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9" r:id="rId4"/>
    <p:sldMasterId id="2147483660" r:id="rId5"/>
    <p:sldMasterId id="2147483741" r:id="rId6"/>
    <p:sldMasterId id="2147483744" r:id="rId7"/>
  </p:sldMasterIdLst>
  <p:notesMasterIdLst>
    <p:notesMasterId r:id="rId31"/>
  </p:notesMasterIdLst>
  <p:handoutMasterIdLst>
    <p:handoutMasterId r:id="rId32"/>
  </p:handoutMasterIdLst>
  <p:sldIdLst>
    <p:sldId id="4186" r:id="rId8"/>
    <p:sldId id="4151" r:id="rId9"/>
    <p:sldId id="356" r:id="rId10"/>
    <p:sldId id="444" r:id="rId11"/>
    <p:sldId id="4173" r:id="rId12"/>
    <p:sldId id="4177" r:id="rId13"/>
    <p:sldId id="4184" r:id="rId14"/>
    <p:sldId id="4178" r:id="rId15"/>
    <p:sldId id="4175" r:id="rId16"/>
    <p:sldId id="1263" r:id="rId17"/>
    <p:sldId id="4183" r:id="rId18"/>
    <p:sldId id="4174" r:id="rId19"/>
    <p:sldId id="4182" r:id="rId20"/>
    <p:sldId id="4104" r:id="rId21"/>
    <p:sldId id="4171" r:id="rId22"/>
    <p:sldId id="4167" r:id="rId23"/>
    <p:sldId id="4179" r:id="rId24"/>
    <p:sldId id="4180" r:id="rId25"/>
    <p:sldId id="363" r:id="rId26"/>
    <p:sldId id="358" r:id="rId27"/>
    <p:sldId id="1157" r:id="rId28"/>
    <p:sldId id="1271" r:id="rId29"/>
    <p:sldId id="1265" r:id="rId30"/>
  </p:sldIdLst>
  <p:sldSz cx="12192000" cy="6858000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949C0A-53C3-DD21-2154-845D00C39F5E}" name="Nadège Vieillard" initials="NV" userId="S::rechercheclinique@oncopacacorse.org::c076459b-7476-4aed-b663-c93e6716b08b" providerId="AD"/>
  <p188:author id="{DB0A9AB3-E793-B617-CA6D-50DE89C44263}" name="Xavier Barbaud" initials="XB" userId="S::xavier.barbaud@oncopacacorse.org::f959e32e-a5f9-48be-a92d-091eb50ea0a5" providerId="AD"/>
  <p188:author id="{14F76BC9-BABC-EC69-9B62-E879922E6FA6}" name="Léa PROUTEAU" initials="LP" userId="S::lea.prouteau@oncopacacorse.org::180f5f80-a89f-4e4a-88b3-7a53776bdc03" providerId="AD"/>
  <p188:author id="{6BC33BE7-2E3D-3665-64D2-71D29A3C6D77}" name="Qualité OncoPaca-Corse" initials="QO" userId="S::qualite@oncopacacorse.org::14fdd1cf-cac0-43c3-9d6f-b07b364cc733" providerId="AD"/>
  <p188:author id="{5D91B3E9-0A5A-CC1D-6742-3F9B37F73391}" name="Julien Ozun" initials="JO" userId="S::julien.ozun@oncopacacorse.org::cfbba749-89cc-4356-bbf0-0c0464f5aff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 Pibarot" initials="MP" lastIdx="32" clrIdx="0">
    <p:extLst>
      <p:ext uri="{19B8F6BF-5375-455C-9EA6-DF929625EA0E}">
        <p15:presenceInfo xmlns:p15="http://schemas.microsoft.com/office/powerpoint/2012/main" userId="8bb6db8272339d71" providerId="Windows Live"/>
      </p:ext>
    </p:extLst>
  </p:cmAuthor>
  <p:cmAuthor id="2" name="Orianne  Duday" initials="OD" lastIdx="5" clrIdx="1">
    <p:extLst>
      <p:ext uri="{19B8F6BF-5375-455C-9EA6-DF929625EA0E}">
        <p15:presenceInfo xmlns:p15="http://schemas.microsoft.com/office/powerpoint/2012/main" userId="S::orianne.duday@oncopacacorse.org::e00da87f-7246-4814-99b9-10faf0698fee" providerId="AD"/>
      </p:ext>
    </p:extLst>
  </p:cmAuthor>
  <p:cmAuthor id="3" name="Qualité OncoPaca-Corse" initials="QO" lastIdx="9" clrIdx="2">
    <p:extLst>
      <p:ext uri="{19B8F6BF-5375-455C-9EA6-DF929625EA0E}">
        <p15:presenceInfo xmlns:p15="http://schemas.microsoft.com/office/powerpoint/2012/main" userId="S::qualite@oncopacacorse.org::14fdd1cf-cac0-43c3-9d6f-b07b364cc7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59CD3"/>
    <a:srgbClr val="259CC9"/>
    <a:srgbClr val="128487"/>
    <a:srgbClr val="6DC1C3"/>
    <a:srgbClr val="6EC3C1"/>
    <a:srgbClr val="EF9014"/>
    <a:srgbClr val="6DC3C1"/>
    <a:srgbClr val="E10079"/>
    <a:srgbClr val="063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ège Vieillard" userId="c076459b-7476-4aed-b663-c93e6716b08b" providerId="ADAL" clId="{E1EFF882-966A-4244-A766-A05DEC083A7E}"/>
    <pc:docChg chg="delSld">
      <pc:chgData name="Nadège Vieillard" userId="c076459b-7476-4aed-b663-c93e6716b08b" providerId="ADAL" clId="{E1EFF882-966A-4244-A766-A05DEC083A7E}" dt="2023-04-18T14:33:13.623" v="2" actId="47"/>
      <pc:docMkLst>
        <pc:docMk/>
      </pc:docMkLst>
      <pc:sldChg chg="del">
        <pc:chgData name="Nadège Vieillard" userId="c076459b-7476-4aed-b663-c93e6716b08b" providerId="ADAL" clId="{E1EFF882-966A-4244-A766-A05DEC083A7E}" dt="2023-04-18T14:33:12.432" v="0" actId="47"/>
        <pc:sldMkLst>
          <pc:docMk/>
          <pc:sldMk cId="3965789750" sldId="4157"/>
        </pc:sldMkLst>
      </pc:sldChg>
      <pc:sldChg chg="del">
        <pc:chgData name="Nadège Vieillard" userId="c076459b-7476-4aed-b663-c93e6716b08b" providerId="ADAL" clId="{E1EFF882-966A-4244-A766-A05DEC083A7E}" dt="2023-04-18T14:33:13.066" v="1" actId="47"/>
        <pc:sldMkLst>
          <pc:docMk/>
          <pc:sldMk cId="3201528093" sldId="4163"/>
        </pc:sldMkLst>
      </pc:sldChg>
      <pc:sldChg chg="del">
        <pc:chgData name="Nadège Vieillard" userId="c076459b-7476-4aed-b663-c93e6716b08b" providerId="ADAL" clId="{E1EFF882-966A-4244-A766-A05DEC083A7E}" dt="2023-04-18T14:33:13.623" v="2" actId="47"/>
        <pc:sldMkLst>
          <pc:docMk/>
          <pc:sldMk cId="3422272601" sldId="416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 w="3175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605F90"/>
              </a:solidFill>
              <a:ln w="3175"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F061-442F-98F5-5F1266CA1BD8}"/>
              </c:ext>
            </c:extLst>
          </c:dPt>
          <c:dPt>
            <c:idx val="1"/>
            <c:invertIfNegative val="0"/>
            <c:bubble3D val="0"/>
            <c:spPr>
              <a:solidFill>
                <a:srgbClr val="128487"/>
              </a:solidFill>
              <a:ln w="3175"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F061-442F-98F5-5F1266CA1BD8}"/>
              </c:ext>
            </c:extLst>
          </c:dPt>
          <c:dPt>
            <c:idx val="2"/>
            <c:invertIfNegative val="0"/>
            <c:bubble3D val="0"/>
            <c:spPr>
              <a:solidFill>
                <a:srgbClr val="EF9014"/>
              </a:solidFill>
              <a:ln w="3175"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F061-442F-98F5-5F1266CA1BD8}"/>
              </c:ext>
            </c:extLst>
          </c:dPt>
          <c:dPt>
            <c:idx val="3"/>
            <c:invertIfNegative val="0"/>
            <c:bubble3D val="0"/>
            <c:spPr>
              <a:solidFill>
                <a:srgbClr val="6DC1C3"/>
              </a:solidFill>
              <a:ln w="3175"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F061-442F-98F5-5F1266CA1BD8}"/>
              </c:ext>
            </c:extLst>
          </c:dPt>
          <c:dPt>
            <c:idx val="4"/>
            <c:invertIfNegative val="0"/>
            <c:bubble3D val="0"/>
            <c:spPr>
              <a:solidFill>
                <a:srgbClr val="E10079"/>
              </a:solidFill>
              <a:ln w="3175"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F061-442F-98F5-5F1266CA1BD8}"/>
              </c:ext>
            </c:extLst>
          </c:dPt>
          <c:dPt>
            <c:idx val="5"/>
            <c:invertIfNegative val="0"/>
            <c:bubble3D val="0"/>
            <c:spPr>
              <a:solidFill>
                <a:srgbClr val="259CD3"/>
              </a:solidFill>
              <a:ln w="3175"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A-DCBA-4486-96D3-B76107E149A7}"/>
              </c:ext>
            </c:extLst>
          </c:dPt>
          <c:dLbls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DCBA-4486-96D3-B76107E149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Feuil1!$A$40:$A$45</c:f>
              <c:strCache>
                <c:ptCount val="6"/>
                <c:pt idx="0">
                  <c:v>HIA</c:v>
                </c:pt>
                <c:pt idx="1">
                  <c:v>CHU</c:v>
                </c:pt>
                <c:pt idx="2">
                  <c:v>CLCC</c:v>
                </c:pt>
                <c:pt idx="3">
                  <c:v>ESPIC</c:v>
                </c:pt>
                <c:pt idx="4">
                  <c:v>CH</c:v>
                </c:pt>
                <c:pt idx="5">
                  <c:v>Privés</c:v>
                </c:pt>
              </c:strCache>
            </c:strRef>
          </c:cat>
          <c:val>
            <c:numRef>
              <c:f>Feuil1!$B$40:$B$45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9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061-442F-98F5-5F1266CA1B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627648152"/>
        <c:axId val="627648808"/>
        <c:axId val="0"/>
      </c:bar3DChart>
      <c:catAx>
        <c:axId val="627648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7648808"/>
        <c:crosses val="autoZero"/>
        <c:auto val="1"/>
        <c:lblAlgn val="ctr"/>
        <c:lblOffset val="100"/>
        <c:noMultiLvlLbl val="0"/>
      </c:catAx>
      <c:valAx>
        <c:axId val="627648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7648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130818230742055E-2"/>
          <c:y val="0.18256433053324339"/>
          <c:w val="0.90573848197796691"/>
          <c:h val="0.4622999570789134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84B53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84B534">
                  <a:alpha val="69804"/>
                </a:srgb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F3B3-4C51-B64F-95457DC654F3}"/>
              </c:ext>
            </c:extLst>
          </c:dPt>
          <c:dPt>
            <c:idx val="1"/>
            <c:invertIfNegative val="0"/>
            <c:bubble3D val="0"/>
            <c:spPr>
              <a:solidFill>
                <a:srgbClr val="E10079">
                  <a:alpha val="69804"/>
                </a:srgb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F3B3-4C51-B64F-95457DC654F3}"/>
              </c:ext>
            </c:extLst>
          </c:dPt>
          <c:dPt>
            <c:idx val="2"/>
            <c:invertIfNegative val="0"/>
            <c:bubble3D val="0"/>
            <c:spPr>
              <a:solidFill>
                <a:srgbClr val="259CD3">
                  <a:alpha val="69804"/>
                </a:srgb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F3B3-4C51-B64F-95457DC654F3}"/>
              </c:ext>
            </c:extLst>
          </c:dPt>
          <c:dPt>
            <c:idx val="3"/>
            <c:invertIfNegative val="0"/>
            <c:bubble3D val="0"/>
            <c:spPr>
              <a:solidFill>
                <a:srgbClr val="128487">
                  <a:alpha val="69804"/>
                </a:srgb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F3B3-4C51-B64F-95457DC654F3}"/>
              </c:ext>
            </c:extLst>
          </c:dPt>
          <c:dPt>
            <c:idx val="4"/>
            <c:invertIfNegative val="0"/>
            <c:bubble3D val="0"/>
            <c:spPr>
              <a:solidFill>
                <a:srgbClr val="605F90">
                  <a:alpha val="69804"/>
                </a:srgb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F3B3-4C51-B64F-95457DC654F3}"/>
              </c:ext>
            </c:extLst>
          </c:dPt>
          <c:dPt>
            <c:idx val="5"/>
            <c:invertIfNegative val="0"/>
            <c:bubble3D val="0"/>
            <c:spPr>
              <a:solidFill>
                <a:srgbClr val="EF9014">
                  <a:alpha val="69804"/>
                </a:srgb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B-F3B3-4C51-B64F-95457DC654F3}"/>
              </c:ext>
            </c:extLst>
          </c:dPt>
          <c:dPt>
            <c:idx val="6"/>
            <c:invertIfNegative val="0"/>
            <c:bubble3D val="0"/>
            <c:spPr>
              <a:solidFill>
                <a:srgbClr val="063069">
                  <a:alpha val="69804"/>
                </a:srgb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C-4810-4286-982B-8C405C4712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Feuil1!$A$53:$A$59</c:f>
              <c:strCache>
                <c:ptCount val="7"/>
                <c:pt idx="0">
                  <c:v>5</c:v>
                </c:pt>
                <c:pt idx="1">
                  <c:v>6</c:v>
                </c:pt>
                <c:pt idx="2">
                  <c:v>13</c:v>
                </c:pt>
                <c:pt idx="3">
                  <c:v>83</c:v>
                </c:pt>
                <c:pt idx="4">
                  <c:v>84</c:v>
                </c:pt>
                <c:pt idx="5">
                  <c:v>2B</c:v>
                </c:pt>
                <c:pt idx="6">
                  <c:v>MONACO</c:v>
                </c:pt>
              </c:strCache>
            </c:strRef>
          </c:cat>
          <c:val>
            <c:numRef>
              <c:f>Feuil1!$B$53:$B$59</c:f>
              <c:numCache>
                <c:formatCode>General</c:formatCode>
                <c:ptCount val="7"/>
                <c:pt idx="0">
                  <c:v>1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3B3-4C51-B64F-95457DC654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55583376"/>
        <c:axId val="655584032"/>
        <c:axId val="0"/>
      </c:bar3DChart>
      <c:catAx>
        <c:axId val="65558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5584032"/>
        <c:crosses val="autoZero"/>
        <c:auto val="1"/>
        <c:lblAlgn val="ctr"/>
        <c:lblOffset val="100"/>
        <c:noMultiLvlLbl val="0"/>
      </c:catAx>
      <c:valAx>
        <c:axId val="655584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55583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6DC3C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C95-46AA-8F36-3A808406CBEC}"/>
              </c:ext>
            </c:extLst>
          </c:dPt>
          <c:dPt>
            <c:idx val="1"/>
            <c:bubble3D val="0"/>
            <c:spPr>
              <a:solidFill>
                <a:srgbClr val="E1007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C95-46AA-8F36-3A808406CBEC}"/>
              </c:ext>
            </c:extLst>
          </c:dPt>
          <c:dPt>
            <c:idx val="2"/>
            <c:bubble3D val="0"/>
            <c:spPr>
              <a:solidFill>
                <a:srgbClr val="259CC9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C95-46AA-8F36-3A808406CBEC}"/>
              </c:ext>
            </c:extLst>
          </c:dPt>
          <c:dPt>
            <c:idx val="3"/>
            <c:bubble3D val="0"/>
            <c:spPr>
              <a:solidFill>
                <a:srgbClr val="605F9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C95-46AA-8F36-3A808406CBEC}"/>
              </c:ext>
            </c:extLst>
          </c:dPt>
          <c:dPt>
            <c:idx val="4"/>
            <c:bubble3D val="0"/>
            <c:spPr>
              <a:solidFill>
                <a:srgbClr val="128487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C95-46AA-8F36-3A808406CBEC}"/>
              </c:ext>
            </c:extLst>
          </c:dPt>
          <c:dPt>
            <c:idx val="5"/>
            <c:bubble3D val="0"/>
            <c:spPr>
              <a:solidFill>
                <a:srgbClr val="EF901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C95-46AA-8F36-3A808406CBEC}"/>
              </c:ext>
            </c:extLst>
          </c:dPt>
          <c:dLbls>
            <c:dLbl>
              <c:idx val="0"/>
              <c:layout>
                <c:manualLayout>
                  <c:x val="5.3846153846153849E-2"/>
                  <c:y val="-0.125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95-46AA-8F36-3A808406CBEC}"/>
                </c:ext>
              </c:extLst>
            </c:dLbl>
            <c:dLbl>
              <c:idx val="1"/>
              <c:layout>
                <c:manualLayout>
                  <c:x val="0.12782853813610365"/>
                  <c:y val="-6.462101731288731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95-46AA-8F36-3A808406CBEC}"/>
                </c:ext>
              </c:extLst>
            </c:dLbl>
            <c:dLbl>
              <c:idx val="2"/>
              <c:layout>
                <c:manualLayout>
                  <c:x val="-0.13518420028984615"/>
                  <c:y val="1.7937417087385967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95-46AA-8F36-3A808406CBEC}"/>
                </c:ext>
              </c:extLst>
            </c:dLbl>
            <c:dLbl>
              <c:idx val="3"/>
              <c:layout>
                <c:manualLayout>
                  <c:x val="0.13590664272890485"/>
                  <c:y val="-1.7419852221442617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95-46AA-8F36-3A808406CBEC}"/>
                </c:ext>
              </c:extLst>
            </c:dLbl>
            <c:dLbl>
              <c:idx val="4"/>
              <c:layout>
                <c:manualLayout>
                  <c:x val="0.11538461538461539"/>
                  <c:y val="7.870370370370370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95-46AA-8F36-3A808406CBEC}"/>
                </c:ext>
              </c:extLst>
            </c:dLbl>
            <c:dLbl>
              <c:idx val="5"/>
              <c:layout>
                <c:manualLayout>
                  <c:x val="-0.12564102564102561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C95-46AA-8F36-3A808406CBEC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'inclus par type ES'!$E$2:$E$7</c:f>
              <c:strCache>
                <c:ptCount val="6"/>
                <c:pt idx="0">
                  <c:v>ESPIC</c:v>
                </c:pt>
                <c:pt idx="1">
                  <c:v>CH</c:v>
                </c:pt>
                <c:pt idx="2">
                  <c:v>Privés</c:v>
                </c:pt>
                <c:pt idx="3">
                  <c:v>HIA</c:v>
                </c:pt>
                <c:pt idx="4">
                  <c:v>CHU</c:v>
                </c:pt>
                <c:pt idx="5">
                  <c:v>CLCC</c:v>
                </c:pt>
              </c:strCache>
            </c:strRef>
          </c:cat>
          <c:val>
            <c:numRef>
              <c:f>'inclus par type ES'!$F$2:$F$7</c:f>
              <c:numCache>
                <c:formatCode>General</c:formatCode>
                <c:ptCount val="6"/>
                <c:pt idx="0">
                  <c:v>561</c:v>
                </c:pt>
                <c:pt idx="1">
                  <c:v>572</c:v>
                </c:pt>
                <c:pt idx="2">
                  <c:v>189</c:v>
                </c:pt>
                <c:pt idx="3">
                  <c:v>196</c:v>
                </c:pt>
                <c:pt idx="4">
                  <c:v>1495</c:v>
                </c:pt>
                <c:pt idx="5">
                  <c:v>2560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C95-46AA-8F36-3A808406CBE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PATHOS!$B$20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EF-42D4-A37C-F6D350D53A4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EF-42D4-A37C-F6D350D53A4A}"/>
              </c:ext>
            </c:extLst>
          </c:dPt>
          <c:dPt>
            <c:idx val="2"/>
            <c:invertIfNegative val="0"/>
            <c:bubble3D val="0"/>
            <c:spPr>
              <a:solidFill>
                <a:srgbClr val="C55A1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0EF-42D4-A37C-F6D350D53A4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0EF-42D4-A37C-F6D350D53A4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0EF-42D4-A37C-F6D350D53A4A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0EF-42D4-A37C-F6D350D53A4A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0EF-42D4-A37C-F6D350D53A4A}"/>
              </c:ext>
            </c:extLst>
          </c:dPt>
          <c:dPt>
            <c:idx val="7"/>
            <c:invertIfNegative val="0"/>
            <c:bubble3D val="0"/>
            <c:spPr>
              <a:solidFill>
                <a:srgbClr val="E100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0EF-42D4-A37C-F6D350D53A4A}"/>
              </c:ext>
            </c:extLst>
          </c:dPt>
          <c:dPt>
            <c:idx val="8"/>
            <c:invertIfNegative val="0"/>
            <c:bubble3D val="0"/>
            <c:spPr>
              <a:solidFill>
                <a:srgbClr val="FFD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0EF-42D4-A37C-F6D350D53A4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0EF-42D4-A37C-F6D350D53A4A}"/>
              </c:ext>
            </c:extLst>
          </c:dPt>
          <c:dPt>
            <c:idx val="10"/>
            <c:invertIfNegative val="0"/>
            <c:bubble3D val="0"/>
            <c:spPr>
              <a:solidFill>
                <a:srgbClr val="1284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0EF-42D4-A37C-F6D350D53A4A}"/>
              </c:ext>
            </c:extLst>
          </c:dPt>
          <c:dPt>
            <c:idx val="1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0EF-42D4-A37C-F6D350D53A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PATHOS!$A$21:$A$33</c:f>
              <c:strCache>
                <c:ptCount val="13"/>
                <c:pt idx="0">
                  <c:v>Ophtalmo</c:v>
                </c:pt>
                <c:pt idx="1">
                  <c:v>Endocrinologie</c:v>
                </c:pt>
                <c:pt idx="2">
                  <c:v>Sarcomes</c:v>
                </c:pt>
                <c:pt idx="3">
                  <c:v>Neurologie</c:v>
                </c:pt>
                <c:pt idx="4">
                  <c:v>Dermatologie</c:v>
                </c:pt>
                <c:pt idx="5">
                  <c:v>Gynécologie</c:v>
                </c:pt>
                <c:pt idx="6">
                  <c:v>ORL</c:v>
                </c:pt>
                <c:pt idx="7">
                  <c:v>Sénologie</c:v>
                </c:pt>
                <c:pt idx="8">
                  <c:v>Urologie</c:v>
                </c:pt>
                <c:pt idx="9">
                  <c:v>Pneumologie</c:v>
                </c:pt>
                <c:pt idx="10">
                  <c:v>Multipatho</c:v>
                </c:pt>
                <c:pt idx="11">
                  <c:v>HGE</c:v>
                </c:pt>
                <c:pt idx="12">
                  <c:v>Hématologie</c:v>
                </c:pt>
              </c:strCache>
            </c:strRef>
          </c:cat>
          <c:val>
            <c:numRef>
              <c:f>PATHOS!$B$21:$B$33</c:f>
              <c:numCache>
                <c:formatCode>General</c:formatCode>
                <c:ptCount val="13"/>
                <c:pt idx="0">
                  <c:v>0.5</c:v>
                </c:pt>
                <c:pt idx="1">
                  <c:v>0.5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8</c:v>
                </c:pt>
                <c:pt idx="8">
                  <c:v>10</c:v>
                </c:pt>
                <c:pt idx="9">
                  <c:v>10</c:v>
                </c:pt>
                <c:pt idx="10">
                  <c:v>14</c:v>
                </c:pt>
                <c:pt idx="11">
                  <c:v>16</c:v>
                </c:pt>
                <c:pt idx="1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0EF-42D4-A37C-F6D350D53A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48564328"/>
        <c:axId val="448569248"/>
      </c:barChart>
      <c:catAx>
        <c:axId val="448564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fr-FR"/>
          </a:p>
        </c:txPr>
        <c:crossAx val="448569248"/>
        <c:crosses val="autoZero"/>
        <c:auto val="1"/>
        <c:lblAlgn val="ctr"/>
        <c:lblOffset val="100"/>
        <c:noMultiLvlLbl val="0"/>
      </c:catAx>
      <c:valAx>
        <c:axId val="448569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8564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Feuil1!$A$43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Feuil1!$B$42:$C$42</c:f>
              <c:strCache>
                <c:ptCount val="2"/>
                <c:pt idx="0">
                  <c:v>Etudes</c:v>
                </c:pt>
                <c:pt idx="1">
                  <c:v>Patients</c:v>
                </c:pt>
              </c:strCache>
            </c:strRef>
          </c:cat>
          <c:val>
            <c:numRef>
              <c:f>Feuil1!$B$43:$C$43</c:f>
              <c:numCache>
                <c:formatCode>General</c:formatCode>
                <c:ptCount val="2"/>
                <c:pt idx="0">
                  <c:v>667</c:v>
                </c:pt>
                <c:pt idx="1">
                  <c:v>5653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7-4EDF-BFC7-0A790B731A5D}"/>
            </c:ext>
          </c:extLst>
        </c:ser>
        <c:ser>
          <c:idx val="1"/>
          <c:order val="1"/>
          <c:tx>
            <c:strRef>
              <c:f>Feuil1!$A$44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3.41569756582987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54-4D19-9A08-BA054AD067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Feuil1!$B$42:$C$42</c:f>
              <c:strCache>
                <c:ptCount val="2"/>
                <c:pt idx="0">
                  <c:v>Etudes</c:v>
                </c:pt>
                <c:pt idx="1">
                  <c:v>Patients</c:v>
                </c:pt>
              </c:strCache>
            </c:strRef>
          </c:cat>
          <c:val>
            <c:numRef>
              <c:f>Feuil1!$B$44:$C$44</c:f>
              <c:numCache>
                <c:formatCode>General</c:formatCode>
                <c:ptCount val="2"/>
                <c:pt idx="0">
                  <c:v>748</c:v>
                </c:pt>
                <c:pt idx="1">
                  <c:v>5920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37-4EDF-BFC7-0A790B731A5D}"/>
            </c:ext>
          </c:extLst>
        </c:ser>
        <c:ser>
          <c:idx val="2"/>
          <c:order val="2"/>
          <c:tx>
            <c:strRef>
              <c:f>Feuil1!$A$45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Feuil1!$B$42:$C$42</c:f>
              <c:strCache>
                <c:ptCount val="2"/>
                <c:pt idx="0">
                  <c:v>Etudes</c:v>
                </c:pt>
                <c:pt idx="1">
                  <c:v>Patients</c:v>
                </c:pt>
              </c:strCache>
            </c:strRef>
          </c:cat>
          <c:val>
            <c:numRef>
              <c:f>Feuil1!$B$45:$C$45</c:f>
              <c:numCache>
                <c:formatCode>General</c:formatCode>
                <c:ptCount val="2"/>
                <c:pt idx="0">
                  <c:v>732</c:v>
                </c:pt>
                <c:pt idx="1">
                  <c:v>5773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37-4EDF-BFC7-0A790B731A5D}"/>
            </c:ext>
          </c:extLst>
        </c:ser>
        <c:ser>
          <c:idx val="3"/>
          <c:order val="3"/>
          <c:tx>
            <c:strRef>
              <c:f>Feuil1!$A$46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7.6348298935853005E-3"/>
                  <c:y val="-1.82074909265864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54-4D19-9A08-BA054AD067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Feuil1!$B$42:$C$42</c:f>
              <c:strCache>
                <c:ptCount val="2"/>
                <c:pt idx="0">
                  <c:v>Etudes</c:v>
                </c:pt>
                <c:pt idx="1">
                  <c:v>Patients</c:v>
                </c:pt>
              </c:strCache>
            </c:strRef>
          </c:cat>
          <c:val>
            <c:numRef>
              <c:f>Feuil1!$B$46:$C$46</c:f>
              <c:numCache>
                <c:formatCode>General</c:formatCode>
                <c:ptCount val="2"/>
                <c:pt idx="0">
                  <c:v>783</c:v>
                </c:pt>
                <c:pt idx="1">
                  <c:v>6541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37-4EDF-BFC7-0A790B731A5D}"/>
            </c:ext>
          </c:extLst>
        </c:ser>
        <c:ser>
          <c:idx val="4"/>
          <c:order val="4"/>
          <c:tx>
            <c:strRef>
              <c:f>Feuil1!$A$47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Feuil1!$B$42:$C$42</c:f>
              <c:strCache>
                <c:ptCount val="2"/>
                <c:pt idx="0">
                  <c:v>Etudes</c:v>
                </c:pt>
                <c:pt idx="1">
                  <c:v>Patients</c:v>
                </c:pt>
              </c:strCache>
            </c:strRef>
          </c:cat>
          <c:val>
            <c:numRef>
              <c:f>Feuil1!$B$47:$C$47</c:f>
              <c:numCache>
                <c:formatCode>General</c:formatCode>
                <c:ptCount val="2"/>
                <c:pt idx="0">
                  <c:v>827</c:v>
                </c:pt>
                <c:pt idx="1">
                  <c:v>6434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37-4EDF-BFC7-0A790B731A5D}"/>
            </c:ext>
          </c:extLst>
        </c:ser>
        <c:ser>
          <c:idx val="5"/>
          <c:order val="5"/>
          <c:tx>
            <c:strRef>
              <c:f>Feuil1!$A$48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Feuil1!$B$42:$C$42</c:f>
              <c:strCache>
                <c:ptCount val="2"/>
                <c:pt idx="0">
                  <c:v>Etudes</c:v>
                </c:pt>
                <c:pt idx="1">
                  <c:v>Patients</c:v>
                </c:pt>
              </c:strCache>
            </c:strRef>
          </c:cat>
          <c:val>
            <c:numRef>
              <c:f>Feuil1!$B$48:$C$48</c:f>
              <c:numCache>
                <c:formatCode>General</c:formatCode>
                <c:ptCount val="2"/>
                <c:pt idx="0">
                  <c:v>894</c:v>
                </c:pt>
                <c:pt idx="1">
                  <c:v>5573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37-4EDF-BFC7-0A790B731A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1083264"/>
        <c:axId val="501076376"/>
      </c:barChart>
      <c:catAx>
        <c:axId val="50108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1076376"/>
        <c:crosses val="autoZero"/>
        <c:auto val="1"/>
        <c:lblAlgn val="ctr"/>
        <c:lblOffset val="100"/>
        <c:noMultiLvlLbl val="0"/>
      </c:catAx>
      <c:valAx>
        <c:axId val="501076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108326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081734079938614E-2"/>
          <c:y val="0"/>
          <c:w val="0.90873019585076553"/>
          <c:h val="0.74825549795153501"/>
        </c:manualLayout>
      </c:layout>
      <c:bar3DChart>
        <c:barDir val="col"/>
        <c:grouping val="standard"/>
        <c:varyColors val="0"/>
        <c:ser>
          <c:idx val="1"/>
          <c:order val="1"/>
          <c:spPr>
            <a:solidFill>
              <a:srgbClr val="6DC3C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128487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DC7D-4391-8E5E-33BBCEA06339}"/>
              </c:ext>
            </c:extLst>
          </c:dPt>
          <c:dPt>
            <c:idx val="2"/>
            <c:invertIfNegative val="0"/>
            <c:bubble3D val="0"/>
            <c:spPr>
              <a:solidFill>
                <a:srgbClr val="6DC3C1">
                  <a:alpha val="60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DC7D-4391-8E5E-33BBCEA0633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DC7D-4391-8E5E-33BBCEA0633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DC7D-4391-8E5E-33BBCEA06339}"/>
              </c:ext>
            </c:extLst>
          </c:dPt>
          <c:dPt>
            <c:idx val="7"/>
            <c:invertIfNegative val="0"/>
            <c:bubble3D val="0"/>
            <c:spPr>
              <a:solidFill>
                <a:srgbClr val="06306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DC7D-4391-8E5E-33BBCEA06339}"/>
              </c:ext>
            </c:extLst>
          </c:dPt>
          <c:dPt>
            <c:idx val="8"/>
            <c:invertIfNegative val="0"/>
            <c:bubble3D val="0"/>
            <c:spPr>
              <a:solidFill>
                <a:srgbClr val="259CD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DC7D-4391-8E5E-33BBCEA06339}"/>
              </c:ext>
            </c:extLst>
          </c:dPt>
          <c:dLbls>
            <c:dLbl>
              <c:idx val="0"/>
              <c:layout>
                <c:manualLayout>
                  <c:x val="-4.2954868807544089E-3"/>
                  <c:y val="-2.2202087445755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C7D-4391-8E5E-33BBCEA06339}"/>
                </c:ext>
              </c:extLst>
            </c:dLbl>
            <c:dLbl>
              <c:idx val="1"/>
              <c:layout>
                <c:manualLayout>
                  <c:x val="2.1477434403771654E-3"/>
                  <c:y val="-3.157866082203166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C7D-4391-8E5E-33BBCEA06339}"/>
                </c:ext>
              </c:extLst>
            </c:dLbl>
            <c:dLbl>
              <c:idx val="2"/>
              <c:layout>
                <c:manualLayout>
                  <c:x val="1.0738717201885984E-2"/>
                  <c:y val="-3.806072133558167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C7D-4391-8E5E-33BBCEA06339}"/>
                </c:ext>
              </c:extLst>
            </c:dLbl>
            <c:dLbl>
              <c:idx val="3"/>
              <c:layout>
                <c:manualLayout>
                  <c:x val="1.0966226755952668E-2"/>
                  <c:y val="-8.9655610142561624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&gt;</a:t>
                    </a:r>
                    <a:r>
                      <a:rPr lang="en-US" baseline="0"/>
                      <a:t> </a:t>
                    </a:r>
                    <a:fld id="{7FF5420E-9064-464C-8638-689AF3E172A2}" type="VALUE">
                      <a:rPr lang="en-US" smtClean="0"/>
                      <a:pPr/>
                      <a:t>[VALEUR]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C7D-4391-8E5E-33BBCEA06339}"/>
                </c:ext>
              </c:extLst>
            </c:dLbl>
            <c:dLbl>
              <c:idx val="4"/>
              <c:layout>
                <c:manualLayout>
                  <c:x val="1.0738717201886024E-2"/>
                  <c:y val="-1.5858633889825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C7D-4391-8E5E-33BBCEA06339}"/>
                </c:ext>
              </c:extLst>
            </c:dLbl>
            <c:dLbl>
              <c:idx val="7"/>
              <c:layout>
                <c:manualLayout>
                  <c:x val="-2.1477434403772045E-3"/>
                  <c:y val="-2.220208744575595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DC7D-4391-8E5E-33BBCEA06339}"/>
                </c:ext>
              </c:extLst>
            </c:dLbl>
            <c:dLbl>
              <c:idx val="8"/>
              <c:layout>
                <c:manualLayout>
                  <c:x val="8.5909737615088178E-3"/>
                  <c:y val="-2.537381422372111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C7D-4391-8E5E-33BBCEA063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'Feuil1 (2)'!$A$20:$A$28</c:f>
              <c:strCache>
                <c:ptCount val="9"/>
                <c:pt idx="0">
                  <c:v>Phases précoces</c:v>
                </c:pt>
                <c:pt idx="1">
                  <c:v>Phases II</c:v>
                </c:pt>
                <c:pt idx="2">
                  <c:v>Phases III</c:v>
                </c:pt>
                <c:pt idx="3">
                  <c:v>Phases IV</c:v>
                </c:pt>
                <c:pt idx="4">
                  <c:v>Hors phases</c:v>
                </c:pt>
                <c:pt idx="7">
                  <c:v>Etudes Académiques</c:v>
                </c:pt>
                <c:pt idx="8">
                  <c:v>Etudes Industrielles </c:v>
                </c:pt>
              </c:strCache>
            </c:strRef>
          </c:cat>
          <c:val>
            <c:numRef>
              <c:f>'Feuil1 (2)'!$C$20:$C$28</c:f>
              <c:numCache>
                <c:formatCode>General</c:formatCode>
                <c:ptCount val="9"/>
                <c:pt idx="0">
                  <c:v>20</c:v>
                </c:pt>
                <c:pt idx="1">
                  <c:v>36</c:v>
                </c:pt>
                <c:pt idx="2">
                  <c:v>35</c:v>
                </c:pt>
                <c:pt idx="3">
                  <c:v>1</c:v>
                </c:pt>
                <c:pt idx="4">
                  <c:v>8</c:v>
                </c:pt>
                <c:pt idx="7">
                  <c:v>47</c:v>
                </c:pt>
                <c:pt idx="8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7D-4391-8E5E-33BBCEA063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43248312"/>
        <c:axId val="743256512"/>
        <c:axId val="7496830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'Feuil1 (2)'!$A$20:$A$28</c15:sqref>
                        </c15:formulaRef>
                      </c:ext>
                    </c:extLst>
                    <c:strCache>
                      <c:ptCount val="9"/>
                      <c:pt idx="0">
                        <c:v>Phases précoces</c:v>
                      </c:pt>
                      <c:pt idx="1">
                        <c:v>Phases II</c:v>
                      </c:pt>
                      <c:pt idx="2">
                        <c:v>Phases III</c:v>
                      </c:pt>
                      <c:pt idx="3">
                        <c:v>Phases IV</c:v>
                      </c:pt>
                      <c:pt idx="4">
                        <c:v>Hors phases</c:v>
                      </c:pt>
                      <c:pt idx="7">
                        <c:v>Etudes Académiques</c:v>
                      </c:pt>
                      <c:pt idx="8">
                        <c:v>Etudes Industrielles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'Feuil1 (2)'!$B$20:$B$28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DC7D-4391-8E5E-33BBCEA06339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'Feuil1 (2)'!$A$20:$A$28</c15:sqref>
                        </c15:formulaRef>
                      </c:ext>
                    </c:extLst>
                    <c:strCache>
                      <c:ptCount val="9"/>
                      <c:pt idx="0">
                        <c:v>Phases précoces</c:v>
                      </c:pt>
                      <c:pt idx="1">
                        <c:v>Phases II</c:v>
                      </c:pt>
                      <c:pt idx="2">
                        <c:v>Phases III</c:v>
                      </c:pt>
                      <c:pt idx="3">
                        <c:v>Phases IV</c:v>
                      </c:pt>
                      <c:pt idx="4">
                        <c:v>Hors phases</c:v>
                      </c:pt>
                      <c:pt idx="7">
                        <c:v>Etudes Académiques</c:v>
                      </c:pt>
                      <c:pt idx="8">
                        <c:v>Etudes Industrielles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'Feuil1 (2)'!$D$20:$D$28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DC7D-4391-8E5E-33BBCEA06339}"/>
                  </c:ext>
                </c:extLst>
              </c15:ser>
            </c15:filteredBarSeries>
          </c:ext>
        </c:extLst>
      </c:bar3DChart>
      <c:catAx>
        <c:axId val="743248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43256512"/>
        <c:crosses val="autoZero"/>
        <c:auto val="1"/>
        <c:lblAlgn val="ctr"/>
        <c:lblOffset val="100"/>
        <c:noMultiLvlLbl val="0"/>
      </c:catAx>
      <c:valAx>
        <c:axId val="74325651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43248312"/>
        <c:crosses val="autoZero"/>
        <c:crossBetween val="between"/>
      </c:valAx>
      <c:serAx>
        <c:axId val="749683048"/>
        <c:scaling>
          <c:orientation val="minMax"/>
        </c:scaling>
        <c:delete val="1"/>
        <c:axPos val="b"/>
        <c:majorTickMark val="none"/>
        <c:minorTickMark val="none"/>
        <c:tickLblPos val="nextTo"/>
        <c:crossAx val="74325651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7B02403-D5C4-4147-92F5-9A4057BC39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4A368FA-1A54-436D-82E3-7EE65508C8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58C2C-3ED5-4F50-9D9D-6CCBF2222D18}" type="datetimeFigureOut">
              <a:rPr lang="fr-FR" smtClean="0"/>
              <a:t>18/04/2023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24E8E6-5EF4-494B-A759-62F99D1997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4D0681-C805-4243-ACB1-AF1792D032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1786C-C419-4086-A584-DB4C03BBC9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1680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9C57D-6351-48A8-8298-E7CD8567CCD8}" type="datetimeFigureOut">
              <a:rPr lang="fr-FR" smtClean="0"/>
              <a:t>18/04/2023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96A92-FC1F-4853-8655-3AF449B517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7177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91 ESA et associés, 28 impliqués dans la RC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96A92-FC1F-4853-8655-3AF449B517F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50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Refaire en deux + animation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96A92-FC1F-4853-8655-3AF449B517F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00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Refaire en deux + animation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96A92-FC1F-4853-8655-3AF449B517F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46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Totalité du synopsis </a:t>
            </a:r>
            <a:r>
              <a:rPr lang="fr-FR" err="1"/>
              <a:t>ssi</a:t>
            </a:r>
            <a:r>
              <a:rPr lang="fr-FR"/>
              <a:t> essais académiques (essais indus -&gt; lien </a:t>
            </a:r>
            <a:r>
              <a:rPr lang="fr-FR" err="1"/>
              <a:t>clinical</a:t>
            </a:r>
            <a:r>
              <a:rPr lang="fr-FR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96A92-FC1F-4853-8655-3AF449B517F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843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Axe 3 : intégration de doc relatifs à l’essai (gestion des </a:t>
            </a:r>
            <a:r>
              <a:rPr lang="fr-FR" err="1"/>
              <a:t>tox</a:t>
            </a:r>
            <a:r>
              <a:rPr lang="fr-FR"/>
              <a:t> …) dans le PNEC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A96A92-FC1F-4853-8655-3AF449B517F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747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8025c2d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0563"/>
            <a:ext cx="6130925" cy="3449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8025c2d28_0_0:notes"/>
          <p:cNvSpPr txBox="1">
            <a:spLocks noGrp="1"/>
          </p:cNvSpPr>
          <p:nvPr>
            <p:ph type="body" idx="1"/>
          </p:nvPr>
        </p:nvSpPr>
        <p:spPr>
          <a:xfrm>
            <a:off x="679012" y="4369957"/>
            <a:ext cx="5432092" cy="41399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055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96A92-FC1F-4853-8655-3AF449B517F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433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96A92-FC1F-4853-8655-3AF449B517F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88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4E78A3-31B6-4ADD-BF61-7967E3D4A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1A3C541-5E1F-403A-ACF0-F992B0021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1C0B8E-38A3-40C1-9223-10845E9A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00B2DD-EAF1-4A21-B62D-B2306169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6CC53C-B8D2-4610-934E-251AF694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30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5F2362-686B-49BF-AD95-700145E5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4E7697-39FF-4DD0-8C77-6E2D39274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A8413C-3013-428E-B9D0-46368D7A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C2FFC2-6103-4547-AD72-21B0FBA4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F67CB6-6D94-444F-9899-1C32C6E48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98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05822F7-1492-40E2-B5C3-AE63ED0AA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6FE61A-7643-4830-A539-2A845D898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9F470A-0A8D-40C3-B97D-A0D57FE97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5B1463-8E34-42A9-B93D-D32291A7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1B16E5-0729-4883-BBBD-EAC64C8A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296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7350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54878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4278962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728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68F6418-2F54-45D4-A57F-70F7C2212E90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6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95570-ABCA-4EAA-A150-DE9A778788FF}"/>
              </a:ext>
            </a:extLst>
          </p:cNvPr>
          <p:cNvGrpSpPr/>
          <p:nvPr userDrawn="1"/>
        </p:nvGrpSpPr>
        <p:grpSpPr>
          <a:xfrm rot="10800000" flipH="1" flipV="1">
            <a:off x="6286500" y="5899288"/>
            <a:ext cx="5572126" cy="862288"/>
            <a:chOff x="477110" y="4905446"/>
            <a:chExt cx="11078677" cy="17144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A78A61-879F-457D-9A77-D666DFE521FF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6593EB-5869-4A8C-80A1-C05AA0B24BF0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3A0A4C-2BF4-47D2-AFFF-A22E96B3C12D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3DAC375-EEBC-4131-8F69-CD653EE61E82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A4658B-18D9-47F9-8999-4B217D15FD5B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9607F-C050-4355-908E-D24DD45D9D08}"/>
              </a:ext>
            </a:extLst>
          </p:cNvPr>
          <p:cNvGrpSpPr/>
          <p:nvPr userDrawn="1"/>
        </p:nvGrpSpPr>
        <p:grpSpPr>
          <a:xfrm rot="10800000" flipV="1">
            <a:off x="347501" y="5899288"/>
            <a:ext cx="5572126" cy="862288"/>
            <a:chOff x="477110" y="4905446"/>
            <a:chExt cx="11078677" cy="17144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A74116-9898-4A6A-84F3-F61BBB7993C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4DC28B-DA5D-40A5-BF5E-A8C07B13D6FD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C1A92E0-BAD3-4804-8CFB-2F36973DF453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F7FFD43-6FA1-417C-AF01-3A54B1EB3288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DB8CE4-378A-4F7B-8401-E84CD0360554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0382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9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0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9FD451-6F2B-4C48-928B-8511E634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AABE52-0CED-4580-B522-16967307D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D355DB-1FAA-4799-959B-2BBBB92BB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55F414-3FB0-49F2-93FC-DB506A5DA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E54A44-E698-47B0-B7A2-1FA4DD6B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115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49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A62946D-F2ED-4A3A-AFF2-114E504B5745}"/>
              </a:ext>
            </a:extLst>
          </p:cNvPr>
          <p:cNvSpPr/>
          <p:nvPr userDrawn="1"/>
        </p:nvSpPr>
        <p:spPr>
          <a:xfrm>
            <a:off x="2893325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98542A-477C-4DE9-BE76-734F0C55D2E2}"/>
              </a:ext>
            </a:extLst>
          </p:cNvPr>
          <p:cNvSpPr/>
          <p:nvPr userDrawn="1"/>
        </p:nvSpPr>
        <p:spPr>
          <a:xfrm>
            <a:off x="3218596" y="0"/>
            <a:ext cx="8973404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96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57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19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698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724905C-0466-437C-B401-0D9138D840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0701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7F0600E-0EC8-4BFF-B37B-C982DE03E9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84660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49170B7-DADE-4D0A-8BF8-230A982B7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62309" y="2578730"/>
            <a:ext cx="1786270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Images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954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52" y="1709312"/>
            <a:ext cx="3530683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10" y="3259539"/>
            <a:ext cx="2660906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60866" y="2158177"/>
            <a:ext cx="2449154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86576" y="3403405"/>
            <a:ext cx="1484457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5099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8A14214-3597-4AAB-AF55-FEBB5D8FD698}"/>
              </a:ext>
            </a:extLst>
          </p:cNvPr>
          <p:cNvSpPr/>
          <p:nvPr userDrawn="1"/>
        </p:nvSpPr>
        <p:spPr>
          <a:xfrm>
            <a:off x="-20054" y="5839006"/>
            <a:ext cx="12212054" cy="794973"/>
          </a:xfrm>
          <a:custGeom>
            <a:avLst/>
            <a:gdLst>
              <a:gd name="connsiteX0" fmla="*/ 5579269 w 5600700"/>
              <a:gd name="connsiteY0" fmla="*/ 285274 h 409575"/>
              <a:gd name="connsiteX1" fmla="*/ 5285899 w 5600700"/>
              <a:gd name="connsiteY1" fmla="*/ 285274 h 409575"/>
              <a:gd name="connsiteX2" fmla="*/ 5258277 w 5600700"/>
              <a:gd name="connsiteY2" fmla="*/ 323374 h 409575"/>
              <a:gd name="connsiteX3" fmla="*/ 5218271 w 5600700"/>
              <a:gd name="connsiteY3" fmla="*/ 153829 h 409575"/>
              <a:gd name="connsiteX4" fmla="*/ 5182077 w 5600700"/>
              <a:gd name="connsiteY4" fmla="*/ 285274 h 409575"/>
              <a:gd name="connsiteX5" fmla="*/ 5094446 w 5600700"/>
              <a:gd name="connsiteY5" fmla="*/ 285274 h 409575"/>
              <a:gd name="connsiteX6" fmla="*/ 5081111 w 5600700"/>
              <a:gd name="connsiteY6" fmla="*/ 335756 h 409575"/>
              <a:gd name="connsiteX7" fmla="*/ 5057299 w 5600700"/>
              <a:gd name="connsiteY7" fmla="*/ 277654 h 409575"/>
              <a:gd name="connsiteX8" fmla="*/ 5033486 w 5600700"/>
              <a:gd name="connsiteY8" fmla="*/ 322421 h 409575"/>
              <a:gd name="connsiteX9" fmla="*/ 4988719 w 5600700"/>
              <a:gd name="connsiteY9" fmla="*/ 21431 h 409575"/>
              <a:gd name="connsiteX10" fmla="*/ 4933474 w 5600700"/>
              <a:gd name="connsiteY10" fmla="*/ 393859 h 409575"/>
              <a:gd name="connsiteX11" fmla="*/ 4912519 w 5600700"/>
              <a:gd name="connsiteY11" fmla="*/ 285274 h 409575"/>
              <a:gd name="connsiteX12" fmla="*/ 4686777 w 5600700"/>
              <a:gd name="connsiteY12" fmla="*/ 285274 h 409575"/>
              <a:gd name="connsiteX13" fmla="*/ 4657249 w 5600700"/>
              <a:gd name="connsiteY13" fmla="*/ 344329 h 409575"/>
              <a:gd name="connsiteX14" fmla="*/ 4622006 w 5600700"/>
              <a:gd name="connsiteY14" fmla="*/ 150971 h 409575"/>
              <a:gd name="connsiteX15" fmla="*/ 4579144 w 5600700"/>
              <a:gd name="connsiteY15" fmla="*/ 285274 h 409575"/>
              <a:gd name="connsiteX16" fmla="*/ 4492466 w 5600700"/>
              <a:gd name="connsiteY16" fmla="*/ 285274 h 409575"/>
              <a:gd name="connsiteX17" fmla="*/ 4467702 w 5600700"/>
              <a:gd name="connsiteY17" fmla="*/ 322421 h 409575"/>
              <a:gd name="connsiteX18" fmla="*/ 4441984 w 5600700"/>
              <a:gd name="connsiteY18" fmla="*/ 275749 h 409575"/>
              <a:gd name="connsiteX19" fmla="*/ 4408646 w 5600700"/>
              <a:gd name="connsiteY19" fmla="*/ 336709 h 409575"/>
              <a:gd name="connsiteX20" fmla="*/ 4377214 w 5600700"/>
              <a:gd name="connsiteY20" fmla="*/ 72866 h 409575"/>
              <a:gd name="connsiteX21" fmla="*/ 4336256 w 5600700"/>
              <a:gd name="connsiteY21" fmla="*/ 377666 h 409575"/>
              <a:gd name="connsiteX22" fmla="*/ 4308634 w 5600700"/>
              <a:gd name="connsiteY22" fmla="*/ 285274 h 409575"/>
              <a:gd name="connsiteX23" fmla="*/ 4239102 w 5600700"/>
              <a:gd name="connsiteY23" fmla="*/ 285274 h 409575"/>
              <a:gd name="connsiteX24" fmla="*/ 4210527 w 5600700"/>
              <a:gd name="connsiteY24" fmla="*/ 237649 h 409575"/>
              <a:gd name="connsiteX25" fmla="*/ 4178141 w 5600700"/>
              <a:gd name="connsiteY25" fmla="*/ 285274 h 409575"/>
              <a:gd name="connsiteX26" fmla="*/ 21431 w 5600700"/>
              <a:gd name="connsiteY26" fmla="*/ 285274 h 409575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75874 h 372428"/>
              <a:gd name="connsiteX0" fmla="*/ 5196891 w 5196891"/>
              <a:gd name="connsiteY0" fmla="*/ 263843 h 372428"/>
              <a:gd name="connsiteX1" fmla="*/ 4903521 w 5196891"/>
              <a:gd name="connsiteY1" fmla="*/ 263843 h 372428"/>
              <a:gd name="connsiteX2" fmla="*/ 4875899 w 5196891"/>
              <a:gd name="connsiteY2" fmla="*/ 301943 h 372428"/>
              <a:gd name="connsiteX3" fmla="*/ 4835893 w 5196891"/>
              <a:gd name="connsiteY3" fmla="*/ 132398 h 372428"/>
              <a:gd name="connsiteX4" fmla="*/ 4799699 w 5196891"/>
              <a:gd name="connsiteY4" fmla="*/ 263843 h 372428"/>
              <a:gd name="connsiteX5" fmla="*/ 4712068 w 5196891"/>
              <a:gd name="connsiteY5" fmla="*/ 263843 h 372428"/>
              <a:gd name="connsiteX6" fmla="*/ 4698733 w 5196891"/>
              <a:gd name="connsiteY6" fmla="*/ 314325 h 372428"/>
              <a:gd name="connsiteX7" fmla="*/ 4674921 w 5196891"/>
              <a:gd name="connsiteY7" fmla="*/ 256223 h 372428"/>
              <a:gd name="connsiteX8" fmla="*/ 4651108 w 5196891"/>
              <a:gd name="connsiteY8" fmla="*/ 300990 h 372428"/>
              <a:gd name="connsiteX9" fmla="*/ 4606341 w 5196891"/>
              <a:gd name="connsiteY9" fmla="*/ 0 h 372428"/>
              <a:gd name="connsiteX10" fmla="*/ 4551096 w 5196891"/>
              <a:gd name="connsiteY10" fmla="*/ 372428 h 372428"/>
              <a:gd name="connsiteX11" fmla="*/ 4530141 w 5196891"/>
              <a:gd name="connsiteY11" fmla="*/ 263843 h 372428"/>
              <a:gd name="connsiteX12" fmla="*/ 4304399 w 5196891"/>
              <a:gd name="connsiteY12" fmla="*/ 263843 h 372428"/>
              <a:gd name="connsiteX13" fmla="*/ 4274871 w 5196891"/>
              <a:gd name="connsiteY13" fmla="*/ 322898 h 372428"/>
              <a:gd name="connsiteX14" fmla="*/ 4239628 w 5196891"/>
              <a:gd name="connsiteY14" fmla="*/ 129540 h 372428"/>
              <a:gd name="connsiteX15" fmla="*/ 4196766 w 5196891"/>
              <a:gd name="connsiteY15" fmla="*/ 263843 h 372428"/>
              <a:gd name="connsiteX16" fmla="*/ 4110088 w 5196891"/>
              <a:gd name="connsiteY16" fmla="*/ 263843 h 372428"/>
              <a:gd name="connsiteX17" fmla="*/ 4085324 w 5196891"/>
              <a:gd name="connsiteY17" fmla="*/ 300990 h 372428"/>
              <a:gd name="connsiteX18" fmla="*/ 4059606 w 5196891"/>
              <a:gd name="connsiteY18" fmla="*/ 254318 h 372428"/>
              <a:gd name="connsiteX19" fmla="*/ 4026268 w 5196891"/>
              <a:gd name="connsiteY19" fmla="*/ 315278 h 372428"/>
              <a:gd name="connsiteX20" fmla="*/ 3994836 w 5196891"/>
              <a:gd name="connsiteY20" fmla="*/ 51435 h 372428"/>
              <a:gd name="connsiteX21" fmla="*/ 3953878 w 5196891"/>
              <a:gd name="connsiteY21" fmla="*/ 356235 h 372428"/>
              <a:gd name="connsiteX22" fmla="*/ 3926256 w 5196891"/>
              <a:gd name="connsiteY22" fmla="*/ 263843 h 372428"/>
              <a:gd name="connsiteX23" fmla="*/ 3856724 w 5196891"/>
              <a:gd name="connsiteY23" fmla="*/ 263843 h 372428"/>
              <a:gd name="connsiteX24" fmla="*/ 3828149 w 5196891"/>
              <a:gd name="connsiteY24" fmla="*/ 216218 h 372428"/>
              <a:gd name="connsiteX25" fmla="*/ 3795763 w 5196891"/>
              <a:gd name="connsiteY25" fmla="*/ 263843 h 372428"/>
              <a:gd name="connsiteX26" fmla="*/ 0 w 5196891"/>
              <a:gd name="connsiteY26" fmla="*/ 263842 h 372428"/>
              <a:gd name="connsiteX0" fmla="*/ 5698543 w 5698543"/>
              <a:gd name="connsiteY0" fmla="*/ 252570 h 372428"/>
              <a:gd name="connsiteX1" fmla="*/ 4903521 w 5698543"/>
              <a:gd name="connsiteY1" fmla="*/ 263843 h 372428"/>
              <a:gd name="connsiteX2" fmla="*/ 4875899 w 5698543"/>
              <a:gd name="connsiteY2" fmla="*/ 301943 h 372428"/>
              <a:gd name="connsiteX3" fmla="*/ 4835893 w 5698543"/>
              <a:gd name="connsiteY3" fmla="*/ 132398 h 372428"/>
              <a:gd name="connsiteX4" fmla="*/ 4799699 w 5698543"/>
              <a:gd name="connsiteY4" fmla="*/ 263843 h 372428"/>
              <a:gd name="connsiteX5" fmla="*/ 4712068 w 5698543"/>
              <a:gd name="connsiteY5" fmla="*/ 263843 h 372428"/>
              <a:gd name="connsiteX6" fmla="*/ 4698733 w 5698543"/>
              <a:gd name="connsiteY6" fmla="*/ 314325 h 372428"/>
              <a:gd name="connsiteX7" fmla="*/ 4674921 w 5698543"/>
              <a:gd name="connsiteY7" fmla="*/ 256223 h 372428"/>
              <a:gd name="connsiteX8" fmla="*/ 4651108 w 5698543"/>
              <a:gd name="connsiteY8" fmla="*/ 300990 h 372428"/>
              <a:gd name="connsiteX9" fmla="*/ 4606341 w 5698543"/>
              <a:gd name="connsiteY9" fmla="*/ 0 h 372428"/>
              <a:gd name="connsiteX10" fmla="*/ 4551096 w 5698543"/>
              <a:gd name="connsiteY10" fmla="*/ 372428 h 372428"/>
              <a:gd name="connsiteX11" fmla="*/ 4530141 w 5698543"/>
              <a:gd name="connsiteY11" fmla="*/ 263843 h 372428"/>
              <a:gd name="connsiteX12" fmla="*/ 4304399 w 5698543"/>
              <a:gd name="connsiteY12" fmla="*/ 263843 h 372428"/>
              <a:gd name="connsiteX13" fmla="*/ 4274871 w 5698543"/>
              <a:gd name="connsiteY13" fmla="*/ 322898 h 372428"/>
              <a:gd name="connsiteX14" fmla="*/ 4239628 w 5698543"/>
              <a:gd name="connsiteY14" fmla="*/ 129540 h 372428"/>
              <a:gd name="connsiteX15" fmla="*/ 4196766 w 5698543"/>
              <a:gd name="connsiteY15" fmla="*/ 263843 h 372428"/>
              <a:gd name="connsiteX16" fmla="*/ 4110088 w 5698543"/>
              <a:gd name="connsiteY16" fmla="*/ 263843 h 372428"/>
              <a:gd name="connsiteX17" fmla="*/ 4085324 w 5698543"/>
              <a:gd name="connsiteY17" fmla="*/ 300990 h 372428"/>
              <a:gd name="connsiteX18" fmla="*/ 4059606 w 5698543"/>
              <a:gd name="connsiteY18" fmla="*/ 254318 h 372428"/>
              <a:gd name="connsiteX19" fmla="*/ 4026268 w 5698543"/>
              <a:gd name="connsiteY19" fmla="*/ 315278 h 372428"/>
              <a:gd name="connsiteX20" fmla="*/ 3994836 w 5698543"/>
              <a:gd name="connsiteY20" fmla="*/ 51435 h 372428"/>
              <a:gd name="connsiteX21" fmla="*/ 3953878 w 5698543"/>
              <a:gd name="connsiteY21" fmla="*/ 356235 h 372428"/>
              <a:gd name="connsiteX22" fmla="*/ 3926256 w 5698543"/>
              <a:gd name="connsiteY22" fmla="*/ 263843 h 372428"/>
              <a:gd name="connsiteX23" fmla="*/ 3856724 w 5698543"/>
              <a:gd name="connsiteY23" fmla="*/ 263843 h 372428"/>
              <a:gd name="connsiteX24" fmla="*/ 3828149 w 5698543"/>
              <a:gd name="connsiteY24" fmla="*/ 216218 h 372428"/>
              <a:gd name="connsiteX25" fmla="*/ 3795763 w 5698543"/>
              <a:gd name="connsiteY25" fmla="*/ 263843 h 372428"/>
              <a:gd name="connsiteX26" fmla="*/ 0 w 5698543"/>
              <a:gd name="connsiteY26" fmla="*/ 263842 h 372428"/>
              <a:gd name="connsiteX0" fmla="*/ 5506901 w 5506901"/>
              <a:gd name="connsiteY0" fmla="*/ 252570 h 372428"/>
              <a:gd name="connsiteX1" fmla="*/ 4903521 w 5506901"/>
              <a:gd name="connsiteY1" fmla="*/ 263843 h 372428"/>
              <a:gd name="connsiteX2" fmla="*/ 4875899 w 5506901"/>
              <a:gd name="connsiteY2" fmla="*/ 301943 h 372428"/>
              <a:gd name="connsiteX3" fmla="*/ 4835893 w 5506901"/>
              <a:gd name="connsiteY3" fmla="*/ 132398 h 372428"/>
              <a:gd name="connsiteX4" fmla="*/ 4799699 w 5506901"/>
              <a:gd name="connsiteY4" fmla="*/ 263843 h 372428"/>
              <a:gd name="connsiteX5" fmla="*/ 4712068 w 5506901"/>
              <a:gd name="connsiteY5" fmla="*/ 263843 h 372428"/>
              <a:gd name="connsiteX6" fmla="*/ 4698733 w 5506901"/>
              <a:gd name="connsiteY6" fmla="*/ 314325 h 372428"/>
              <a:gd name="connsiteX7" fmla="*/ 4674921 w 5506901"/>
              <a:gd name="connsiteY7" fmla="*/ 256223 h 372428"/>
              <a:gd name="connsiteX8" fmla="*/ 4651108 w 5506901"/>
              <a:gd name="connsiteY8" fmla="*/ 300990 h 372428"/>
              <a:gd name="connsiteX9" fmla="*/ 4606341 w 5506901"/>
              <a:gd name="connsiteY9" fmla="*/ 0 h 372428"/>
              <a:gd name="connsiteX10" fmla="*/ 4551096 w 5506901"/>
              <a:gd name="connsiteY10" fmla="*/ 372428 h 372428"/>
              <a:gd name="connsiteX11" fmla="*/ 4530141 w 5506901"/>
              <a:gd name="connsiteY11" fmla="*/ 263843 h 372428"/>
              <a:gd name="connsiteX12" fmla="*/ 4304399 w 5506901"/>
              <a:gd name="connsiteY12" fmla="*/ 263843 h 372428"/>
              <a:gd name="connsiteX13" fmla="*/ 4274871 w 5506901"/>
              <a:gd name="connsiteY13" fmla="*/ 322898 h 372428"/>
              <a:gd name="connsiteX14" fmla="*/ 4239628 w 5506901"/>
              <a:gd name="connsiteY14" fmla="*/ 129540 h 372428"/>
              <a:gd name="connsiteX15" fmla="*/ 4196766 w 5506901"/>
              <a:gd name="connsiteY15" fmla="*/ 263843 h 372428"/>
              <a:gd name="connsiteX16" fmla="*/ 4110088 w 5506901"/>
              <a:gd name="connsiteY16" fmla="*/ 263843 h 372428"/>
              <a:gd name="connsiteX17" fmla="*/ 4085324 w 5506901"/>
              <a:gd name="connsiteY17" fmla="*/ 300990 h 372428"/>
              <a:gd name="connsiteX18" fmla="*/ 4059606 w 5506901"/>
              <a:gd name="connsiteY18" fmla="*/ 254318 h 372428"/>
              <a:gd name="connsiteX19" fmla="*/ 4026268 w 5506901"/>
              <a:gd name="connsiteY19" fmla="*/ 315278 h 372428"/>
              <a:gd name="connsiteX20" fmla="*/ 3994836 w 5506901"/>
              <a:gd name="connsiteY20" fmla="*/ 51435 h 372428"/>
              <a:gd name="connsiteX21" fmla="*/ 3953878 w 5506901"/>
              <a:gd name="connsiteY21" fmla="*/ 356235 h 372428"/>
              <a:gd name="connsiteX22" fmla="*/ 3926256 w 5506901"/>
              <a:gd name="connsiteY22" fmla="*/ 263843 h 372428"/>
              <a:gd name="connsiteX23" fmla="*/ 3856724 w 5506901"/>
              <a:gd name="connsiteY23" fmla="*/ 263843 h 372428"/>
              <a:gd name="connsiteX24" fmla="*/ 3828149 w 5506901"/>
              <a:gd name="connsiteY24" fmla="*/ 216218 h 372428"/>
              <a:gd name="connsiteX25" fmla="*/ 3795763 w 5506901"/>
              <a:gd name="connsiteY25" fmla="*/ 263843 h 372428"/>
              <a:gd name="connsiteX26" fmla="*/ 0 w 5506901"/>
              <a:gd name="connsiteY26" fmla="*/ 263842 h 372428"/>
              <a:gd name="connsiteX0" fmla="*/ 5721090 w 5721090"/>
              <a:gd name="connsiteY0" fmla="*/ 252570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58205 h 372428"/>
              <a:gd name="connsiteX0" fmla="*/ 5721090 w 5721090"/>
              <a:gd name="connsiteY0" fmla="*/ 258207 h 372428"/>
              <a:gd name="connsiteX1" fmla="*/ 5117710 w 5721090"/>
              <a:gd name="connsiteY1" fmla="*/ 263843 h 372428"/>
              <a:gd name="connsiteX2" fmla="*/ 5090088 w 5721090"/>
              <a:gd name="connsiteY2" fmla="*/ 301943 h 372428"/>
              <a:gd name="connsiteX3" fmla="*/ 5050082 w 5721090"/>
              <a:gd name="connsiteY3" fmla="*/ 132398 h 372428"/>
              <a:gd name="connsiteX4" fmla="*/ 5013888 w 5721090"/>
              <a:gd name="connsiteY4" fmla="*/ 263843 h 372428"/>
              <a:gd name="connsiteX5" fmla="*/ 4926257 w 5721090"/>
              <a:gd name="connsiteY5" fmla="*/ 263843 h 372428"/>
              <a:gd name="connsiteX6" fmla="*/ 4912922 w 5721090"/>
              <a:gd name="connsiteY6" fmla="*/ 314325 h 372428"/>
              <a:gd name="connsiteX7" fmla="*/ 4889110 w 5721090"/>
              <a:gd name="connsiteY7" fmla="*/ 256223 h 372428"/>
              <a:gd name="connsiteX8" fmla="*/ 4865297 w 5721090"/>
              <a:gd name="connsiteY8" fmla="*/ 300990 h 372428"/>
              <a:gd name="connsiteX9" fmla="*/ 4820530 w 5721090"/>
              <a:gd name="connsiteY9" fmla="*/ 0 h 372428"/>
              <a:gd name="connsiteX10" fmla="*/ 4765285 w 5721090"/>
              <a:gd name="connsiteY10" fmla="*/ 372428 h 372428"/>
              <a:gd name="connsiteX11" fmla="*/ 4744330 w 5721090"/>
              <a:gd name="connsiteY11" fmla="*/ 263843 h 372428"/>
              <a:gd name="connsiteX12" fmla="*/ 4518588 w 5721090"/>
              <a:gd name="connsiteY12" fmla="*/ 263843 h 372428"/>
              <a:gd name="connsiteX13" fmla="*/ 4489060 w 5721090"/>
              <a:gd name="connsiteY13" fmla="*/ 322898 h 372428"/>
              <a:gd name="connsiteX14" fmla="*/ 4453817 w 5721090"/>
              <a:gd name="connsiteY14" fmla="*/ 129540 h 372428"/>
              <a:gd name="connsiteX15" fmla="*/ 4410955 w 5721090"/>
              <a:gd name="connsiteY15" fmla="*/ 263843 h 372428"/>
              <a:gd name="connsiteX16" fmla="*/ 4324277 w 5721090"/>
              <a:gd name="connsiteY16" fmla="*/ 263843 h 372428"/>
              <a:gd name="connsiteX17" fmla="*/ 4299513 w 5721090"/>
              <a:gd name="connsiteY17" fmla="*/ 300990 h 372428"/>
              <a:gd name="connsiteX18" fmla="*/ 4273795 w 5721090"/>
              <a:gd name="connsiteY18" fmla="*/ 254318 h 372428"/>
              <a:gd name="connsiteX19" fmla="*/ 4240457 w 5721090"/>
              <a:gd name="connsiteY19" fmla="*/ 315278 h 372428"/>
              <a:gd name="connsiteX20" fmla="*/ 4209025 w 5721090"/>
              <a:gd name="connsiteY20" fmla="*/ 51435 h 372428"/>
              <a:gd name="connsiteX21" fmla="*/ 4168067 w 5721090"/>
              <a:gd name="connsiteY21" fmla="*/ 356235 h 372428"/>
              <a:gd name="connsiteX22" fmla="*/ 4140445 w 5721090"/>
              <a:gd name="connsiteY22" fmla="*/ 263843 h 372428"/>
              <a:gd name="connsiteX23" fmla="*/ 4070913 w 5721090"/>
              <a:gd name="connsiteY23" fmla="*/ 263843 h 372428"/>
              <a:gd name="connsiteX24" fmla="*/ 4042338 w 5721090"/>
              <a:gd name="connsiteY24" fmla="*/ 216218 h 372428"/>
              <a:gd name="connsiteX25" fmla="*/ 4009952 w 5721090"/>
              <a:gd name="connsiteY25" fmla="*/ 263843 h 372428"/>
              <a:gd name="connsiteX26" fmla="*/ 0 w 5721090"/>
              <a:gd name="connsiteY26" fmla="*/ 269478 h 37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21090" h="372428">
                <a:moveTo>
                  <a:pt x="5721090" y="258207"/>
                </a:moveTo>
                <a:lnTo>
                  <a:pt x="5117710" y="263843"/>
                </a:lnTo>
                <a:lnTo>
                  <a:pt x="5090088" y="301943"/>
                </a:lnTo>
                <a:lnTo>
                  <a:pt x="5050082" y="132398"/>
                </a:lnTo>
                <a:lnTo>
                  <a:pt x="5013888" y="263843"/>
                </a:lnTo>
                <a:lnTo>
                  <a:pt x="4926257" y="263843"/>
                </a:lnTo>
                <a:lnTo>
                  <a:pt x="4912922" y="314325"/>
                </a:lnTo>
                <a:lnTo>
                  <a:pt x="4889110" y="256223"/>
                </a:lnTo>
                <a:lnTo>
                  <a:pt x="4865297" y="300990"/>
                </a:lnTo>
                <a:lnTo>
                  <a:pt x="4820530" y="0"/>
                </a:lnTo>
                <a:lnTo>
                  <a:pt x="4765285" y="372428"/>
                </a:lnTo>
                <a:lnTo>
                  <a:pt x="4744330" y="263843"/>
                </a:lnTo>
                <a:lnTo>
                  <a:pt x="4518588" y="263843"/>
                </a:lnTo>
                <a:lnTo>
                  <a:pt x="4489060" y="322898"/>
                </a:lnTo>
                <a:lnTo>
                  <a:pt x="4453817" y="129540"/>
                </a:lnTo>
                <a:lnTo>
                  <a:pt x="4410955" y="263843"/>
                </a:lnTo>
                <a:lnTo>
                  <a:pt x="4324277" y="263843"/>
                </a:lnTo>
                <a:lnTo>
                  <a:pt x="4299513" y="300990"/>
                </a:lnTo>
                <a:lnTo>
                  <a:pt x="4273795" y="254318"/>
                </a:lnTo>
                <a:lnTo>
                  <a:pt x="4240457" y="315278"/>
                </a:lnTo>
                <a:lnTo>
                  <a:pt x="4209025" y="51435"/>
                </a:lnTo>
                <a:lnTo>
                  <a:pt x="4168067" y="356235"/>
                </a:lnTo>
                <a:lnTo>
                  <a:pt x="4140445" y="263843"/>
                </a:lnTo>
                <a:lnTo>
                  <a:pt x="4070913" y="263843"/>
                </a:lnTo>
                <a:lnTo>
                  <a:pt x="4042338" y="216218"/>
                </a:lnTo>
                <a:lnTo>
                  <a:pt x="4009952" y="263843"/>
                </a:lnTo>
                <a:lnTo>
                  <a:pt x="0" y="269478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59C2908B-EF34-4DBE-978B-CDE49FAFD52F}"/>
              </a:ext>
            </a:extLst>
          </p:cNvPr>
          <p:cNvSpPr/>
          <p:nvPr userDrawn="1"/>
        </p:nvSpPr>
        <p:spPr>
          <a:xfrm>
            <a:off x="-10152" y="0"/>
            <a:ext cx="1546199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97F2111-7610-4948-BBB5-C217E5C6D28C}"/>
              </a:ext>
            </a:extLst>
          </p:cNvPr>
          <p:cNvSpPr/>
          <p:nvPr userDrawn="1"/>
        </p:nvSpPr>
        <p:spPr>
          <a:xfrm flipH="1" flipV="1">
            <a:off x="11280575" y="7851"/>
            <a:ext cx="911424" cy="685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C83338C7-ECF6-4EFC-91D6-98F67A23B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BASIC LAYOUT</a:t>
            </a:r>
          </a:p>
        </p:txBody>
      </p:sp>
      <p:sp>
        <p:nvSpPr>
          <p:cNvPr id="36" name="막힌 원호 14">
            <a:extLst>
              <a:ext uri="{FF2B5EF4-FFF2-40B4-BE49-F238E27FC236}">
                <a16:creationId xmlns:a16="http://schemas.microsoft.com/office/drawing/2014/main" id="{539A5EA1-4E21-44E3-A228-3288DE217C72}"/>
              </a:ext>
            </a:extLst>
          </p:cNvPr>
          <p:cNvSpPr/>
          <p:nvPr userDrawn="1"/>
        </p:nvSpPr>
        <p:spPr>
          <a:xfrm>
            <a:off x="4329288" y="1661219"/>
            <a:ext cx="3960000" cy="3960000"/>
          </a:xfrm>
          <a:prstGeom prst="blockArc">
            <a:avLst>
              <a:gd name="adj1" fmla="val 13812800"/>
              <a:gd name="adj2" fmla="val 7644143"/>
              <a:gd name="adj3" fmla="val 139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37" name="그림 12">
            <a:extLst>
              <a:ext uri="{FF2B5EF4-FFF2-40B4-BE49-F238E27FC236}">
                <a16:creationId xmlns:a16="http://schemas.microsoft.com/office/drawing/2014/main" id="{1444ED57-CCCA-4F16-9ED6-C28E39B78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3" y="2081880"/>
            <a:ext cx="4505652" cy="3937837"/>
          </a:xfrm>
          <a:prstGeom prst="rect">
            <a:avLst/>
          </a:prstGeom>
        </p:spPr>
      </p:pic>
      <p:sp>
        <p:nvSpPr>
          <p:cNvPr id="38" name="그림 개체 틀 2">
            <a:extLst>
              <a:ext uri="{FF2B5EF4-FFF2-40B4-BE49-F238E27FC236}">
                <a16:creationId xmlns:a16="http://schemas.microsoft.com/office/drawing/2014/main" id="{56022160-776B-46D5-93AB-4105F49135C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63434" y="2240518"/>
            <a:ext cx="4198167" cy="2460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0042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34734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64661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20E646-5142-4E5B-9E78-88F1E8338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0AA45F-4952-4BCB-9FF6-F97D03ED6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7E9A8A-041D-4EB6-9B79-A55FDBCA2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EDC08F-6618-4A5C-ABDC-EAA608AB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EC9240-5B9F-4916-8FCA-7FCBE409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808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72920181-2924-4E1F-891D-E75A99509C25}"/>
              </a:ext>
            </a:extLst>
          </p:cNvPr>
          <p:cNvSpPr/>
          <p:nvPr userDrawn="1"/>
        </p:nvSpPr>
        <p:spPr>
          <a:xfrm>
            <a:off x="-1" y="0"/>
            <a:ext cx="42872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205315" y="535021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/>
              <a:t>Insert Your Image</a:t>
            </a:r>
            <a:endParaRPr lang="ko-KR" altLang="en-US"/>
          </a:p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5570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0" hasCustomPrompt="1"/>
          </p:nvPr>
        </p:nvSpPr>
        <p:spPr>
          <a:xfrm>
            <a:off x="0" y="5851043"/>
            <a:ext cx="12192000" cy="100695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2133" b="0" i="1" baseline="0"/>
            </a:lvl1pPr>
          </a:lstStyle>
          <a:p>
            <a:pPr lvl="0"/>
            <a:r>
              <a:rPr lang="fr-FR"/>
              <a:t>Prénom et nom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15941"/>
            <a:ext cx="12192000" cy="3052956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b="1" i="0" baseline="0">
                <a:solidFill>
                  <a:srgbClr val="0161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VOTRE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204780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490224" y="1"/>
            <a:ext cx="5679688" cy="1001131"/>
          </a:xfrm>
          <a:prstGeom prst="rect">
            <a:avLst/>
          </a:prstGeom>
        </p:spPr>
        <p:txBody>
          <a:bodyPr vert="horz" anchor="ctr" anchorCtr="1"/>
          <a:lstStyle>
            <a:lvl1pPr algn="l">
              <a:defRPr sz="1867" b="1" i="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VOTRE PRÉSENTATION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0" y="1001132"/>
            <a:ext cx="12192000" cy="585686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22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ZONE TEXT</a:t>
            </a:r>
          </a:p>
        </p:txBody>
      </p:sp>
    </p:spTree>
    <p:extLst>
      <p:ext uri="{BB962C8B-B14F-4D97-AF65-F5344CB8AC3E}">
        <p14:creationId xmlns:p14="http://schemas.microsoft.com/office/powerpoint/2010/main" val="3459687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069EA-0C82-492B-B58F-36D82A6B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4B961-58E3-4561-85C0-02982A752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D119BC-B7EE-4A07-B51F-0A72B8DDB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DAEE50-BFA1-4240-A4E2-45C081006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12AAD1-FE7C-4DEA-A748-F1F91CE50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7BF8B2-32A4-48B9-A681-E9DE04C8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81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762FAD-5B4C-47A7-887A-E0407228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A48349-BC54-4BD5-AD32-483EF9AF3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341B24-F760-4E5E-91D6-95058BE1E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E0BF409-A40D-4C21-8FE9-93DADFD23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101B9B-7A89-4CFF-BCCA-D2598B3783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8D494AA-22CC-4207-B8E1-0FF25DD0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E9233D-3D23-486E-8D6E-3B098736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07F7F5-961F-41CB-902C-A023F1AF7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17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FA31E5-6267-4077-9B26-2BAEC3A4C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F982CE-7074-4643-A769-19AB36680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DE252E-1A51-442B-BCC6-D1B031343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14253C-F269-4072-9135-F7A3D267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27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952B28B-C71B-496F-9CFF-5A32D6F0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88BBD9-1BB9-4559-9F31-1FFCF3AD1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BFAB0D-1499-4527-A706-ECEC25572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20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BFF424-4A33-4DEC-9673-28144BF9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9C8F78-1BD1-4D5D-AD34-97004434F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D02AAD-8657-42AB-9C00-73E0AF97D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EEB6A0-812D-4D9E-8499-CBE6A8C1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08D34A-0412-44A2-92BC-D66E7E45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105E97-6F16-4D86-A637-07FDAA15B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59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70D8B-1489-43B0-BB55-1C1F6BF6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AE918A-CBD6-496A-88EC-356170782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8F6B8D-9A75-4EE8-B1B5-B30263644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CD7501-395A-4F89-AAF3-EC16EB73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8C5189-EDD3-4D26-9298-A34AD3455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438860-F30E-424A-ABF2-BC5CFDA0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83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8E67CF3-84D8-484F-8299-D0DD5223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EFF3C7-EEE7-40DB-9C0C-DC8F566EB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773174-8C07-4E57-953D-FDCD75ADA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754813-5703-4ED6-934D-7B44AB77B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29C4DC-C686-4200-816F-2413E56F8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FBB17-CFB4-456F-894F-D2D6EFFD85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92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679" r:id="rId12"/>
    <p:sldLayoutId id="2147483680" r:id="rId13"/>
    <p:sldLayoutId id="2147483681" r:id="rId14"/>
    <p:sldLayoutId id="2147483747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5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086686-3999-DD41-B633-2FC1C7F53B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1717" b="7186"/>
          <a:stretch/>
        </p:blipFill>
        <p:spPr>
          <a:xfrm>
            <a:off x="0" y="1"/>
            <a:ext cx="12192000" cy="28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4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59F09B4-E12D-F641-8A03-55F300D0F1D6}"/>
              </a:ext>
            </a:extLst>
          </p:cNvPr>
          <p:cNvGrpSpPr/>
          <p:nvPr userDrawn="1"/>
        </p:nvGrpSpPr>
        <p:grpSpPr>
          <a:xfrm>
            <a:off x="1" y="0"/>
            <a:ext cx="12192001" cy="6858000"/>
            <a:chOff x="0" y="184245"/>
            <a:chExt cx="9144001" cy="51435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6B4656C-C6A1-6843-8F6F-FA8A31CC53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721" b="65400"/>
            <a:stretch/>
          </p:blipFill>
          <p:spPr>
            <a:xfrm>
              <a:off x="0" y="184245"/>
              <a:ext cx="9144000" cy="133109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93EEA9C-2B6A-7444-AF52-A1815970E2C6}"/>
                </a:ext>
              </a:extLst>
            </p:cNvPr>
            <p:cNvSpPr/>
            <p:nvPr userDrawn="1"/>
          </p:nvSpPr>
          <p:spPr>
            <a:xfrm>
              <a:off x="8263719" y="4920018"/>
              <a:ext cx="880281" cy="407727"/>
            </a:xfrm>
            <a:prstGeom prst="rect">
              <a:avLst/>
            </a:prstGeom>
            <a:solidFill>
              <a:srgbClr val="EB690E"/>
            </a:solidFill>
            <a:ln>
              <a:solidFill>
                <a:srgbClr val="EB690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F9036B-9EB4-5F4D-AE3B-3E6C66B1A97D}"/>
                </a:ext>
              </a:extLst>
            </p:cNvPr>
            <p:cNvSpPr/>
            <p:nvPr userDrawn="1"/>
          </p:nvSpPr>
          <p:spPr>
            <a:xfrm>
              <a:off x="8802807" y="4688006"/>
              <a:ext cx="341194" cy="639739"/>
            </a:xfrm>
            <a:prstGeom prst="rect">
              <a:avLst/>
            </a:prstGeom>
            <a:solidFill>
              <a:srgbClr val="56C0D2"/>
            </a:solidFill>
            <a:ln>
              <a:solidFill>
                <a:srgbClr val="56C0D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44882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39.jpe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image" Target="../media/image17.png"/><Relationship Id="rId4" Type="http://schemas.openxmlformats.org/officeDocument/2006/relationships/image" Target="../media/image14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A693EA3-CB1B-9385-9559-36ADEE5C6778}"/>
              </a:ext>
            </a:extLst>
          </p:cNvPr>
          <p:cNvSpPr txBox="1"/>
          <p:nvPr/>
        </p:nvSpPr>
        <p:spPr>
          <a:xfrm>
            <a:off x="3180804" y="4823175"/>
            <a:ext cx="71078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/>
              <a:t> </a:t>
            </a:r>
          </a:p>
          <a:p>
            <a:endParaRPr lang="fr-FR" sz="2000" b="1"/>
          </a:p>
          <a:p>
            <a:endParaRPr lang="fr-FR" sz="2000" b="1"/>
          </a:p>
          <a:p>
            <a:r>
              <a:rPr lang="fr-FR" sz="2000" i="1">
                <a:solidFill>
                  <a:srgbClr val="002060"/>
                </a:solidFill>
              </a:rPr>
              <a:t>Dr Julien Ozun – coordonnateur médical</a:t>
            </a:r>
          </a:p>
          <a:p>
            <a:r>
              <a:rPr lang="fr-FR" sz="2000" i="1">
                <a:solidFill>
                  <a:srgbClr val="002060"/>
                </a:solidFill>
              </a:rPr>
              <a:t>Nadège Vieillard – chef de projet RCI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489134-1993-0E16-09D7-EBEB7DA3A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5" y="35733"/>
            <a:ext cx="1131028" cy="1144821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9514F7D-F500-AA64-E553-ED81B7A48661}"/>
              </a:ext>
            </a:extLst>
          </p:cNvPr>
          <p:cNvGrpSpPr/>
          <p:nvPr/>
        </p:nvGrpSpPr>
        <p:grpSpPr>
          <a:xfrm>
            <a:off x="729491" y="2323494"/>
            <a:ext cx="11462509" cy="720000"/>
            <a:chOff x="364745" y="502657"/>
            <a:chExt cx="11462509" cy="720000"/>
          </a:xfrm>
          <a:solidFill>
            <a:srgbClr val="00B1ED"/>
          </a:solidFill>
        </p:grpSpPr>
        <p:sp>
          <p:nvSpPr>
            <p:cNvPr id="8" name="Pentagon 24">
              <a:extLst>
                <a:ext uri="{FF2B5EF4-FFF2-40B4-BE49-F238E27FC236}">
                  <a16:creationId xmlns:a16="http://schemas.microsoft.com/office/drawing/2014/main" id="{DD1C9BBA-ABFB-3702-CC2D-DB663273C7E7}"/>
                </a:ext>
              </a:extLst>
            </p:cNvPr>
            <p:cNvSpPr/>
            <p:nvPr/>
          </p:nvSpPr>
          <p:spPr>
            <a:xfrm>
              <a:off x="912673" y="502657"/>
              <a:ext cx="10914581" cy="7200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9" name="Pentagon 41">
              <a:extLst>
                <a:ext uri="{FF2B5EF4-FFF2-40B4-BE49-F238E27FC236}">
                  <a16:creationId xmlns:a16="http://schemas.microsoft.com/office/drawing/2014/main" id="{87A96470-F297-38E7-6A70-C8E00A0B98C5}"/>
                </a:ext>
              </a:extLst>
            </p:cNvPr>
            <p:cNvSpPr/>
            <p:nvPr/>
          </p:nvSpPr>
          <p:spPr>
            <a:xfrm>
              <a:off x="364745" y="502657"/>
              <a:ext cx="9000000" cy="720000"/>
            </a:xfrm>
            <a:prstGeom prst="homePlate">
              <a:avLst/>
            </a:prstGeom>
            <a:solidFill>
              <a:srgbClr val="259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E55E5C2-BF4E-6E41-A34A-032E39864962}"/>
                </a:ext>
              </a:extLst>
            </p:cNvPr>
            <p:cNvSpPr txBox="1"/>
            <p:nvPr/>
          </p:nvSpPr>
          <p:spPr>
            <a:xfrm>
              <a:off x="1050387" y="601544"/>
              <a:ext cx="6562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4FDE6488-995D-0CB0-2625-DDC086D29FCC}"/>
              </a:ext>
            </a:extLst>
          </p:cNvPr>
          <p:cNvSpPr txBox="1"/>
          <p:nvPr/>
        </p:nvSpPr>
        <p:spPr>
          <a:xfrm>
            <a:off x="903399" y="2449186"/>
            <a:ext cx="11059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>
                <a:solidFill>
                  <a:schemeClr val="bg1"/>
                </a:solidFill>
              </a:rPr>
              <a:t>Les actions du Dispositif Spécifique Régional du Cancer OncoPaca-Corse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8399D9-2F3A-F44A-10EC-425971F96C60}"/>
              </a:ext>
            </a:extLst>
          </p:cNvPr>
          <p:cNvSpPr txBox="1"/>
          <p:nvPr/>
        </p:nvSpPr>
        <p:spPr>
          <a:xfrm>
            <a:off x="2639100" y="3036542"/>
            <a:ext cx="9444288" cy="462265"/>
          </a:xfrm>
          <a:prstGeom prst="rect">
            <a:avLst/>
          </a:prstGeom>
          <a:solidFill>
            <a:schemeClr val="bg1">
              <a:lumMod val="50000"/>
              <a:alpha val="69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  <a:alpha val="46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</a:rPr>
              <a:t>Recherche Clinique &amp; Innovation </a:t>
            </a:r>
          </a:p>
        </p:txBody>
      </p:sp>
    </p:spTree>
    <p:extLst>
      <p:ext uri="{BB962C8B-B14F-4D97-AF65-F5344CB8AC3E}">
        <p14:creationId xmlns:p14="http://schemas.microsoft.com/office/powerpoint/2010/main" val="2596866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10</a:t>
            </a:fld>
            <a:endParaRPr lang="fr-FR"/>
          </a:p>
        </p:txBody>
      </p:sp>
      <p:sp>
        <p:nvSpPr>
          <p:cNvPr id="7" name="Pentagon 41">
            <a:extLst>
              <a:ext uri="{FF2B5EF4-FFF2-40B4-BE49-F238E27FC236}">
                <a16:creationId xmlns:a16="http://schemas.microsoft.com/office/drawing/2014/main" id="{E3A6B407-8E8D-1F38-A80F-5170FF8D5FD1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EF91B8-FBCA-0C43-E198-B38220905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DACDA7-25AE-05EB-18F2-9E55ADBD5939}"/>
              </a:ext>
            </a:extLst>
          </p:cNvPr>
          <p:cNvGrpSpPr/>
          <p:nvPr/>
        </p:nvGrpSpPr>
        <p:grpSpPr>
          <a:xfrm>
            <a:off x="3507547" y="4512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5" name="Pentagon 24">
              <a:extLst>
                <a:ext uri="{FF2B5EF4-FFF2-40B4-BE49-F238E27FC236}">
                  <a16:creationId xmlns:a16="http://schemas.microsoft.com/office/drawing/2014/main" id="{8FF290AE-9DC6-6467-DD56-42BFD6D12A2D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6" name="Pentagon 41">
              <a:extLst>
                <a:ext uri="{FF2B5EF4-FFF2-40B4-BE49-F238E27FC236}">
                  <a16:creationId xmlns:a16="http://schemas.microsoft.com/office/drawing/2014/main" id="{BFA2BDF0-048E-227F-890D-84E61595A45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B9941B0-A99E-6BB0-13D5-C49384F18073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62EB426-B4B3-2F73-DC80-426EF55AC1AA}"/>
              </a:ext>
            </a:extLst>
          </p:cNvPr>
          <p:cNvSpPr txBox="1"/>
          <p:nvPr/>
        </p:nvSpPr>
        <p:spPr>
          <a:xfrm>
            <a:off x="3563191" y="121206"/>
            <a:ext cx="944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L’</a:t>
            </a:r>
            <a:r>
              <a:rPr lang="fr-FR" sz="2000" b="1" err="1">
                <a:solidFill>
                  <a:schemeClr val="bg1"/>
                </a:solidFill>
              </a:rPr>
              <a:t>eRépertoire</a:t>
            </a:r>
            <a:r>
              <a:rPr lang="fr-FR" sz="2000" b="1">
                <a:solidFill>
                  <a:schemeClr val="bg1"/>
                </a:solidFill>
              </a:rPr>
              <a:t> Régional d’Essais Cliniques en Cancérologie - 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27E136A-388E-98A3-8E53-5DB00F0A5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40" y="792794"/>
            <a:ext cx="5247883" cy="58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0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8114166-B1B6-EBBC-86E2-854416485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09" y="618085"/>
            <a:ext cx="5223567" cy="748645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0F7D74C-C423-7C16-555F-9539B4895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09" y="1153526"/>
            <a:ext cx="4568893" cy="5545237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78C8AB4-65C0-4757-1721-405F9814D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80" y="618085"/>
            <a:ext cx="4801222" cy="5055030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AA2BD7E-BCE5-7211-B9AD-3BD851A68C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-387" r="-823" b="42931"/>
          <a:stretch/>
        </p:blipFill>
        <p:spPr>
          <a:xfrm>
            <a:off x="1162580" y="5530975"/>
            <a:ext cx="4801223" cy="9413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EF91B8-FBCA-0C43-E198-B38220905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11</a:t>
            </a:fld>
            <a:endParaRPr lang="fr-FR"/>
          </a:p>
        </p:txBody>
      </p:sp>
      <p:sp>
        <p:nvSpPr>
          <p:cNvPr id="7" name="Pentagon 41">
            <a:extLst>
              <a:ext uri="{FF2B5EF4-FFF2-40B4-BE49-F238E27FC236}">
                <a16:creationId xmlns:a16="http://schemas.microsoft.com/office/drawing/2014/main" id="{E3A6B407-8E8D-1F38-A80F-5170FF8D5FD1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DACDA7-25AE-05EB-18F2-9E55ADBD5939}"/>
              </a:ext>
            </a:extLst>
          </p:cNvPr>
          <p:cNvGrpSpPr/>
          <p:nvPr/>
        </p:nvGrpSpPr>
        <p:grpSpPr>
          <a:xfrm>
            <a:off x="3507547" y="4512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5" name="Pentagon 24">
              <a:extLst>
                <a:ext uri="{FF2B5EF4-FFF2-40B4-BE49-F238E27FC236}">
                  <a16:creationId xmlns:a16="http://schemas.microsoft.com/office/drawing/2014/main" id="{8FF290AE-9DC6-6467-DD56-42BFD6D12A2D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6" name="Pentagon 41">
              <a:extLst>
                <a:ext uri="{FF2B5EF4-FFF2-40B4-BE49-F238E27FC236}">
                  <a16:creationId xmlns:a16="http://schemas.microsoft.com/office/drawing/2014/main" id="{BFA2BDF0-048E-227F-890D-84E61595A45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B9941B0-A99E-6BB0-13D5-C49384F18073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62EB426-B4B3-2F73-DC80-426EF55AC1AA}"/>
              </a:ext>
            </a:extLst>
          </p:cNvPr>
          <p:cNvSpPr txBox="1"/>
          <p:nvPr/>
        </p:nvSpPr>
        <p:spPr>
          <a:xfrm>
            <a:off x="3563191" y="121206"/>
            <a:ext cx="944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L’</a:t>
            </a:r>
            <a:r>
              <a:rPr lang="fr-FR" sz="2000" b="1" err="1">
                <a:solidFill>
                  <a:schemeClr val="bg1"/>
                </a:solidFill>
              </a:rPr>
              <a:t>eRépertoire</a:t>
            </a:r>
            <a:r>
              <a:rPr lang="fr-FR" sz="2000" b="1">
                <a:solidFill>
                  <a:schemeClr val="bg1"/>
                </a:solidFill>
              </a:rPr>
              <a:t> Régional d’Essais Cliniques en Cancérologie - 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26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12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D9E331-8217-4439-B270-4C78E3023C8A}"/>
              </a:ext>
            </a:extLst>
          </p:cNvPr>
          <p:cNvSpPr txBox="1"/>
          <p:nvPr/>
        </p:nvSpPr>
        <p:spPr>
          <a:xfrm>
            <a:off x="4785223" y="2064145"/>
            <a:ext cx="6643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Répartition des études dans le Répertoire des Essais Cliniques en Cancérologie OncoPaca-Corse </a:t>
            </a:r>
            <a:r>
              <a:rPr lang="fr-FR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 31/03/23)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944A98-7A1B-401E-A5E9-A53E065FDF7B}"/>
              </a:ext>
            </a:extLst>
          </p:cNvPr>
          <p:cNvSpPr txBox="1"/>
          <p:nvPr/>
        </p:nvSpPr>
        <p:spPr>
          <a:xfrm>
            <a:off x="3389414" y="1158027"/>
            <a:ext cx="840351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2022, il y avait en moyenne </a:t>
            </a:r>
            <a:r>
              <a:rPr lang="fr-FR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mois 400 études/essais présents </a:t>
            </a:r>
            <a:r>
              <a:rPr lang="fr-FR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l’</a:t>
            </a:r>
            <a:r>
              <a:rPr lang="fr-FR" sz="16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eRRECC</a:t>
            </a:r>
            <a:endParaRPr lang="fr-FR" sz="1600">
              <a:solidFill>
                <a:srgbClr val="002060"/>
              </a:solidFill>
              <a:latin typeface="HelveticaNeueLTStd-Lt"/>
            </a:endParaRP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62119EA8-29C2-6806-48E6-24D7D441B9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335105"/>
              </p:ext>
            </p:extLst>
          </p:nvPr>
        </p:nvGraphicFramePr>
        <p:xfrm>
          <a:off x="4405193" y="2198055"/>
          <a:ext cx="6948607" cy="519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entagon 41">
            <a:extLst>
              <a:ext uri="{FF2B5EF4-FFF2-40B4-BE49-F238E27FC236}">
                <a16:creationId xmlns:a16="http://schemas.microsoft.com/office/drawing/2014/main" id="{E3A6B407-8E8D-1F38-A80F-5170FF8D5FD1}"/>
              </a:ext>
            </a:extLst>
          </p:cNvPr>
          <p:cNvSpPr/>
          <p:nvPr/>
        </p:nvSpPr>
        <p:spPr>
          <a:xfrm>
            <a:off x="44085" y="6721475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EF91B8-FBCA-0C43-E198-B3822090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DACDA7-25AE-05EB-18F2-9E55ADBD5939}"/>
              </a:ext>
            </a:extLst>
          </p:cNvPr>
          <p:cNvGrpSpPr/>
          <p:nvPr/>
        </p:nvGrpSpPr>
        <p:grpSpPr>
          <a:xfrm>
            <a:off x="3507547" y="4512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5" name="Pentagon 24">
              <a:extLst>
                <a:ext uri="{FF2B5EF4-FFF2-40B4-BE49-F238E27FC236}">
                  <a16:creationId xmlns:a16="http://schemas.microsoft.com/office/drawing/2014/main" id="{8FF290AE-9DC6-6467-DD56-42BFD6D12A2D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6" name="Pentagon 41">
              <a:extLst>
                <a:ext uri="{FF2B5EF4-FFF2-40B4-BE49-F238E27FC236}">
                  <a16:creationId xmlns:a16="http://schemas.microsoft.com/office/drawing/2014/main" id="{BFA2BDF0-048E-227F-890D-84E61595A45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B9941B0-A99E-6BB0-13D5-C49384F18073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62EB426-B4B3-2F73-DC80-426EF55AC1AA}"/>
              </a:ext>
            </a:extLst>
          </p:cNvPr>
          <p:cNvSpPr txBox="1"/>
          <p:nvPr/>
        </p:nvSpPr>
        <p:spPr>
          <a:xfrm>
            <a:off x="3563191" y="121206"/>
            <a:ext cx="944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L’</a:t>
            </a:r>
            <a:r>
              <a:rPr lang="fr-FR" sz="2000" b="1" err="1">
                <a:solidFill>
                  <a:schemeClr val="bg1"/>
                </a:solidFill>
              </a:rPr>
              <a:t>eRépertoire</a:t>
            </a:r>
            <a:r>
              <a:rPr lang="fr-FR" sz="2000" b="1">
                <a:solidFill>
                  <a:schemeClr val="bg1"/>
                </a:solidFill>
              </a:rPr>
              <a:t> Régional d’Essais Cliniques en Cancérologie - 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3CAC50C-8400-0BD8-AF17-4C0DE5073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35155"/>
            <a:ext cx="1790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95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8E68AEB-C2C7-7D7A-9C03-5884F5EE8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" y="180975"/>
            <a:ext cx="12030074" cy="67817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3BF7E5-938F-4230-BCE0-9122FFB58491}"/>
              </a:ext>
            </a:extLst>
          </p:cNvPr>
          <p:cNvSpPr/>
          <p:nvPr/>
        </p:nvSpPr>
        <p:spPr>
          <a:xfrm>
            <a:off x="0" y="6680171"/>
            <a:ext cx="12192000" cy="17782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80FC6CF-9BC4-4F3D-BE4E-02ADEF091E0A}"/>
              </a:ext>
            </a:extLst>
          </p:cNvPr>
          <p:cNvGrpSpPr/>
          <p:nvPr/>
        </p:nvGrpSpPr>
        <p:grpSpPr>
          <a:xfrm>
            <a:off x="3021575" y="7679"/>
            <a:ext cx="9170426" cy="651395"/>
            <a:chOff x="364745" y="623262"/>
            <a:chExt cx="11462509" cy="599395"/>
          </a:xfrm>
          <a:solidFill>
            <a:srgbClr val="002060"/>
          </a:solidFill>
        </p:grpSpPr>
        <p:sp>
          <p:nvSpPr>
            <p:cNvPr id="8" name="Pentagon 24">
              <a:extLst>
                <a:ext uri="{FF2B5EF4-FFF2-40B4-BE49-F238E27FC236}">
                  <a16:creationId xmlns:a16="http://schemas.microsoft.com/office/drawing/2014/main" id="{5A09DCCC-C5F8-43C5-828C-DF1A789CB860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/>
            </a:p>
          </p:txBody>
        </p:sp>
        <p:sp>
          <p:nvSpPr>
            <p:cNvPr id="9" name="Pentagon 41">
              <a:extLst>
                <a:ext uri="{FF2B5EF4-FFF2-40B4-BE49-F238E27FC236}">
                  <a16:creationId xmlns:a16="http://schemas.microsoft.com/office/drawing/2014/main" id="{6C72F6ED-A15E-484A-BFD4-681BFFE4832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1D92EE9-1235-4670-B6AF-FF62424D3985}"/>
                </a:ext>
              </a:extLst>
            </p:cNvPr>
            <p:cNvSpPr txBox="1"/>
            <p:nvPr/>
          </p:nvSpPr>
          <p:spPr>
            <a:xfrm>
              <a:off x="748467" y="659877"/>
              <a:ext cx="9979042" cy="481452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 sz="1400" b="1">
                  <a:solidFill>
                    <a:schemeClr val="bg1"/>
                  </a:solidFill>
                </a:rPr>
                <a:t>PROJET RECHERCHE CLINIQUE – PNEC / e-RCP : AMELIORATION DES SERVICES AUX PRATICIENS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90EF5EE-641C-B2A8-8B4E-042AB9D0C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3" y="70716"/>
            <a:ext cx="1001905" cy="641219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846B9A0-E10F-3433-C6D5-4AEA5B75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886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14</a:t>
            </a:fld>
            <a:endParaRPr lang="fr-FR"/>
          </a:p>
        </p:txBody>
      </p:sp>
      <p:sp>
        <p:nvSpPr>
          <p:cNvPr id="13" name="Pentagon 41">
            <a:extLst>
              <a:ext uri="{FF2B5EF4-FFF2-40B4-BE49-F238E27FC236}">
                <a16:creationId xmlns:a16="http://schemas.microsoft.com/office/drawing/2014/main" id="{AFF4A913-0465-469E-9461-455DD9F4E2AB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45F67F-7275-9051-8B5C-6157CCEB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49601"/>
            <a:ext cx="10476631" cy="498931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5A26DD5-780E-48FF-5607-3C69065FB427}"/>
              </a:ext>
            </a:extLst>
          </p:cNvPr>
          <p:cNvSpPr/>
          <p:nvPr/>
        </p:nvSpPr>
        <p:spPr>
          <a:xfrm>
            <a:off x="1056080" y="3317404"/>
            <a:ext cx="1668352" cy="56027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7B673C1-BC91-CB98-362F-E4E88CF9B0C9}"/>
              </a:ext>
            </a:extLst>
          </p:cNvPr>
          <p:cNvSpPr/>
          <p:nvPr/>
        </p:nvSpPr>
        <p:spPr>
          <a:xfrm>
            <a:off x="5223389" y="2168861"/>
            <a:ext cx="1706252" cy="914400"/>
          </a:xfrm>
          <a:prstGeom prst="ellipse">
            <a:avLst/>
          </a:prstGeom>
          <a:noFill/>
          <a:ln w="28575">
            <a:solidFill>
              <a:srgbClr val="EA08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63C066-847D-F45F-9F80-8CB0E5ACA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212D8DD-5BEF-B5F5-018C-D878ED88DD92}"/>
              </a:ext>
            </a:extLst>
          </p:cNvPr>
          <p:cNvGrpSpPr/>
          <p:nvPr/>
        </p:nvGrpSpPr>
        <p:grpSpPr>
          <a:xfrm>
            <a:off x="3507547" y="4512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1" name="Pentagon 24">
              <a:extLst>
                <a:ext uri="{FF2B5EF4-FFF2-40B4-BE49-F238E27FC236}">
                  <a16:creationId xmlns:a16="http://schemas.microsoft.com/office/drawing/2014/main" id="{987259BC-4A94-E2A5-DE2A-9E027319521E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2" name="Pentagon 41">
              <a:extLst>
                <a:ext uri="{FF2B5EF4-FFF2-40B4-BE49-F238E27FC236}">
                  <a16:creationId xmlns:a16="http://schemas.microsoft.com/office/drawing/2014/main" id="{8E953C3E-3DD3-8A98-BDB5-C7F36846349E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77D1CD5-E1BB-820D-AACA-FDE8EC95950D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5E74FECF-B65A-B0EC-F8B0-11BED96B4C0A}"/>
              </a:ext>
            </a:extLst>
          </p:cNvPr>
          <p:cNvSpPr txBox="1"/>
          <p:nvPr/>
        </p:nvSpPr>
        <p:spPr>
          <a:xfrm>
            <a:off x="3563191" y="121206"/>
            <a:ext cx="944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L’</a:t>
            </a:r>
            <a:r>
              <a:rPr lang="fr-FR" sz="2000" b="1" err="1">
                <a:solidFill>
                  <a:schemeClr val="bg1"/>
                </a:solidFill>
              </a:rPr>
              <a:t>eRépertoire</a:t>
            </a:r>
            <a:r>
              <a:rPr lang="fr-FR" sz="2000" b="1">
                <a:solidFill>
                  <a:schemeClr val="bg1"/>
                </a:solidFill>
              </a:rPr>
              <a:t> Régional d’Essais Cliniques en Cancérologie - 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EB901C-17E1-A8D7-87E3-3B8855017695}"/>
              </a:ext>
            </a:extLst>
          </p:cNvPr>
          <p:cNvSpPr txBox="1"/>
          <p:nvPr/>
        </p:nvSpPr>
        <p:spPr>
          <a:xfrm>
            <a:off x="1319753" y="1027522"/>
            <a:ext cx="608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>
                <a:solidFill>
                  <a:srgbClr val="92D050"/>
                </a:solidFill>
              </a:rPr>
              <a:t>AXE 1 : Evolutions du répertoire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0916" y="1503160"/>
            <a:ext cx="2265172" cy="4378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fr" sz="1600" b="1">
                <a:solidFill>
                  <a:srgbClr val="002060"/>
                </a:solidFill>
                <a:latin typeface="+mn-lt"/>
              </a:rPr>
              <a:t>Objectif du projet :</a:t>
            </a:r>
            <a:endParaRPr sz="1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2565183" y="1397093"/>
            <a:ext cx="9717247" cy="93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0" indent="0">
              <a:lnSpc>
                <a:spcPct val="95000"/>
              </a:lnSpc>
              <a:spcAft>
                <a:spcPts val="1600"/>
              </a:spcAft>
              <a:buSzPts val="1018"/>
              <a:buNone/>
            </a:pPr>
            <a:r>
              <a:rPr lang="fr" sz="1800">
                <a:solidFill>
                  <a:srgbClr val="002060"/>
                </a:solidFill>
              </a:rPr>
              <a:t>Pour un patient donné, sélectionner une liste restreinte d’essais cliniques pour lesquels il est potentiellement éligible en se basant sur un minimum de critères. </a:t>
            </a:r>
            <a:endParaRPr sz="1800">
              <a:solidFill>
                <a:srgbClr val="002060"/>
              </a:solidFill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220997" y="3540043"/>
            <a:ext cx="2005600" cy="137452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sz="2000" b="1">
                <a:solidFill>
                  <a:schemeClr val="accent2"/>
                </a:solidFill>
              </a:rPr>
              <a:t>Patient X</a:t>
            </a:r>
            <a:endParaRPr sz="2000" b="1">
              <a:solidFill>
                <a:schemeClr val="accent2"/>
              </a:solidFill>
            </a:endParaRPr>
          </a:p>
          <a:p>
            <a:endParaRPr sz="1000"/>
          </a:p>
          <a:p>
            <a:pPr marL="609585" indent="-423323">
              <a:buSzPts val="1400"/>
              <a:buChar char="●"/>
            </a:pPr>
            <a:r>
              <a:rPr lang="fr" sz="1400"/>
              <a:t>Critère 1</a:t>
            </a:r>
            <a:endParaRPr sz="1400"/>
          </a:p>
          <a:p>
            <a:pPr marL="609585" indent="-423323">
              <a:buSzPts val="1400"/>
              <a:buChar char="●"/>
            </a:pPr>
            <a:r>
              <a:rPr lang="fr" sz="1400"/>
              <a:t>Critère 2 </a:t>
            </a:r>
            <a:endParaRPr sz="1400"/>
          </a:p>
          <a:p>
            <a:pPr marL="609585" indent="-423323">
              <a:buSzPts val="1400"/>
              <a:buChar char="●"/>
            </a:pPr>
            <a:r>
              <a:rPr lang="fr" sz="1400"/>
              <a:t>Critère 3</a:t>
            </a:r>
          </a:p>
          <a:p>
            <a:pPr marL="609585" indent="-423323">
              <a:buSzPts val="1400"/>
              <a:buChar char="●"/>
            </a:pPr>
            <a:r>
              <a:rPr lang="fr" sz="1400"/>
              <a:t>etc...</a:t>
            </a:r>
            <a:endParaRPr sz="1400"/>
          </a:p>
        </p:txBody>
      </p:sp>
      <p:sp>
        <p:nvSpPr>
          <p:cNvPr id="59" name="Google Shape;59;p13"/>
          <p:cNvSpPr/>
          <p:nvPr/>
        </p:nvSpPr>
        <p:spPr>
          <a:xfrm>
            <a:off x="8801003" y="3360837"/>
            <a:ext cx="3170000" cy="1735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" sz="2000"/>
              <a:t>Sélection de </a:t>
            </a:r>
            <a:r>
              <a:rPr lang="fr" sz="2000" b="1">
                <a:solidFill>
                  <a:schemeClr val="accent2"/>
                </a:solidFill>
              </a:rPr>
              <a:t>N essais cliniques</a:t>
            </a:r>
            <a:r>
              <a:rPr lang="fr" sz="2000"/>
              <a:t> pour lesquels le patient X est potentiellement éligible</a:t>
            </a:r>
            <a:endParaRPr sz="2000"/>
          </a:p>
        </p:txBody>
      </p:sp>
      <p:cxnSp>
        <p:nvCxnSpPr>
          <p:cNvPr id="60" name="Google Shape;60;p13"/>
          <p:cNvCxnSpPr>
            <a:cxnSpLocks/>
            <a:stCxn id="56" idx="3"/>
            <a:endCxn id="27" idx="1"/>
          </p:cNvCxnSpPr>
          <p:nvPr/>
        </p:nvCxnSpPr>
        <p:spPr>
          <a:xfrm flipV="1">
            <a:off x="2226597" y="4225182"/>
            <a:ext cx="449491" cy="212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A6B31148-52D5-ED90-7354-FC46452B27DA}"/>
              </a:ext>
            </a:extLst>
          </p:cNvPr>
          <p:cNvGrpSpPr/>
          <p:nvPr/>
        </p:nvGrpSpPr>
        <p:grpSpPr>
          <a:xfrm>
            <a:off x="3021575" y="7680"/>
            <a:ext cx="9170426" cy="669239"/>
            <a:chOff x="364745" y="623262"/>
            <a:chExt cx="11462509" cy="1307128"/>
          </a:xfrm>
          <a:solidFill>
            <a:srgbClr val="002060"/>
          </a:solidFill>
        </p:grpSpPr>
        <p:sp>
          <p:nvSpPr>
            <p:cNvPr id="3" name="Pentagon 24">
              <a:extLst>
                <a:ext uri="{FF2B5EF4-FFF2-40B4-BE49-F238E27FC236}">
                  <a16:creationId xmlns:a16="http://schemas.microsoft.com/office/drawing/2014/main" id="{B258924C-C361-E0D6-F20F-1A3AAC0EA1D8}"/>
                </a:ext>
              </a:extLst>
            </p:cNvPr>
            <p:cNvSpPr/>
            <p:nvPr/>
          </p:nvSpPr>
          <p:spPr>
            <a:xfrm>
              <a:off x="912672" y="623262"/>
              <a:ext cx="10914582" cy="1307128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/>
            </a:p>
          </p:txBody>
        </p:sp>
        <p:sp>
          <p:nvSpPr>
            <p:cNvPr id="4" name="Pentagon 41">
              <a:extLst>
                <a:ext uri="{FF2B5EF4-FFF2-40B4-BE49-F238E27FC236}">
                  <a16:creationId xmlns:a16="http://schemas.microsoft.com/office/drawing/2014/main" id="{2F2084F3-A63C-F8B1-2B35-6E4D8AC245A2}"/>
                </a:ext>
              </a:extLst>
            </p:cNvPr>
            <p:cNvSpPr/>
            <p:nvPr/>
          </p:nvSpPr>
          <p:spPr>
            <a:xfrm>
              <a:off x="364745" y="623262"/>
              <a:ext cx="9000000" cy="1307128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50F639C-9561-6A8E-7CB8-1D640B4BE2E0}"/>
                </a:ext>
              </a:extLst>
            </p:cNvPr>
            <p:cNvSpPr txBox="1"/>
            <p:nvPr/>
          </p:nvSpPr>
          <p:spPr>
            <a:xfrm>
              <a:off x="748467" y="659877"/>
              <a:ext cx="8519057" cy="884999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 sz="1400" b="1">
                  <a:solidFill>
                    <a:schemeClr val="bg1"/>
                  </a:solidFill>
                </a:rPr>
                <a:t>PROJET RECHERCHE CLINIQUE : AMELIORATION DES SERVICES AUX PRATICIENS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B49944E-D892-25C3-8B02-7B628F23DB46}"/>
              </a:ext>
            </a:extLst>
          </p:cNvPr>
          <p:cNvSpPr txBox="1"/>
          <p:nvPr/>
        </p:nvSpPr>
        <p:spPr>
          <a:xfrm>
            <a:off x="0" y="918385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128487"/>
                </a:solidFill>
              </a:rPr>
              <a:t>AXE 2 : </a:t>
            </a:r>
            <a:r>
              <a:rPr lang="fr-FR" sz="2800">
                <a:solidFill>
                  <a:srgbClr val="128487"/>
                </a:solidFill>
              </a:rPr>
              <a:t>Proposer une liste d’essais cliniques potentiels sur demande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ED89D5-1559-6ACB-FDF5-701B7C55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3" y="70716"/>
            <a:ext cx="1001905" cy="6412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887284-B71C-353B-F8E9-695705AE0C49}"/>
              </a:ext>
            </a:extLst>
          </p:cNvPr>
          <p:cNvSpPr/>
          <p:nvPr/>
        </p:nvSpPr>
        <p:spPr>
          <a:xfrm>
            <a:off x="0" y="6680171"/>
            <a:ext cx="12192000" cy="17782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1" name="ZoneTexte 413">
            <a:extLst>
              <a:ext uri="{FF2B5EF4-FFF2-40B4-BE49-F238E27FC236}">
                <a16:creationId xmlns:a16="http://schemas.microsoft.com/office/drawing/2014/main" id="{95C27299-42A8-5D4C-58B5-584B70651731}"/>
              </a:ext>
            </a:extLst>
          </p:cNvPr>
          <p:cNvSpPr txBox="1"/>
          <p:nvPr/>
        </p:nvSpPr>
        <p:spPr>
          <a:xfrm>
            <a:off x="9356278" y="3164404"/>
            <a:ext cx="2203479" cy="300558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00" b="1"/>
              <a:t>Voulez-vous</a:t>
            </a:r>
            <a:r>
              <a:rPr lang="fr-FR" sz="800" b="1" baseline="0"/>
              <a:t> une proposition </a:t>
            </a:r>
          </a:p>
          <a:p>
            <a:pPr algn="ctr"/>
            <a:r>
              <a:rPr lang="fr-FR" sz="800" b="1" baseline="0"/>
              <a:t>d'essais cliniques ?</a:t>
            </a:r>
            <a:endParaRPr lang="fr-FR" sz="800" b="1"/>
          </a:p>
        </p:txBody>
      </p:sp>
      <p:cxnSp>
        <p:nvCxnSpPr>
          <p:cNvPr id="14" name="Google Shape;60;p13">
            <a:extLst>
              <a:ext uri="{FF2B5EF4-FFF2-40B4-BE49-F238E27FC236}">
                <a16:creationId xmlns:a16="http://schemas.microsoft.com/office/drawing/2014/main" id="{3C003980-49C5-6EF5-2061-2A21716FE877}"/>
              </a:ext>
            </a:extLst>
          </p:cNvPr>
          <p:cNvCxnSpPr>
            <a:cxnSpLocks/>
            <a:stCxn id="27" idx="3"/>
            <a:endCxn id="59" idx="1"/>
          </p:cNvCxnSpPr>
          <p:nvPr/>
        </p:nvCxnSpPr>
        <p:spPr>
          <a:xfrm>
            <a:off x="8246505" y="4225182"/>
            <a:ext cx="554498" cy="34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DE9ED360-7A13-24B3-D797-CC1B90713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b="13613"/>
          <a:stretch/>
        </p:blipFill>
        <p:spPr>
          <a:xfrm>
            <a:off x="2676088" y="2871763"/>
            <a:ext cx="5570417" cy="2706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8" name="Google Shape;58;p13"/>
          <p:cNvGraphicFramePr/>
          <p:nvPr/>
        </p:nvGraphicFramePr>
        <p:xfrm>
          <a:off x="4177782" y="4888778"/>
          <a:ext cx="2567028" cy="2072440"/>
        </p:xfrm>
        <a:graphic>
          <a:graphicData uri="http://schemas.openxmlformats.org/drawingml/2006/table">
            <a:tbl>
              <a:tblPr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88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04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700" b="1"/>
                        <a:t>Essai 1</a:t>
                      </a:r>
                      <a:endParaRPr sz="700" b="1"/>
                    </a:p>
                  </a:txBody>
                  <a:tcPr marL="121900" marR="121900" marT="121900" marB="12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700" b="1"/>
                        <a:t>Essai 2</a:t>
                      </a:r>
                      <a:endParaRPr sz="700" b="1"/>
                    </a:p>
                  </a:txBody>
                  <a:tcPr marL="121900" marR="121900" marT="121900" marB="12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700" b="1"/>
                        <a:t>Essai 3</a:t>
                      </a:r>
                      <a:endParaRPr sz="700" b="1"/>
                    </a:p>
                  </a:txBody>
                  <a:tcPr marL="121900" marR="121900" marT="121900" marB="1219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4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700" b="1"/>
                        <a:t>Critère 1</a:t>
                      </a:r>
                      <a:endParaRPr sz="700" b="1"/>
                    </a:p>
                  </a:txBody>
                  <a:tcPr marL="121900" marR="121900" marT="121900" marB="12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4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700" b="1"/>
                        <a:t>Critère 2</a:t>
                      </a:r>
                      <a:endParaRPr sz="700" b="1"/>
                    </a:p>
                  </a:txBody>
                  <a:tcPr marL="121900" marR="121900" marT="121900" marB="12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4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700" b="1"/>
                        <a:t>...</a:t>
                      </a:r>
                      <a:endParaRPr sz="700" b="1"/>
                    </a:p>
                  </a:txBody>
                  <a:tcPr marL="121900" marR="121900" marT="121900" marB="12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4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700" b="1"/>
                        <a:t>Critère N</a:t>
                      </a:r>
                      <a:endParaRPr sz="700" b="1"/>
                    </a:p>
                  </a:txBody>
                  <a:tcPr marL="121900" marR="121900" marT="121900" marB="12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/>
                    </a:p>
                  </a:txBody>
                  <a:tcPr marL="121900" marR="121900" marT="121900" marB="12190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" name="ZoneTexte 36">
            <a:extLst>
              <a:ext uri="{FF2B5EF4-FFF2-40B4-BE49-F238E27FC236}">
                <a16:creationId xmlns:a16="http://schemas.microsoft.com/office/drawing/2014/main" id="{9773488D-188A-4AD6-9316-D1FA6D649799}"/>
              </a:ext>
            </a:extLst>
          </p:cNvPr>
          <p:cNvSpPr txBox="1"/>
          <p:nvPr/>
        </p:nvSpPr>
        <p:spPr>
          <a:xfrm>
            <a:off x="3865057" y="2231450"/>
            <a:ext cx="4381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/>
              <a:t>Base de données des essais cliniques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2A89626-89C1-5905-BFDD-85A64A319081}"/>
              </a:ext>
            </a:extLst>
          </p:cNvPr>
          <p:cNvSpPr txBox="1"/>
          <p:nvPr/>
        </p:nvSpPr>
        <p:spPr>
          <a:xfrm>
            <a:off x="2565183" y="2589051"/>
            <a:ext cx="438144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i="1">
                <a:solidFill>
                  <a:schemeClr val="bg1">
                    <a:lumMod val="50000"/>
                  </a:schemeClr>
                </a:solidFill>
              </a:rPr>
              <a:t>https://www.oncopacacorse.org/fr/directories/clinical</a:t>
            </a:r>
          </a:p>
        </p:txBody>
      </p:sp>
      <p:pic>
        <p:nvPicPr>
          <p:cNvPr id="21" name="Graphique 20" descr="Ordinateur avec un remplissage uni">
            <a:extLst>
              <a:ext uri="{FF2B5EF4-FFF2-40B4-BE49-F238E27FC236}">
                <a16:creationId xmlns:a16="http://schemas.microsoft.com/office/drawing/2014/main" id="{E299559E-8E5D-DBE4-530D-21ACB47BB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76088" y="2321964"/>
            <a:ext cx="360000" cy="360000"/>
          </a:xfrm>
          <a:prstGeom prst="rect">
            <a:avLst/>
          </a:prstGeom>
        </p:spPr>
      </p:pic>
      <p:pic>
        <p:nvPicPr>
          <p:cNvPr id="23" name="Graphique 22" descr="Réunion en ligne avec un remplissage uni">
            <a:extLst>
              <a:ext uri="{FF2B5EF4-FFF2-40B4-BE49-F238E27FC236}">
                <a16:creationId xmlns:a16="http://schemas.microsoft.com/office/drawing/2014/main" id="{008C6F5D-E8EE-4615-6D44-4CB47C2F1F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48567" y="2325538"/>
            <a:ext cx="360000" cy="360000"/>
          </a:xfrm>
          <a:prstGeom prst="rect">
            <a:avLst/>
          </a:prstGeom>
        </p:spPr>
      </p:pic>
      <p:pic>
        <p:nvPicPr>
          <p:cNvPr id="25" name="Graphique 24" descr="Réseau en ligne avec un remplissage uni">
            <a:extLst>
              <a:ext uri="{FF2B5EF4-FFF2-40B4-BE49-F238E27FC236}">
                <a16:creationId xmlns:a16="http://schemas.microsoft.com/office/drawing/2014/main" id="{DA5BD23E-8A65-A847-046A-D28BD458B5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22346" y="2294316"/>
            <a:ext cx="360000" cy="360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685E6E7-BB4D-D557-C243-C310381DAC13}"/>
              </a:ext>
            </a:extLst>
          </p:cNvPr>
          <p:cNvSpPr/>
          <p:nvPr/>
        </p:nvSpPr>
        <p:spPr>
          <a:xfrm>
            <a:off x="0" y="2084071"/>
            <a:ext cx="12312000" cy="0"/>
          </a:xfrm>
          <a:prstGeom prst="rect">
            <a:avLst/>
          </a:prstGeom>
          <a:solidFill>
            <a:srgbClr val="054F80"/>
          </a:solidFill>
          <a:ln>
            <a:solidFill>
              <a:srgbClr val="054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2" name="Graphique 51" descr="Flèche : droite avec un remplissage uni">
            <a:extLst>
              <a:ext uri="{FF2B5EF4-FFF2-40B4-BE49-F238E27FC236}">
                <a16:creationId xmlns:a16="http://schemas.microsoft.com/office/drawing/2014/main" id="{C8C2C13F-E834-A12A-7EFD-C72F5F62EE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950206">
            <a:off x="2381255" y="4488033"/>
            <a:ext cx="1309665" cy="914400"/>
          </a:xfrm>
          <a:prstGeom prst="rect">
            <a:avLst/>
          </a:prstGeom>
        </p:spPr>
      </p:pic>
      <p:pic>
        <p:nvPicPr>
          <p:cNvPr id="64" name="Graphique 63" descr="Flèche : pivoter à droite avec un remplissage uni">
            <a:extLst>
              <a:ext uri="{FF2B5EF4-FFF2-40B4-BE49-F238E27FC236}">
                <a16:creationId xmlns:a16="http://schemas.microsoft.com/office/drawing/2014/main" id="{C207698C-B77E-E86D-25D3-45051FD924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981747">
            <a:off x="6776509" y="4458038"/>
            <a:ext cx="580857" cy="6817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E1B0211-0E95-D23F-3321-3C45BF1C1ACD}"/>
              </a:ext>
            </a:extLst>
          </p:cNvPr>
          <p:cNvSpPr txBox="1"/>
          <p:nvPr/>
        </p:nvSpPr>
        <p:spPr>
          <a:xfrm>
            <a:off x="206558" y="3067493"/>
            <a:ext cx="2005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/>
              <a:t>E-RCP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8297C066-0ED4-2E84-3268-A2A0882C13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B455E5B-A355-E462-1905-8648839257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6" y="5110214"/>
            <a:ext cx="2645841" cy="13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06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16</a:t>
            </a:fld>
            <a:endParaRPr lang="fr-FR"/>
          </a:p>
        </p:txBody>
      </p:sp>
      <p:sp>
        <p:nvSpPr>
          <p:cNvPr id="3" name="Pentagon 41">
            <a:extLst>
              <a:ext uri="{FF2B5EF4-FFF2-40B4-BE49-F238E27FC236}">
                <a16:creationId xmlns:a16="http://schemas.microsoft.com/office/drawing/2014/main" id="{2C961D60-635B-1429-90B0-689DD75B5353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F34862E-A35C-B6DF-97CD-E30A99470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27499398-4A0D-8098-7AF3-FB03D6FB182D}"/>
              </a:ext>
            </a:extLst>
          </p:cNvPr>
          <p:cNvGrpSpPr/>
          <p:nvPr/>
        </p:nvGrpSpPr>
        <p:grpSpPr>
          <a:xfrm>
            <a:off x="3479611" y="36501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6" name="Pentagon 24">
              <a:extLst>
                <a:ext uri="{FF2B5EF4-FFF2-40B4-BE49-F238E27FC236}">
                  <a16:creationId xmlns:a16="http://schemas.microsoft.com/office/drawing/2014/main" id="{FC908E7B-818C-A21C-0936-675E7D8BB69C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8" name="Pentagon 41">
              <a:extLst>
                <a:ext uri="{FF2B5EF4-FFF2-40B4-BE49-F238E27FC236}">
                  <a16:creationId xmlns:a16="http://schemas.microsoft.com/office/drawing/2014/main" id="{38F0FF21-6361-B38E-52C7-F7F1A1DC579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DE2C7E1-F81C-885E-DD22-0B74D4194D9C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6D1F959C-7FC6-7D68-BDD4-A3A50FBF9BC4}"/>
              </a:ext>
            </a:extLst>
          </p:cNvPr>
          <p:cNvSpPr txBox="1"/>
          <p:nvPr/>
        </p:nvSpPr>
        <p:spPr>
          <a:xfrm>
            <a:off x="3539794" y="99069"/>
            <a:ext cx="944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Enquête sur les évolutions de l’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67D4C6-3648-F32E-AD3C-ADEBF0043338}"/>
              </a:ext>
            </a:extLst>
          </p:cNvPr>
          <p:cNvSpPr txBox="1"/>
          <p:nvPr/>
        </p:nvSpPr>
        <p:spPr>
          <a:xfrm>
            <a:off x="6833530" y="1040669"/>
            <a:ext cx="4807671" cy="1200329"/>
          </a:xfrm>
          <a:prstGeom prst="rect">
            <a:avLst/>
          </a:prstGeom>
          <a:noFill/>
          <a:ln w="28575">
            <a:solidFill>
              <a:srgbClr val="128487"/>
            </a:solidFill>
          </a:ln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2060"/>
                </a:solidFill>
              </a:rPr>
              <a:t>Envoi par mail aux médecins, pharmaciens et personnels RC le 16/03</a:t>
            </a:r>
          </a:p>
          <a:p>
            <a:endParaRPr lang="fr-FR">
              <a:solidFill>
                <a:srgbClr val="002060"/>
              </a:solidFill>
            </a:endParaRPr>
          </a:p>
          <a:p>
            <a:r>
              <a:rPr lang="fr-FR" i="1">
                <a:solidFill>
                  <a:srgbClr val="002060"/>
                </a:solidFill>
              </a:rPr>
              <a:t>Deadline : le 21 avril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97867E-789F-B9B2-02B4-2AD968A34C63}"/>
              </a:ext>
            </a:extLst>
          </p:cNvPr>
          <p:cNvSpPr txBox="1"/>
          <p:nvPr/>
        </p:nvSpPr>
        <p:spPr>
          <a:xfrm>
            <a:off x="7837601" y="3335786"/>
            <a:ext cx="3025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>
              <a:solidFill>
                <a:srgbClr val="002060"/>
              </a:solidFill>
            </a:endParaRPr>
          </a:p>
          <a:p>
            <a:r>
              <a:rPr lang="fr-FR">
                <a:solidFill>
                  <a:srgbClr val="002060"/>
                </a:solidFill>
              </a:rPr>
              <a:t>Au 31/03 : </a:t>
            </a:r>
            <a:r>
              <a:rPr lang="fr-FR" b="1">
                <a:solidFill>
                  <a:srgbClr val="002060"/>
                </a:solidFill>
              </a:rPr>
              <a:t>27 réponses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17EAE541-A944-2500-D7B0-FF4B80E0567E}"/>
              </a:ext>
            </a:extLst>
          </p:cNvPr>
          <p:cNvGrpSpPr/>
          <p:nvPr/>
        </p:nvGrpSpPr>
        <p:grpSpPr>
          <a:xfrm>
            <a:off x="-34630" y="1589322"/>
            <a:ext cx="6089845" cy="3372408"/>
            <a:chOff x="-548507" y="477868"/>
            <a:chExt cx="11570449" cy="6357177"/>
          </a:xfrm>
        </p:grpSpPr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47382155-490D-B132-3816-E6694D546FEC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8">
              <a:extLst>
                <a:ext uri="{FF2B5EF4-FFF2-40B4-BE49-F238E27FC236}">
                  <a16:creationId xmlns:a16="http://schemas.microsoft.com/office/drawing/2014/main" id="{213D5FCF-867F-61D0-A7F9-59366F12D27D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5780C9-D7F5-F900-2F03-06771EDAB1C7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0">
              <a:extLst>
                <a:ext uri="{FF2B5EF4-FFF2-40B4-BE49-F238E27FC236}">
                  <a16:creationId xmlns:a16="http://schemas.microsoft.com/office/drawing/2014/main" id="{55FEE26D-FB4F-71F3-24D5-78570C0BA3D1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1">
              <a:extLst>
                <a:ext uri="{FF2B5EF4-FFF2-40B4-BE49-F238E27FC236}">
                  <a16:creationId xmlns:a16="http://schemas.microsoft.com/office/drawing/2014/main" id="{975080A9-19AC-EBC1-9B2B-7036420559C1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" name="Group 22">
              <a:extLst>
                <a:ext uri="{FF2B5EF4-FFF2-40B4-BE49-F238E27FC236}">
                  <a16:creationId xmlns:a16="http://schemas.microsoft.com/office/drawing/2014/main" id="{9E2D4FAA-4E3D-07BA-9177-A55072BEB637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9" name="Rectangle: Rounded Corners 27">
                <a:extLst>
                  <a:ext uri="{FF2B5EF4-FFF2-40B4-BE49-F238E27FC236}">
                    <a16:creationId xmlns:a16="http://schemas.microsoft.com/office/drawing/2014/main" id="{C3B5DD6D-B873-65BE-C593-3425585F3AAC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: Rounded Corners 28">
                <a:extLst>
                  <a:ext uri="{FF2B5EF4-FFF2-40B4-BE49-F238E27FC236}">
                    <a16:creationId xmlns:a16="http://schemas.microsoft.com/office/drawing/2014/main" id="{F0268B31-6BBE-9B23-AE51-54C2C5AC7E4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3">
              <a:extLst>
                <a:ext uri="{FF2B5EF4-FFF2-40B4-BE49-F238E27FC236}">
                  <a16:creationId xmlns:a16="http://schemas.microsoft.com/office/drawing/2014/main" id="{F59D7608-388D-F12F-1800-ED8B8FF7E9E2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7" name="Rectangle: Rounded Corners 25">
                <a:extLst>
                  <a:ext uri="{FF2B5EF4-FFF2-40B4-BE49-F238E27FC236}">
                    <a16:creationId xmlns:a16="http://schemas.microsoft.com/office/drawing/2014/main" id="{C4EC54EC-E6FD-027C-49A9-753965D75B2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6">
                <a:extLst>
                  <a:ext uri="{FF2B5EF4-FFF2-40B4-BE49-F238E27FC236}">
                    <a16:creationId xmlns:a16="http://schemas.microsoft.com/office/drawing/2014/main" id="{E109E2DB-18C9-9154-E2E6-1CD85E616B5A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reeform: Shape 24">
              <a:extLst>
                <a:ext uri="{FF2B5EF4-FFF2-40B4-BE49-F238E27FC236}">
                  <a16:creationId xmlns:a16="http://schemas.microsoft.com/office/drawing/2014/main" id="{038B11B5-A6FF-ED1A-E54A-18CCFF9541E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41D131A4-96AD-796F-EBCD-DAF114DC1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56" y="1831303"/>
            <a:ext cx="4359776" cy="250345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0251704-FAD5-8DEB-DA53-5CBFA5CD6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72" y="4180236"/>
            <a:ext cx="6405573" cy="2205532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7BE9FFDE-E98F-AFB8-372F-54B988855929}"/>
              </a:ext>
            </a:extLst>
          </p:cNvPr>
          <p:cNvSpPr txBox="1"/>
          <p:nvPr/>
        </p:nvSpPr>
        <p:spPr>
          <a:xfrm>
            <a:off x="5990707" y="5705191"/>
            <a:ext cx="18468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Autre = TEC, chefs de projet, cadre RC</a:t>
            </a:r>
          </a:p>
        </p:txBody>
      </p:sp>
      <p:pic>
        <p:nvPicPr>
          <p:cNvPr id="5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4AD0696C-2D70-0317-2985-8BA4FB0DE7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78" r="-163" b="217"/>
          <a:stretch/>
        </p:blipFill>
        <p:spPr>
          <a:xfrm>
            <a:off x="5982983" y="2782648"/>
            <a:ext cx="6088087" cy="37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89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17</a:t>
            </a:fld>
            <a:endParaRPr lang="fr-FR"/>
          </a:p>
        </p:txBody>
      </p:sp>
      <p:sp>
        <p:nvSpPr>
          <p:cNvPr id="3" name="Pentagon 41">
            <a:extLst>
              <a:ext uri="{FF2B5EF4-FFF2-40B4-BE49-F238E27FC236}">
                <a16:creationId xmlns:a16="http://schemas.microsoft.com/office/drawing/2014/main" id="{2C961D60-635B-1429-90B0-689DD75B5353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7499398-4A0D-8098-7AF3-FB03D6FB182D}"/>
              </a:ext>
            </a:extLst>
          </p:cNvPr>
          <p:cNvGrpSpPr/>
          <p:nvPr/>
        </p:nvGrpSpPr>
        <p:grpSpPr>
          <a:xfrm>
            <a:off x="3479611" y="36501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6" name="Pentagon 24">
              <a:extLst>
                <a:ext uri="{FF2B5EF4-FFF2-40B4-BE49-F238E27FC236}">
                  <a16:creationId xmlns:a16="http://schemas.microsoft.com/office/drawing/2014/main" id="{FC908E7B-818C-A21C-0936-675E7D8BB69C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8" name="Pentagon 41">
              <a:extLst>
                <a:ext uri="{FF2B5EF4-FFF2-40B4-BE49-F238E27FC236}">
                  <a16:creationId xmlns:a16="http://schemas.microsoft.com/office/drawing/2014/main" id="{38F0FF21-6361-B38E-52C7-F7F1A1DC579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DE2C7E1-F81C-885E-DD22-0B74D4194D9C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6D1F959C-7FC6-7D68-BDD4-A3A50FBF9BC4}"/>
              </a:ext>
            </a:extLst>
          </p:cNvPr>
          <p:cNvSpPr txBox="1"/>
          <p:nvPr/>
        </p:nvSpPr>
        <p:spPr>
          <a:xfrm>
            <a:off x="3539794" y="99069"/>
            <a:ext cx="944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Enquête sur les évolutions de l’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  <p:pic>
        <p:nvPicPr>
          <p:cNvPr id="2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053E80A-39CA-4230-A8A6-49969537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3" y="371475"/>
            <a:ext cx="11541918" cy="6484142"/>
          </a:xfrm>
          <a:prstGeom prst="rect">
            <a:avLst/>
          </a:prstGeom>
        </p:spPr>
      </p:pic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F2540B21-8B77-0B23-A7B9-623F90BBA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59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18</a:t>
            </a:fld>
            <a:endParaRPr lang="fr-FR"/>
          </a:p>
        </p:txBody>
      </p:sp>
      <p:sp>
        <p:nvSpPr>
          <p:cNvPr id="3" name="Pentagon 41">
            <a:extLst>
              <a:ext uri="{FF2B5EF4-FFF2-40B4-BE49-F238E27FC236}">
                <a16:creationId xmlns:a16="http://schemas.microsoft.com/office/drawing/2014/main" id="{2C961D60-635B-1429-90B0-689DD75B5353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F34862E-A35C-B6DF-97CD-E30A99470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27499398-4A0D-8098-7AF3-FB03D6FB182D}"/>
              </a:ext>
            </a:extLst>
          </p:cNvPr>
          <p:cNvGrpSpPr/>
          <p:nvPr/>
        </p:nvGrpSpPr>
        <p:grpSpPr>
          <a:xfrm>
            <a:off x="3479611" y="36501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6" name="Pentagon 24">
              <a:extLst>
                <a:ext uri="{FF2B5EF4-FFF2-40B4-BE49-F238E27FC236}">
                  <a16:creationId xmlns:a16="http://schemas.microsoft.com/office/drawing/2014/main" id="{FC908E7B-818C-A21C-0936-675E7D8BB69C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8" name="Pentagon 41">
              <a:extLst>
                <a:ext uri="{FF2B5EF4-FFF2-40B4-BE49-F238E27FC236}">
                  <a16:creationId xmlns:a16="http://schemas.microsoft.com/office/drawing/2014/main" id="{38F0FF21-6361-B38E-52C7-F7F1A1DC579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DE2C7E1-F81C-885E-DD22-0B74D4194D9C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6D1F959C-7FC6-7D68-BDD4-A3A50FBF9BC4}"/>
              </a:ext>
            </a:extLst>
          </p:cNvPr>
          <p:cNvSpPr txBox="1"/>
          <p:nvPr/>
        </p:nvSpPr>
        <p:spPr>
          <a:xfrm>
            <a:off x="3564452" y="99069"/>
            <a:ext cx="944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Enquête sur les évolutions de l’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  <p:pic>
        <p:nvPicPr>
          <p:cNvPr id="2" name="Image 4">
            <a:extLst>
              <a:ext uri="{FF2B5EF4-FFF2-40B4-BE49-F238E27FC236}">
                <a16:creationId xmlns:a16="http://schemas.microsoft.com/office/drawing/2014/main" id="{D3FF977C-E75F-8BF8-2B8F-575D4727B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-140495"/>
            <a:ext cx="11768136" cy="661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8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entagon 27">
            <a:extLst>
              <a:ext uri="{FF2B5EF4-FFF2-40B4-BE49-F238E27FC236}">
                <a16:creationId xmlns:a16="http://schemas.microsoft.com/office/drawing/2014/main" id="{7395DDC8-B5C5-4AD9-87BE-FC4B915A2042}"/>
              </a:ext>
            </a:extLst>
          </p:cNvPr>
          <p:cNvSpPr/>
          <p:nvPr/>
        </p:nvSpPr>
        <p:spPr>
          <a:xfrm>
            <a:off x="0" y="6744227"/>
            <a:ext cx="12567425" cy="113773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DCC5EA8-C5A3-4D0A-ABFB-792410BEC981}"/>
              </a:ext>
            </a:extLst>
          </p:cNvPr>
          <p:cNvGrpSpPr/>
          <p:nvPr/>
        </p:nvGrpSpPr>
        <p:grpSpPr>
          <a:xfrm>
            <a:off x="3251389" y="67018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2" name="Pentagon 24">
              <a:extLst>
                <a:ext uri="{FF2B5EF4-FFF2-40B4-BE49-F238E27FC236}">
                  <a16:creationId xmlns:a16="http://schemas.microsoft.com/office/drawing/2014/main" id="{48F1A710-785E-4FD8-8314-F32C430D6E2D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Pentagon 41">
              <a:extLst>
                <a:ext uri="{FF2B5EF4-FFF2-40B4-BE49-F238E27FC236}">
                  <a16:creationId xmlns:a16="http://schemas.microsoft.com/office/drawing/2014/main" id="{D08A6208-F844-428D-A090-8C389DB486F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Oval 14">
            <a:extLst>
              <a:ext uri="{FF2B5EF4-FFF2-40B4-BE49-F238E27FC236}">
                <a16:creationId xmlns:a16="http://schemas.microsoft.com/office/drawing/2014/main" id="{6D70C44D-F6C2-3447-87F1-FD3DC3041EAA}"/>
              </a:ext>
            </a:extLst>
          </p:cNvPr>
          <p:cNvSpPr/>
          <p:nvPr/>
        </p:nvSpPr>
        <p:spPr>
          <a:xfrm rot="13448121">
            <a:off x="211441" y="198832"/>
            <a:ext cx="1327909" cy="132883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FBB17-CFB4-456F-894F-D2D6EFFD85B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4763EE-2CBC-F429-FA23-996A199A0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124782"/>
            <a:ext cx="1577353" cy="10070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86B904-3AF4-4AF2-0470-BC6ADFA1F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139" y="709977"/>
            <a:ext cx="4359575" cy="603424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0F44B96-EDE8-9E08-7D16-82A442343CDB}"/>
              </a:ext>
            </a:extLst>
          </p:cNvPr>
          <p:cNvSpPr txBox="1"/>
          <p:nvPr/>
        </p:nvSpPr>
        <p:spPr>
          <a:xfrm>
            <a:off x="3338254" y="100030"/>
            <a:ext cx="94442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chemeClr val="bg1"/>
                </a:solidFill>
              </a:rPr>
              <a:t>Fiche Pré-requis participation aux essais industriels</a:t>
            </a:r>
          </a:p>
        </p:txBody>
      </p:sp>
    </p:spTree>
    <p:extLst>
      <p:ext uri="{BB962C8B-B14F-4D97-AF65-F5344CB8AC3E}">
        <p14:creationId xmlns:p14="http://schemas.microsoft.com/office/powerpoint/2010/main" val="298578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2</a:t>
            </a:fld>
            <a:endParaRPr lang="fr-FR"/>
          </a:p>
        </p:txBody>
      </p:sp>
      <p:pic>
        <p:nvPicPr>
          <p:cNvPr id="10" name="Image 17">
            <a:extLst>
              <a:ext uri="{FF2B5EF4-FFF2-40B4-BE49-F238E27FC236}">
                <a16:creationId xmlns:a16="http://schemas.microsoft.com/office/drawing/2014/main" id="{240E1F1A-601E-51ED-5300-359D26D83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914" y="1549358"/>
            <a:ext cx="2186743" cy="141607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9D028B-A90D-CE28-B3D2-BFFA370A81AB}"/>
              </a:ext>
            </a:extLst>
          </p:cNvPr>
          <p:cNvSpPr/>
          <p:nvPr/>
        </p:nvSpPr>
        <p:spPr>
          <a:xfrm>
            <a:off x="5450239" y="1896089"/>
            <a:ext cx="720307" cy="60643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2060"/>
                </a:solidFill>
                <a:cs typeface="Arial"/>
              </a:rPr>
              <a:t>91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C0EAB7F-5D39-5CF9-5E9F-2973A3B6A934}"/>
              </a:ext>
            </a:extLst>
          </p:cNvPr>
          <p:cNvSpPr/>
          <p:nvPr/>
        </p:nvSpPr>
        <p:spPr>
          <a:xfrm flipV="1">
            <a:off x="6623328" y="2270201"/>
            <a:ext cx="443313" cy="160256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E4CC76A7-9478-00B5-2A2B-C15EC5D58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876" y="1651268"/>
            <a:ext cx="1973128" cy="91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A6C3D22-DECA-32F9-6CBE-26748F4AC767}"/>
              </a:ext>
            </a:extLst>
          </p:cNvPr>
          <p:cNvSpPr/>
          <p:nvPr/>
        </p:nvSpPr>
        <p:spPr>
          <a:xfrm>
            <a:off x="9594576" y="1381667"/>
            <a:ext cx="775248" cy="56891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rgbClr val="002060"/>
                </a:solidFill>
                <a:cs typeface="Arial"/>
              </a:rPr>
              <a:t>28</a:t>
            </a:r>
          </a:p>
        </p:txBody>
      </p:sp>
      <p:graphicFrame>
        <p:nvGraphicFramePr>
          <p:cNvPr id="37" name="Graphique 36">
            <a:extLst>
              <a:ext uri="{FF2B5EF4-FFF2-40B4-BE49-F238E27FC236}">
                <a16:creationId xmlns:a16="http://schemas.microsoft.com/office/drawing/2014/main" id="{CEE40BEE-AFD5-E159-0C2B-FCA1813B81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844871"/>
              </p:ext>
            </p:extLst>
          </p:nvPr>
        </p:nvGraphicFramePr>
        <p:xfrm>
          <a:off x="727385" y="4177456"/>
          <a:ext cx="3968994" cy="2392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8" name="Graphique 37">
            <a:extLst>
              <a:ext uri="{FF2B5EF4-FFF2-40B4-BE49-F238E27FC236}">
                <a16:creationId xmlns:a16="http://schemas.microsoft.com/office/drawing/2014/main" id="{DE11CD89-7787-BCF0-CBEF-59D45B2720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962246"/>
              </p:ext>
            </p:extLst>
          </p:nvPr>
        </p:nvGraphicFramePr>
        <p:xfrm>
          <a:off x="5910606" y="4103608"/>
          <a:ext cx="4725337" cy="3043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DFD26230-7559-52AA-09E1-8B2F7FF99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80" y="2569752"/>
            <a:ext cx="1085916" cy="6663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996C71-2B1B-9091-F367-DC7DE55AC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1" y="1861641"/>
            <a:ext cx="1023906" cy="6290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96D34B-B21B-8686-1AC1-FFF989C09251}"/>
              </a:ext>
            </a:extLst>
          </p:cNvPr>
          <p:cNvSpPr txBox="1"/>
          <p:nvPr/>
        </p:nvSpPr>
        <p:spPr>
          <a:xfrm>
            <a:off x="904040" y="4446241"/>
            <a:ext cx="1659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002060"/>
                </a:solidFill>
              </a:rPr>
              <a:t>Types d’ES actifs en RC en 2021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BE83BD-B6E9-D30B-55EE-DE5016F5C14C}"/>
              </a:ext>
            </a:extLst>
          </p:cNvPr>
          <p:cNvSpPr txBox="1"/>
          <p:nvPr/>
        </p:nvSpPr>
        <p:spPr>
          <a:xfrm>
            <a:off x="9113160" y="4470469"/>
            <a:ext cx="2513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002060"/>
                </a:solidFill>
              </a:rPr>
              <a:t>Nombre d’ES actifs en RC par département en 2021</a:t>
            </a:r>
          </a:p>
        </p:txBody>
      </p:sp>
      <p:sp>
        <p:nvSpPr>
          <p:cNvPr id="8" name="Pentagon 41">
            <a:extLst>
              <a:ext uri="{FF2B5EF4-FFF2-40B4-BE49-F238E27FC236}">
                <a16:creationId xmlns:a16="http://schemas.microsoft.com/office/drawing/2014/main" id="{02720E77-5403-C16E-924F-AB1B52543C55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4AB53AB-18E5-2293-0A4E-75EEF26B31D9}"/>
              </a:ext>
            </a:extLst>
          </p:cNvPr>
          <p:cNvGrpSpPr/>
          <p:nvPr/>
        </p:nvGrpSpPr>
        <p:grpSpPr>
          <a:xfrm>
            <a:off x="3336914" y="33189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5" name="Pentagon 24">
              <a:extLst>
                <a:ext uri="{FF2B5EF4-FFF2-40B4-BE49-F238E27FC236}">
                  <a16:creationId xmlns:a16="http://schemas.microsoft.com/office/drawing/2014/main" id="{C1519C72-2FC9-2B20-4B8B-FA2C24E8A0AB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6" name="Pentagon 41">
              <a:extLst>
                <a:ext uri="{FF2B5EF4-FFF2-40B4-BE49-F238E27FC236}">
                  <a16:creationId xmlns:a16="http://schemas.microsoft.com/office/drawing/2014/main" id="{B5FE57C4-8FAD-CC85-08BE-69E648CAE0CA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FE4FAD1-60D9-9F6C-4B9C-BB83C9067C2B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63E4B7D7-773F-51CB-C54A-C3F4C3640201}"/>
              </a:ext>
            </a:extLst>
          </p:cNvPr>
          <p:cNvSpPr txBox="1"/>
          <p:nvPr/>
        </p:nvSpPr>
        <p:spPr>
          <a:xfrm>
            <a:off x="3643460" y="3246690"/>
            <a:ext cx="7286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>
                <a:solidFill>
                  <a:schemeClr val="bg1"/>
                </a:solidFill>
              </a:rPr>
              <a:t>Le territoire Paca, Corse et Monaco</a:t>
            </a:r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416493E-C4D4-6D78-CD9B-8A7DF93015D3}"/>
              </a:ext>
            </a:extLst>
          </p:cNvPr>
          <p:cNvSpPr txBox="1"/>
          <p:nvPr/>
        </p:nvSpPr>
        <p:spPr>
          <a:xfrm>
            <a:off x="3642308" y="99405"/>
            <a:ext cx="902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Le territoire Paca, Corse et Monaco – RCI – Données 2021</a:t>
            </a:r>
            <a:endParaRPr lang="fr-FR" sz="200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5304E0C-C521-E912-1697-7BD94F13B4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546FC9B-763A-3855-3C54-5744C7030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3868" y="2591485"/>
            <a:ext cx="3781242" cy="158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81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entagon 27">
            <a:extLst>
              <a:ext uri="{FF2B5EF4-FFF2-40B4-BE49-F238E27FC236}">
                <a16:creationId xmlns:a16="http://schemas.microsoft.com/office/drawing/2014/main" id="{7395DDC8-B5C5-4AD9-87BE-FC4B915A2042}"/>
              </a:ext>
            </a:extLst>
          </p:cNvPr>
          <p:cNvSpPr/>
          <p:nvPr/>
        </p:nvSpPr>
        <p:spPr>
          <a:xfrm>
            <a:off x="0" y="6744227"/>
            <a:ext cx="12567425" cy="113773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14">
            <a:extLst>
              <a:ext uri="{FF2B5EF4-FFF2-40B4-BE49-F238E27FC236}">
                <a16:creationId xmlns:a16="http://schemas.microsoft.com/office/drawing/2014/main" id="{6D70C44D-F6C2-3447-87F1-FD3DC3041EAA}"/>
              </a:ext>
            </a:extLst>
          </p:cNvPr>
          <p:cNvSpPr/>
          <p:nvPr/>
        </p:nvSpPr>
        <p:spPr>
          <a:xfrm rot="13448121">
            <a:off x="211441" y="198832"/>
            <a:ext cx="1327909" cy="132883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FBB17-CFB4-456F-894F-D2D6EFFD85B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4763EE-2CBC-F429-FA23-996A199A0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2" y="124782"/>
            <a:ext cx="1577353" cy="100703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D9E18B3-CE66-121F-EBC9-F6DCFA6D6884}"/>
              </a:ext>
            </a:extLst>
          </p:cNvPr>
          <p:cNvGrpSpPr/>
          <p:nvPr/>
        </p:nvGrpSpPr>
        <p:grpSpPr>
          <a:xfrm>
            <a:off x="3251389" y="67018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9" name="Pentagon 24">
              <a:extLst>
                <a:ext uri="{FF2B5EF4-FFF2-40B4-BE49-F238E27FC236}">
                  <a16:creationId xmlns:a16="http://schemas.microsoft.com/office/drawing/2014/main" id="{AB94CA1D-03BE-78DD-8AF5-DCCDEA7323FB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Pentagon 41">
              <a:extLst>
                <a:ext uri="{FF2B5EF4-FFF2-40B4-BE49-F238E27FC236}">
                  <a16:creationId xmlns:a16="http://schemas.microsoft.com/office/drawing/2014/main" id="{96E657EE-7319-A577-81C9-90704A454794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8367407C-41FB-9FDD-346E-9876C790167B}"/>
              </a:ext>
            </a:extLst>
          </p:cNvPr>
          <p:cNvSpPr txBox="1"/>
          <p:nvPr/>
        </p:nvSpPr>
        <p:spPr>
          <a:xfrm>
            <a:off x="3391264" y="138470"/>
            <a:ext cx="944428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Fiche d’adressage patient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6F8BB99-C233-3081-B46C-9AE86A7C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45" y="959937"/>
            <a:ext cx="3876577" cy="55302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18C4BE-30B2-A6CB-1139-818C5D375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708" y="897454"/>
            <a:ext cx="3886004" cy="56552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E6891DE-786F-8EE2-8381-8AC31733559B}"/>
              </a:ext>
            </a:extLst>
          </p:cNvPr>
          <p:cNvSpPr txBox="1"/>
          <p:nvPr/>
        </p:nvSpPr>
        <p:spPr>
          <a:xfrm rot="20057968">
            <a:off x="5421717" y="3019441"/>
            <a:ext cx="2890233" cy="369332"/>
          </a:xfrm>
          <a:prstGeom prst="rect">
            <a:avLst/>
          </a:prstGeom>
          <a:noFill/>
          <a:ln w="12700">
            <a:solidFill>
              <a:srgbClr val="6DC3C1"/>
            </a:solidFill>
          </a:ln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accent6">
                    <a:lumMod val="50000"/>
                  </a:schemeClr>
                </a:solidFill>
              </a:rPr>
              <a:t>En cours de finalisation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18AEDA8-878A-BEF8-3738-2C8EE4E7F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49" y="2294568"/>
            <a:ext cx="3049122" cy="432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39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7249346F-7851-43DE-C7F3-B8ACDCA1A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990" y="1470084"/>
            <a:ext cx="3699542" cy="521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61958" y="4560893"/>
            <a:ext cx="1743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</a:rPr>
              <a:t>6 </a:t>
            </a:r>
            <a:r>
              <a:rPr lang="fr-FR" sz="1600" b="1">
                <a:solidFill>
                  <a:schemeClr val="bg1"/>
                </a:solidFill>
                <a:latin typeface="Arial" panose="020B0604020202020204" pitchFamily="34" charset="0"/>
              </a:rPr>
              <a:t>clefs d’entrée par thématique majeure</a:t>
            </a:r>
          </a:p>
          <a:p>
            <a:pPr algn="ctr"/>
            <a:r>
              <a:rPr lang="fr-FR" sz="1600" b="1">
                <a:solidFill>
                  <a:schemeClr val="bg1"/>
                </a:solidFill>
                <a:latin typeface="Arial" panose="020B0604020202020204" pitchFamily="34" charset="0"/>
              </a:rPr>
              <a:t>en accès rapide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0D5A33C-3326-419B-94FE-BD47F287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21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B0DF09-390D-477F-B0A0-D3FEF50F0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4" y="1055764"/>
            <a:ext cx="3828068" cy="5384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A0C604-5164-5AC7-C6E9-58609CC43373}"/>
              </a:ext>
            </a:extLst>
          </p:cNvPr>
          <p:cNvSpPr txBox="1"/>
          <p:nvPr/>
        </p:nvSpPr>
        <p:spPr>
          <a:xfrm>
            <a:off x="4529928" y="763377"/>
            <a:ext cx="5128442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EA088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>
                <a:solidFill>
                  <a:srgbClr val="002060"/>
                </a:solidFill>
              </a:rPr>
              <a:t>Ces documents sont téléchargeables sur notre site internet, rubrique recherche clinique</a:t>
            </a:r>
            <a:endParaRPr lang="en-US"/>
          </a:p>
        </p:txBody>
      </p:sp>
      <p:sp>
        <p:nvSpPr>
          <p:cNvPr id="5" name="Pentagon 41">
            <a:extLst>
              <a:ext uri="{FF2B5EF4-FFF2-40B4-BE49-F238E27FC236}">
                <a16:creationId xmlns:a16="http://schemas.microsoft.com/office/drawing/2014/main" id="{B34D8A34-9D0F-19B2-1B59-D88AFAEB891D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A1CEB4-9379-2656-F8B2-290E5A137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377C08E-EABB-F099-6F99-723B30E23274}"/>
              </a:ext>
            </a:extLst>
          </p:cNvPr>
          <p:cNvGrpSpPr/>
          <p:nvPr/>
        </p:nvGrpSpPr>
        <p:grpSpPr>
          <a:xfrm>
            <a:off x="3507547" y="4512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6" name="Pentagon 24">
              <a:extLst>
                <a:ext uri="{FF2B5EF4-FFF2-40B4-BE49-F238E27FC236}">
                  <a16:creationId xmlns:a16="http://schemas.microsoft.com/office/drawing/2014/main" id="{D01DAFF4-CAE9-B197-0B59-5FF065F42C13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Pentagon 41">
              <a:extLst>
                <a:ext uri="{FF2B5EF4-FFF2-40B4-BE49-F238E27FC236}">
                  <a16:creationId xmlns:a16="http://schemas.microsoft.com/office/drawing/2014/main" id="{BEDE6F64-47E3-F5E2-1FAD-1BF623D7FFE2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87D4915-96B9-DEF5-52FD-687B8EFD1A29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7386EB63-ECA7-0125-8A0D-02A3112812A4}"/>
              </a:ext>
            </a:extLst>
          </p:cNvPr>
          <p:cNvSpPr txBox="1"/>
          <p:nvPr/>
        </p:nvSpPr>
        <p:spPr>
          <a:xfrm>
            <a:off x="3685880" y="161421"/>
            <a:ext cx="550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Les supports d’information Patients</a:t>
            </a:r>
          </a:p>
        </p:txBody>
      </p:sp>
    </p:spTree>
    <p:extLst>
      <p:ext uri="{BB962C8B-B14F-4D97-AF65-F5344CB8AC3E}">
        <p14:creationId xmlns:p14="http://schemas.microsoft.com/office/powerpoint/2010/main" val="2465630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1958" y="4560893"/>
            <a:ext cx="1743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</a:rPr>
              <a:t>6 </a:t>
            </a:r>
            <a:r>
              <a:rPr lang="fr-FR" sz="1600" b="1">
                <a:solidFill>
                  <a:schemeClr val="bg1"/>
                </a:solidFill>
                <a:latin typeface="Arial" panose="020B0604020202020204" pitchFamily="34" charset="0"/>
              </a:rPr>
              <a:t>clefs d’entrée par thématique majeure</a:t>
            </a:r>
          </a:p>
          <a:p>
            <a:pPr algn="ctr"/>
            <a:r>
              <a:rPr lang="fr-FR" sz="1600" b="1">
                <a:solidFill>
                  <a:schemeClr val="bg1"/>
                </a:solidFill>
                <a:latin typeface="Arial" panose="020B0604020202020204" pitchFamily="34" charset="0"/>
              </a:rPr>
              <a:t>en accès rapide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0D5A33C-3326-419B-94FE-BD47F287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7446" y="6364815"/>
            <a:ext cx="2743200" cy="365125"/>
          </a:xfrm>
        </p:spPr>
        <p:txBody>
          <a:bodyPr/>
          <a:lstStyle/>
          <a:p>
            <a:fld id="{DDAFBB17-CFB4-456F-894F-D2D6EFFD85B9}" type="slidenum">
              <a:rPr lang="fr-FR" dirty="0" smtClean="0"/>
              <a:t>22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85AF49-EA25-1B90-4094-87635D8D5048}"/>
              </a:ext>
            </a:extLst>
          </p:cNvPr>
          <p:cNvSpPr txBox="1"/>
          <p:nvPr/>
        </p:nvSpPr>
        <p:spPr>
          <a:xfrm>
            <a:off x="4158105" y="33977"/>
            <a:ext cx="8025353" cy="400110"/>
          </a:xfrm>
          <a:prstGeom prst="rect">
            <a:avLst/>
          </a:prstGeom>
          <a:solidFill>
            <a:srgbClr val="128487"/>
          </a:solidFill>
          <a:ln>
            <a:gradFill>
              <a:gsLst>
                <a:gs pos="0">
                  <a:schemeClr val="accent1">
                    <a:lumMod val="5000"/>
                    <a:lumOff val="95000"/>
                    <a:alpha val="46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Les supports d’information P</a:t>
            </a:r>
            <a:r>
              <a:rPr lang="fr-FR" sz="1600" b="1">
                <a:solidFill>
                  <a:schemeClr val="bg1"/>
                </a:solidFill>
              </a:rPr>
              <a:t>ROS</a:t>
            </a:r>
            <a:endParaRPr lang="fr-FR" sz="16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Pentagon 41">
            <a:extLst>
              <a:ext uri="{FF2B5EF4-FFF2-40B4-BE49-F238E27FC236}">
                <a16:creationId xmlns:a16="http://schemas.microsoft.com/office/drawing/2014/main" id="{49845BDC-25D5-2546-6CDA-F7BCE430FE51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8B1F545-FEB1-F825-5797-48253C1C5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81B131B8-B1A8-EA7B-8B37-D59904BA05F6}"/>
              </a:ext>
            </a:extLst>
          </p:cNvPr>
          <p:cNvGrpSpPr/>
          <p:nvPr/>
        </p:nvGrpSpPr>
        <p:grpSpPr>
          <a:xfrm>
            <a:off x="3507547" y="4512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8" name="Pentagon 24">
              <a:extLst>
                <a:ext uri="{FF2B5EF4-FFF2-40B4-BE49-F238E27FC236}">
                  <a16:creationId xmlns:a16="http://schemas.microsoft.com/office/drawing/2014/main" id="{468E29B0-DF98-BA7C-E8FA-4B1781E95515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9" name="Pentagon 41">
              <a:extLst>
                <a:ext uri="{FF2B5EF4-FFF2-40B4-BE49-F238E27FC236}">
                  <a16:creationId xmlns:a16="http://schemas.microsoft.com/office/drawing/2014/main" id="{9918BE4C-272D-1BA5-4336-401C19B54FB9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F60849D-5BC1-4412-550C-D59CF2DDBD2E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0C5315C5-EE35-BCCA-1DC8-474914A43D10}"/>
              </a:ext>
            </a:extLst>
          </p:cNvPr>
          <p:cNvSpPr txBox="1"/>
          <p:nvPr/>
        </p:nvSpPr>
        <p:spPr>
          <a:xfrm>
            <a:off x="3872784" y="128805"/>
            <a:ext cx="5469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Les Flash Infos Pros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7D53B2-56F6-10D5-AC15-85A108B40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182" y="855298"/>
            <a:ext cx="3047825" cy="5725851"/>
          </a:xfrm>
          <a:prstGeom prst="rect">
            <a:avLst/>
          </a:prstGeom>
        </p:spPr>
      </p:pic>
      <p:pic>
        <p:nvPicPr>
          <p:cNvPr id="1026" name="Image 1">
            <a:extLst>
              <a:ext uri="{FF2B5EF4-FFF2-40B4-BE49-F238E27FC236}">
                <a16:creationId xmlns:a16="http://schemas.microsoft.com/office/drawing/2014/main" id="{F90657A3-F778-0F3E-C766-F17F5814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023" y="1099236"/>
            <a:ext cx="2815984" cy="15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 1">
            <a:extLst>
              <a:ext uri="{FF2B5EF4-FFF2-40B4-BE49-F238E27FC236}">
                <a16:creationId xmlns:a16="http://schemas.microsoft.com/office/drawing/2014/main" id="{BF7AE87C-38D0-8867-65E0-F25EC8A38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948" y="2743923"/>
            <a:ext cx="4563229" cy="295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356B59-FB40-C7E7-DF88-D8D30CF90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30" y="855298"/>
            <a:ext cx="3121420" cy="563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24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41">
            <a:extLst>
              <a:ext uri="{FF2B5EF4-FFF2-40B4-BE49-F238E27FC236}">
                <a16:creationId xmlns:a16="http://schemas.microsoft.com/office/drawing/2014/main" id="{91E75865-64CF-4CA9-8C6E-C0C0CFCE894F}"/>
              </a:ext>
            </a:extLst>
          </p:cNvPr>
          <p:cNvSpPr/>
          <p:nvPr/>
        </p:nvSpPr>
        <p:spPr>
          <a:xfrm>
            <a:off x="-34669" y="4387469"/>
            <a:ext cx="12262163" cy="540945"/>
          </a:xfrm>
          <a:prstGeom prst="homePlate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5" name="Pentagon 41">
            <a:extLst>
              <a:ext uri="{FF2B5EF4-FFF2-40B4-BE49-F238E27FC236}">
                <a16:creationId xmlns:a16="http://schemas.microsoft.com/office/drawing/2014/main" id="{7A66ABB7-DE3C-7445-903F-78C74EDC475D}"/>
              </a:ext>
            </a:extLst>
          </p:cNvPr>
          <p:cNvSpPr/>
          <p:nvPr/>
        </p:nvSpPr>
        <p:spPr>
          <a:xfrm>
            <a:off x="0" y="6728920"/>
            <a:ext cx="12567424" cy="129080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31" name="그룹 9">
            <a:extLst>
              <a:ext uri="{FF2B5EF4-FFF2-40B4-BE49-F238E27FC236}">
                <a16:creationId xmlns:a16="http://schemas.microsoft.com/office/drawing/2014/main" id="{E7FDCBA1-9D27-410B-855A-A45531262189}"/>
              </a:ext>
            </a:extLst>
          </p:cNvPr>
          <p:cNvGrpSpPr/>
          <p:nvPr/>
        </p:nvGrpSpPr>
        <p:grpSpPr>
          <a:xfrm rot="16200000">
            <a:off x="3418874" y="5104739"/>
            <a:ext cx="5291298" cy="5278518"/>
            <a:chOff x="924229" y="1606109"/>
            <a:chExt cx="4666928" cy="4623159"/>
          </a:xfrm>
        </p:grpSpPr>
        <p:sp>
          <p:nvSpPr>
            <p:cNvPr id="32" name="Block Arc 58">
              <a:extLst>
                <a:ext uri="{FF2B5EF4-FFF2-40B4-BE49-F238E27FC236}">
                  <a16:creationId xmlns:a16="http://schemas.microsoft.com/office/drawing/2014/main" id="{1B23233F-A5F2-41D2-B586-EE1F22E85FA1}"/>
                </a:ext>
              </a:extLst>
            </p:cNvPr>
            <p:cNvSpPr/>
            <p:nvPr/>
          </p:nvSpPr>
          <p:spPr>
            <a:xfrm>
              <a:off x="924229" y="1606109"/>
              <a:ext cx="4623159" cy="4623159"/>
            </a:xfrm>
            <a:prstGeom prst="blockArc">
              <a:avLst>
                <a:gd name="adj1" fmla="val 17994494"/>
                <a:gd name="adj2" fmla="val 3631056"/>
                <a:gd name="adj3" fmla="val 126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3" name="Oval 59">
              <a:extLst>
                <a:ext uri="{FF2B5EF4-FFF2-40B4-BE49-F238E27FC236}">
                  <a16:creationId xmlns:a16="http://schemas.microsoft.com/office/drawing/2014/main" id="{78C01A30-8BBE-4E1D-9C85-549AFBD4177C}"/>
                </a:ext>
              </a:extLst>
            </p:cNvPr>
            <p:cNvSpPr/>
            <p:nvPr/>
          </p:nvSpPr>
          <p:spPr>
            <a:xfrm>
              <a:off x="4600386" y="2033217"/>
              <a:ext cx="288032" cy="2880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60">
              <a:extLst>
                <a:ext uri="{FF2B5EF4-FFF2-40B4-BE49-F238E27FC236}">
                  <a16:creationId xmlns:a16="http://schemas.microsoft.com/office/drawing/2014/main" id="{89323140-7643-4A29-A121-743E9CAFA5DE}"/>
                </a:ext>
              </a:extLst>
            </p:cNvPr>
            <p:cNvSpPr/>
            <p:nvPr/>
          </p:nvSpPr>
          <p:spPr>
            <a:xfrm>
              <a:off x="5265989" y="4501464"/>
              <a:ext cx="288032" cy="2880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3" name="Oval 61">
              <a:extLst>
                <a:ext uri="{FF2B5EF4-FFF2-40B4-BE49-F238E27FC236}">
                  <a16:creationId xmlns:a16="http://schemas.microsoft.com/office/drawing/2014/main" id="{0C61C5C4-C3EE-42F4-BE60-8065229A4DA1}"/>
                </a:ext>
              </a:extLst>
            </p:cNvPr>
            <p:cNvSpPr/>
            <p:nvPr/>
          </p:nvSpPr>
          <p:spPr>
            <a:xfrm>
              <a:off x="4639070" y="5456425"/>
              <a:ext cx="288032" cy="2880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4" name="Oval 62">
              <a:extLst>
                <a:ext uri="{FF2B5EF4-FFF2-40B4-BE49-F238E27FC236}">
                  <a16:creationId xmlns:a16="http://schemas.microsoft.com/office/drawing/2014/main" id="{4263B629-FF7E-40EA-B495-F72AA5EE95DE}"/>
                </a:ext>
              </a:extLst>
            </p:cNvPr>
            <p:cNvSpPr/>
            <p:nvPr/>
          </p:nvSpPr>
          <p:spPr>
            <a:xfrm>
              <a:off x="5303125" y="3087303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C95E65B0-FF64-4390-B9E7-6C189E1509A2}"/>
              </a:ext>
            </a:extLst>
          </p:cNvPr>
          <p:cNvSpPr txBox="1"/>
          <p:nvPr/>
        </p:nvSpPr>
        <p:spPr>
          <a:xfrm>
            <a:off x="3702463" y="4332325"/>
            <a:ext cx="58374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>
                <a:solidFill>
                  <a:schemeClr val="accent4"/>
                </a:solidFill>
                <a:ea typeface="+mn-lt"/>
                <a:cs typeface="+mn-lt"/>
              </a:rPr>
              <a:t> </a:t>
            </a:r>
            <a:r>
              <a:rPr lang="fr-FR" sz="3600">
                <a:solidFill>
                  <a:schemeClr val="bg1"/>
                </a:solidFill>
                <a:ea typeface="+mn-lt"/>
                <a:cs typeface="+mn-lt"/>
              </a:rPr>
              <a:t>Merci de votre attention</a:t>
            </a:r>
          </a:p>
        </p:txBody>
      </p:sp>
      <p:sp>
        <p:nvSpPr>
          <p:cNvPr id="15" name="Rectangle 107">
            <a:extLst>
              <a:ext uri="{FF2B5EF4-FFF2-40B4-BE49-F238E27FC236}">
                <a16:creationId xmlns:a16="http://schemas.microsoft.com/office/drawing/2014/main" id="{439CEFCA-E652-4369-908A-79C897EB9C09}"/>
              </a:ext>
            </a:extLst>
          </p:cNvPr>
          <p:cNvSpPr>
            <a:spLocks noChangeArrowheads="1"/>
          </p:cNvSpPr>
          <p:nvPr/>
        </p:nvSpPr>
        <p:spPr bwMode="auto">
          <a:xfrm rot="21263678">
            <a:off x="6638458" y="321163"/>
            <a:ext cx="3628218" cy="349314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 108">
            <a:extLst>
              <a:ext uri="{FF2B5EF4-FFF2-40B4-BE49-F238E27FC236}">
                <a16:creationId xmlns:a16="http://schemas.microsoft.com/office/drawing/2014/main" id="{8226EDE9-CF48-4D99-958D-EAC37F3FA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539" y="1108525"/>
            <a:ext cx="3438059" cy="1950946"/>
          </a:xfrm>
          <a:prstGeom prst="rect">
            <a:avLst/>
          </a:prstGeom>
          <a:solidFill>
            <a:schemeClr val="bg1">
              <a:lumMod val="85000"/>
              <a:alpha val="43922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609585">
              <a:defRPr/>
            </a:pPr>
            <a:endParaRPr lang="fr-FR" sz="1600">
              <a:solidFill>
                <a:srgbClr val="4472C4"/>
              </a:solidFill>
              <a:latin typeface="Calibri Light"/>
              <a:cs typeface="Calibri Light"/>
            </a:endParaRPr>
          </a:p>
          <a:p>
            <a:pPr algn="ctr" defTabSz="609585">
              <a:defRPr/>
            </a:pPr>
            <a:r>
              <a:rPr lang="fr-FR" sz="1600" b="1">
                <a:solidFill>
                  <a:srgbClr val="4472C4"/>
                </a:solidFill>
                <a:latin typeface="Calibri Light"/>
                <a:cs typeface="Calibri Light"/>
              </a:rPr>
              <a:t>Nadège Vieillard</a:t>
            </a:r>
          </a:p>
          <a:p>
            <a:pPr algn="ctr" defTabSz="609585">
              <a:defRPr/>
            </a:pPr>
            <a:r>
              <a:rPr lang="fr-FR" sz="1600">
                <a:solidFill>
                  <a:srgbClr val="4472C4"/>
                </a:solidFill>
                <a:latin typeface="Calibri Light"/>
                <a:cs typeface="Calibri Light"/>
              </a:rPr>
              <a:t>Chef de projet </a:t>
            </a:r>
          </a:p>
          <a:p>
            <a:pPr algn="ctr" defTabSz="609585">
              <a:defRPr/>
            </a:pPr>
            <a:r>
              <a:rPr lang="fr-FR" sz="1600">
                <a:solidFill>
                  <a:srgbClr val="4472C4"/>
                </a:solidFill>
                <a:latin typeface="Calibri Light"/>
                <a:cs typeface="Calibri Light"/>
              </a:rPr>
              <a:t>Recherche Clinique &amp; Innovations</a:t>
            </a:r>
          </a:p>
          <a:p>
            <a:pPr algn="ctr" defTabSz="609585">
              <a:defRPr/>
            </a:pPr>
            <a:r>
              <a:rPr lang="fr-FR" sz="1600">
                <a:solidFill>
                  <a:srgbClr val="002060"/>
                </a:solidFill>
                <a:latin typeface="Calibri Light"/>
                <a:cs typeface="Calibri Light"/>
              </a:rPr>
              <a:t>__________________</a:t>
            </a:r>
            <a:endParaRPr lang="fr-FR" sz="160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609585">
              <a:defRPr/>
            </a:pPr>
            <a:r>
              <a:rPr lang="fr-FR" sz="1600" b="1">
                <a:solidFill>
                  <a:srgbClr val="002060"/>
                </a:solidFill>
                <a:latin typeface="Calibri Light"/>
                <a:cs typeface="Calibri Light"/>
              </a:rPr>
              <a:t>rechercheclinique@oncopacacorse.org</a:t>
            </a:r>
          </a:p>
          <a:p>
            <a:pPr algn="ctr" defTabSz="609585">
              <a:defRPr/>
            </a:pPr>
            <a:r>
              <a:rPr lang="fr-FR" sz="1600" b="1">
                <a:solidFill>
                  <a:srgbClr val="002060"/>
                </a:solidFill>
                <a:latin typeface="Calibri Light"/>
                <a:cs typeface="Calibri Light"/>
              </a:rPr>
              <a:t>Tel : 06 14 88 01 02</a:t>
            </a:r>
          </a:p>
        </p:txBody>
      </p:sp>
      <p:grpSp>
        <p:nvGrpSpPr>
          <p:cNvPr id="19" name="Group 43">
            <a:extLst>
              <a:ext uri="{FF2B5EF4-FFF2-40B4-BE49-F238E27FC236}">
                <a16:creationId xmlns:a16="http://schemas.microsoft.com/office/drawing/2014/main" id="{6AF79B31-0C30-4C60-88DC-232F69FF521C}"/>
              </a:ext>
            </a:extLst>
          </p:cNvPr>
          <p:cNvGrpSpPr/>
          <p:nvPr/>
        </p:nvGrpSpPr>
        <p:grpSpPr>
          <a:xfrm>
            <a:off x="7650458" y="84330"/>
            <a:ext cx="378392" cy="1111436"/>
            <a:chOff x="7627645" y="2872924"/>
            <a:chExt cx="384881" cy="973165"/>
          </a:xfrm>
        </p:grpSpPr>
        <p:sp>
          <p:nvSpPr>
            <p:cNvPr id="20" name="Freeform: Shape 44">
              <a:extLst>
                <a:ext uri="{FF2B5EF4-FFF2-40B4-BE49-F238E27FC236}">
                  <a16:creationId xmlns:a16="http://schemas.microsoft.com/office/drawing/2014/main" id="{CC2656CD-3853-46F9-AA20-20D70E75B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1823" y="3381265"/>
              <a:ext cx="300703" cy="464824"/>
            </a:xfrm>
            <a:custGeom>
              <a:avLst/>
              <a:gdLst>
                <a:gd name="connsiteX0" fmla="*/ 29 w 300703"/>
                <a:gd name="connsiteY0" fmla="*/ 0 h 464824"/>
                <a:gd name="connsiteX1" fmla="*/ 38050 w 300703"/>
                <a:gd name="connsiteY1" fmla="*/ 0 h 464824"/>
                <a:gd name="connsiteX2" fmla="*/ 89469 w 300703"/>
                <a:gd name="connsiteY2" fmla="*/ 113672 h 464824"/>
                <a:gd name="connsiteX3" fmla="*/ 238070 w 300703"/>
                <a:gd name="connsiteY3" fmla="*/ 159321 h 464824"/>
                <a:gd name="connsiteX4" fmla="*/ 215960 w 300703"/>
                <a:gd name="connsiteY4" fmla="*/ 268057 h 464824"/>
                <a:gd name="connsiteX5" fmla="*/ 223159 w 300703"/>
                <a:gd name="connsiteY5" fmla="*/ 283958 h 464824"/>
                <a:gd name="connsiteX6" fmla="*/ 294117 w 300703"/>
                <a:gd name="connsiteY6" fmla="*/ 330119 h 464824"/>
                <a:gd name="connsiteX7" fmla="*/ 232928 w 300703"/>
                <a:gd name="connsiteY7" fmla="*/ 453218 h 464824"/>
                <a:gd name="connsiteX8" fmla="*/ 99753 w 300703"/>
                <a:gd name="connsiteY8" fmla="*/ 418340 h 464824"/>
                <a:gd name="connsiteX9" fmla="*/ 111579 w 300703"/>
                <a:gd name="connsiteY9" fmla="*/ 334736 h 464824"/>
                <a:gd name="connsiteX10" fmla="*/ 104381 w 300703"/>
                <a:gd name="connsiteY10" fmla="*/ 318835 h 464824"/>
                <a:gd name="connsiteX11" fmla="*/ 7713 w 300703"/>
                <a:gd name="connsiteY11" fmla="*/ 263441 h 464824"/>
                <a:gd name="connsiteX12" fmla="*/ 58104 w 300703"/>
                <a:gd name="connsiteY12" fmla="*/ 129572 h 464824"/>
                <a:gd name="connsiteX13" fmla="*/ 0 w 300703"/>
                <a:gd name="connsiteY13" fmla="*/ 2371 h 46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0703" h="464824">
                  <a:moveTo>
                    <a:pt x="29" y="0"/>
                  </a:moveTo>
                  <a:lnTo>
                    <a:pt x="38050" y="0"/>
                  </a:lnTo>
                  <a:lnTo>
                    <a:pt x="89469" y="113672"/>
                  </a:lnTo>
                  <a:cubicBezTo>
                    <a:pt x="150658" y="90591"/>
                    <a:pt x="215446" y="110082"/>
                    <a:pt x="238070" y="159321"/>
                  </a:cubicBezTo>
                  <a:cubicBezTo>
                    <a:pt x="254010" y="194199"/>
                    <a:pt x="244240" y="236257"/>
                    <a:pt x="215960" y="268057"/>
                  </a:cubicBezTo>
                  <a:lnTo>
                    <a:pt x="223159" y="283958"/>
                  </a:lnTo>
                  <a:cubicBezTo>
                    <a:pt x="255038" y="287035"/>
                    <a:pt x="281776" y="303448"/>
                    <a:pt x="294117" y="330119"/>
                  </a:cubicBezTo>
                  <a:cubicBezTo>
                    <a:pt x="314170" y="373717"/>
                    <a:pt x="286918" y="429111"/>
                    <a:pt x="232928" y="453218"/>
                  </a:cubicBezTo>
                  <a:cubicBezTo>
                    <a:pt x="179452" y="477837"/>
                    <a:pt x="119806" y="461937"/>
                    <a:pt x="99753" y="418340"/>
                  </a:cubicBezTo>
                  <a:cubicBezTo>
                    <a:pt x="87927" y="391156"/>
                    <a:pt x="93068" y="360381"/>
                    <a:pt x="111579" y="334736"/>
                  </a:cubicBezTo>
                  <a:lnTo>
                    <a:pt x="104381" y="318835"/>
                  </a:lnTo>
                  <a:cubicBezTo>
                    <a:pt x="61703" y="318835"/>
                    <a:pt x="23653" y="298832"/>
                    <a:pt x="7713" y="263441"/>
                  </a:cubicBezTo>
                  <a:cubicBezTo>
                    <a:pt x="-12855" y="217792"/>
                    <a:pt x="9255" y="161885"/>
                    <a:pt x="58104" y="129572"/>
                  </a:cubicBezTo>
                  <a:lnTo>
                    <a:pt x="0" y="2371"/>
                  </a:lnTo>
                  <a:close/>
                </a:path>
              </a:pathLst>
            </a:custGeom>
            <a:solidFill>
              <a:srgbClr val="000000">
                <a:alpha val="42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reeform: Shape 45">
              <a:extLst>
                <a:ext uri="{FF2B5EF4-FFF2-40B4-BE49-F238E27FC236}">
                  <a16:creationId xmlns:a16="http://schemas.microsoft.com/office/drawing/2014/main" id="{04AA39A6-1B0C-47A6-86AF-D3B55ADC7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183" y="3150737"/>
              <a:ext cx="55163" cy="227357"/>
            </a:xfrm>
            <a:custGeom>
              <a:avLst/>
              <a:gdLst>
                <a:gd name="connsiteX0" fmla="*/ 20179 w 55163"/>
                <a:gd name="connsiteY0" fmla="*/ 0 h 227357"/>
                <a:gd name="connsiteX1" fmla="*/ 55163 w 55163"/>
                <a:gd name="connsiteY1" fmla="*/ 3085 h 227357"/>
                <a:gd name="connsiteX2" fmla="*/ 35756 w 55163"/>
                <a:gd name="connsiteY2" fmla="*/ 227357 h 227357"/>
                <a:gd name="connsiteX3" fmla="*/ 0 w 55163"/>
                <a:gd name="connsiteY3" fmla="*/ 227357 h 22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63" h="227357">
                  <a:moveTo>
                    <a:pt x="20179" y="0"/>
                  </a:moveTo>
                  <a:lnTo>
                    <a:pt x="55163" y="3085"/>
                  </a:lnTo>
                  <a:lnTo>
                    <a:pt x="35756" y="227357"/>
                  </a:lnTo>
                  <a:lnTo>
                    <a:pt x="0" y="22735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46">
              <a:extLst>
                <a:ext uri="{FF2B5EF4-FFF2-40B4-BE49-F238E27FC236}">
                  <a16:creationId xmlns:a16="http://schemas.microsoft.com/office/drawing/2014/main" id="{8211230F-1A18-4ACF-BABE-F8D14E073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1646" y="3152325"/>
              <a:ext cx="26650" cy="225769"/>
            </a:xfrm>
            <a:custGeom>
              <a:avLst/>
              <a:gdLst>
                <a:gd name="connsiteX0" fmla="*/ 19521 w 26650"/>
                <a:gd name="connsiteY0" fmla="*/ 0 h 225769"/>
                <a:gd name="connsiteX1" fmla="*/ 26650 w 26650"/>
                <a:gd name="connsiteY1" fmla="*/ 511 h 225769"/>
                <a:gd name="connsiteX2" fmla="*/ 7173 w 26650"/>
                <a:gd name="connsiteY2" fmla="*/ 225769 h 225769"/>
                <a:gd name="connsiteX3" fmla="*/ 0 w 26650"/>
                <a:gd name="connsiteY3" fmla="*/ 225769 h 22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50" h="225769">
                  <a:moveTo>
                    <a:pt x="19521" y="0"/>
                  </a:moveTo>
                  <a:lnTo>
                    <a:pt x="26650" y="511"/>
                  </a:lnTo>
                  <a:lnTo>
                    <a:pt x="7173" y="225769"/>
                  </a:lnTo>
                  <a:lnTo>
                    <a:pt x="0" y="2257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194">
              <a:extLst>
                <a:ext uri="{FF2B5EF4-FFF2-40B4-BE49-F238E27FC236}">
                  <a16:creationId xmlns:a16="http://schemas.microsoft.com/office/drawing/2014/main" id="{F4D393F1-29A6-4B93-9CC0-A7D4462AB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7645" y="3034849"/>
              <a:ext cx="260350" cy="217488"/>
            </a:xfrm>
            <a:custGeom>
              <a:avLst/>
              <a:gdLst>
                <a:gd name="T0" fmla="*/ 272 w 509"/>
                <a:gd name="T1" fmla="*/ 12 h 424"/>
                <a:gd name="T2" fmla="*/ 500 w 509"/>
                <a:gd name="T3" fmla="*/ 234 h 424"/>
                <a:gd name="T4" fmla="*/ 237 w 509"/>
                <a:gd name="T5" fmla="*/ 412 h 424"/>
                <a:gd name="T6" fmla="*/ 10 w 509"/>
                <a:gd name="T7" fmla="*/ 191 h 424"/>
                <a:gd name="T8" fmla="*/ 272 w 509"/>
                <a:gd name="T9" fmla="*/ 1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9" h="424">
                  <a:moveTo>
                    <a:pt x="272" y="12"/>
                  </a:moveTo>
                  <a:cubicBezTo>
                    <a:pt x="407" y="24"/>
                    <a:pt x="509" y="123"/>
                    <a:pt x="500" y="234"/>
                  </a:cubicBezTo>
                  <a:cubicBezTo>
                    <a:pt x="490" y="344"/>
                    <a:pt x="372" y="424"/>
                    <a:pt x="237" y="412"/>
                  </a:cubicBezTo>
                  <a:cubicBezTo>
                    <a:pt x="102" y="400"/>
                    <a:pt x="0" y="301"/>
                    <a:pt x="10" y="191"/>
                  </a:cubicBezTo>
                  <a:cubicBezTo>
                    <a:pt x="20" y="80"/>
                    <a:pt x="137" y="0"/>
                    <a:pt x="272" y="1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reeform 195">
              <a:extLst>
                <a:ext uri="{FF2B5EF4-FFF2-40B4-BE49-F238E27FC236}">
                  <a16:creationId xmlns:a16="http://schemas.microsoft.com/office/drawing/2014/main" id="{C82A3121-7EA4-4966-93D7-7D81DFB50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170" y="3038024"/>
              <a:ext cx="242888" cy="200025"/>
            </a:xfrm>
            <a:custGeom>
              <a:avLst/>
              <a:gdLst>
                <a:gd name="T0" fmla="*/ 252 w 471"/>
                <a:gd name="T1" fmla="*/ 11 h 392"/>
                <a:gd name="T2" fmla="*/ 462 w 471"/>
                <a:gd name="T3" fmla="*/ 216 h 392"/>
                <a:gd name="T4" fmla="*/ 219 w 471"/>
                <a:gd name="T5" fmla="*/ 381 h 392"/>
                <a:gd name="T6" fmla="*/ 9 w 471"/>
                <a:gd name="T7" fmla="*/ 176 h 392"/>
                <a:gd name="T8" fmla="*/ 252 w 471"/>
                <a:gd name="T9" fmla="*/ 11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392">
                  <a:moveTo>
                    <a:pt x="252" y="11"/>
                  </a:moveTo>
                  <a:cubicBezTo>
                    <a:pt x="377" y="22"/>
                    <a:pt x="471" y="114"/>
                    <a:pt x="462" y="216"/>
                  </a:cubicBezTo>
                  <a:cubicBezTo>
                    <a:pt x="453" y="318"/>
                    <a:pt x="345" y="392"/>
                    <a:pt x="219" y="381"/>
                  </a:cubicBezTo>
                  <a:cubicBezTo>
                    <a:pt x="94" y="370"/>
                    <a:pt x="0" y="279"/>
                    <a:pt x="9" y="176"/>
                  </a:cubicBezTo>
                  <a:cubicBezTo>
                    <a:pt x="18" y="74"/>
                    <a:pt x="127" y="0"/>
                    <a:pt x="252" y="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 196">
              <a:extLst>
                <a:ext uri="{FF2B5EF4-FFF2-40B4-BE49-F238E27FC236}">
                  <a16:creationId xmlns:a16="http://schemas.microsoft.com/office/drawing/2014/main" id="{7BC8B086-79B4-4736-AEAB-46072EB9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495" y="3009449"/>
              <a:ext cx="133350" cy="163513"/>
            </a:xfrm>
            <a:custGeom>
              <a:avLst/>
              <a:gdLst>
                <a:gd name="T0" fmla="*/ 23 w 260"/>
                <a:gd name="T1" fmla="*/ 0 h 318"/>
                <a:gd name="T2" fmla="*/ 260 w 260"/>
                <a:gd name="T3" fmla="*/ 21 h 318"/>
                <a:gd name="T4" fmla="*/ 243 w 260"/>
                <a:gd name="T5" fmla="*/ 225 h 318"/>
                <a:gd name="T6" fmla="*/ 115 w 260"/>
                <a:gd name="T7" fmla="*/ 312 h 318"/>
                <a:gd name="T8" fmla="*/ 5 w 260"/>
                <a:gd name="T9" fmla="*/ 204 h 318"/>
                <a:gd name="T10" fmla="*/ 23 w 260"/>
                <a:gd name="T1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318">
                  <a:moveTo>
                    <a:pt x="23" y="0"/>
                  </a:moveTo>
                  <a:lnTo>
                    <a:pt x="260" y="21"/>
                  </a:lnTo>
                  <a:lnTo>
                    <a:pt x="243" y="225"/>
                  </a:lnTo>
                  <a:cubicBezTo>
                    <a:pt x="238" y="279"/>
                    <a:pt x="181" y="318"/>
                    <a:pt x="115" y="312"/>
                  </a:cubicBezTo>
                  <a:cubicBezTo>
                    <a:pt x="50" y="306"/>
                    <a:pt x="0" y="258"/>
                    <a:pt x="5" y="20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reeform 197">
              <a:extLst>
                <a:ext uri="{FF2B5EF4-FFF2-40B4-BE49-F238E27FC236}">
                  <a16:creationId xmlns:a16="http://schemas.microsoft.com/office/drawing/2014/main" id="{43DA8B9B-3E23-4BE7-9DF9-AF8BB3B73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433" y="3020561"/>
              <a:ext cx="115888" cy="142875"/>
            </a:xfrm>
            <a:custGeom>
              <a:avLst/>
              <a:gdLst>
                <a:gd name="T0" fmla="*/ 20 w 228"/>
                <a:gd name="T1" fmla="*/ 0 h 278"/>
                <a:gd name="T2" fmla="*/ 228 w 228"/>
                <a:gd name="T3" fmla="*/ 18 h 278"/>
                <a:gd name="T4" fmla="*/ 212 w 228"/>
                <a:gd name="T5" fmla="*/ 197 h 278"/>
                <a:gd name="T6" fmla="*/ 101 w 228"/>
                <a:gd name="T7" fmla="*/ 273 h 278"/>
                <a:gd name="T8" fmla="*/ 4 w 228"/>
                <a:gd name="T9" fmla="*/ 179 h 278"/>
                <a:gd name="T10" fmla="*/ 20 w 228"/>
                <a:gd name="T11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78">
                  <a:moveTo>
                    <a:pt x="20" y="0"/>
                  </a:moveTo>
                  <a:lnTo>
                    <a:pt x="228" y="18"/>
                  </a:lnTo>
                  <a:lnTo>
                    <a:pt x="212" y="197"/>
                  </a:lnTo>
                  <a:cubicBezTo>
                    <a:pt x="208" y="244"/>
                    <a:pt x="158" y="278"/>
                    <a:pt x="101" y="273"/>
                  </a:cubicBezTo>
                  <a:cubicBezTo>
                    <a:pt x="43" y="268"/>
                    <a:pt x="0" y="226"/>
                    <a:pt x="4" y="179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reeform 198">
              <a:extLst>
                <a:ext uri="{FF2B5EF4-FFF2-40B4-BE49-F238E27FC236}">
                  <a16:creationId xmlns:a16="http://schemas.microsoft.com/office/drawing/2014/main" id="{D4D82093-A9EC-4C28-A870-25EE5CD94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433" y="3020561"/>
              <a:ext cx="47625" cy="136525"/>
            </a:xfrm>
            <a:custGeom>
              <a:avLst/>
              <a:gdLst>
                <a:gd name="T0" fmla="*/ 19 w 94"/>
                <a:gd name="T1" fmla="*/ 0 h 267"/>
                <a:gd name="T2" fmla="*/ 94 w 94"/>
                <a:gd name="T3" fmla="*/ 7 h 267"/>
                <a:gd name="T4" fmla="*/ 71 w 94"/>
                <a:gd name="T5" fmla="*/ 267 h 267"/>
                <a:gd name="T6" fmla="*/ 3 w 94"/>
                <a:gd name="T7" fmla="*/ 179 h 267"/>
                <a:gd name="T8" fmla="*/ 19 w 94"/>
                <a:gd name="T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267">
                  <a:moveTo>
                    <a:pt x="19" y="0"/>
                  </a:moveTo>
                  <a:lnTo>
                    <a:pt x="94" y="7"/>
                  </a:lnTo>
                  <a:lnTo>
                    <a:pt x="71" y="267"/>
                  </a:lnTo>
                  <a:cubicBezTo>
                    <a:pt x="29" y="253"/>
                    <a:pt x="0" y="218"/>
                    <a:pt x="3" y="179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199">
              <a:extLst>
                <a:ext uri="{FF2B5EF4-FFF2-40B4-BE49-F238E27FC236}">
                  <a16:creationId xmlns:a16="http://schemas.microsoft.com/office/drawing/2014/main" id="{0A74BA79-3909-4A8E-BBE5-90EAD0D09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108" y="3068186"/>
              <a:ext cx="115888" cy="153988"/>
            </a:xfrm>
            <a:custGeom>
              <a:avLst/>
              <a:gdLst>
                <a:gd name="T0" fmla="*/ 168 w 228"/>
                <a:gd name="T1" fmla="*/ 298 h 301"/>
                <a:gd name="T2" fmla="*/ 6 w 228"/>
                <a:gd name="T3" fmla="*/ 124 h 301"/>
                <a:gd name="T4" fmla="*/ 89 w 228"/>
                <a:gd name="T5" fmla="*/ 0 h 301"/>
                <a:gd name="T6" fmla="*/ 80 w 228"/>
                <a:gd name="T7" fmla="*/ 107 h 301"/>
                <a:gd name="T8" fmla="*/ 192 w 228"/>
                <a:gd name="T9" fmla="*/ 221 h 301"/>
                <a:gd name="T10" fmla="*/ 220 w 228"/>
                <a:gd name="T11" fmla="*/ 272 h 301"/>
                <a:gd name="T12" fmla="*/ 168 w 228"/>
                <a:gd name="T13" fmla="*/ 29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301">
                  <a:moveTo>
                    <a:pt x="168" y="298"/>
                  </a:moveTo>
                  <a:cubicBezTo>
                    <a:pt x="70" y="281"/>
                    <a:pt x="0" y="194"/>
                    <a:pt x="6" y="124"/>
                  </a:cubicBezTo>
                  <a:cubicBezTo>
                    <a:pt x="12" y="54"/>
                    <a:pt x="46" y="24"/>
                    <a:pt x="89" y="0"/>
                  </a:cubicBezTo>
                  <a:cubicBezTo>
                    <a:pt x="103" y="45"/>
                    <a:pt x="84" y="62"/>
                    <a:pt x="80" y="107"/>
                  </a:cubicBezTo>
                  <a:cubicBezTo>
                    <a:pt x="76" y="159"/>
                    <a:pt x="129" y="215"/>
                    <a:pt x="192" y="221"/>
                  </a:cubicBezTo>
                  <a:cubicBezTo>
                    <a:pt x="216" y="224"/>
                    <a:pt x="228" y="246"/>
                    <a:pt x="220" y="272"/>
                  </a:cubicBezTo>
                  <a:cubicBezTo>
                    <a:pt x="213" y="299"/>
                    <a:pt x="197" y="301"/>
                    <a:pt x="168" y="298"/>
                  </a:cubicBezTo>
                  <a:close/>
                </a:path>
              </a:pathLst>
            </a:custGeom>
            <a:solidFill>
              <a:srgbClr val="EA088C">
                <a:alpha val="34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 200">
              <a:extLst>
                <a:ext uri="{FF2B5EF4-FFF2-40B4-BE49-F238E27FC236}">
                  <a16:creationId xmlns:a16="http://schemas.microsoft.com/office/drawing/2014/main" id="{976F5F7C-C85E-4FA4-8984-67068F8E6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8" y="2872924"/>
              <a:ext cx="220663" cy="184150"/>
            </a:xfrm>
            <a:custGeom>
              <a:avLst/>
              <a:gdLst>
                <a:gd name="T0" fmla="*/ 230 w 430"/>
                <a:gd name="T1" fmla="*/ 10 h 359"/>
                <a:gd name="T2" fmla="*/ 422 w 430"/>
                <a:gd name="T3" fmla="*/ 198 h 359"/>
                <a:gd name="T4" fmla="*/ 200 w 430"/>
                <a:gd name="T5" fmla="*/ 349 h 359"/>
                <a:gd name="T6" fmla="*/ 8 w 430"/>
                <a:gd name="T7" fmla="*/ 161 h 359"/>
                <a:gd name="T8" fmla="*/ 230 w 430"/>
                <a:gd name="T9" fmla="*/ 1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359">
                  <a:moveTo>
                    <a:pt x="230" y="10"/>
                  </a:moveTo>
                  <a:cubicBezTo>
                    <a:pt x="344" y="20"/>
                    <a:pt x="430" y="104"/>
                    <a:pt x="422" y="198"/>
                  </a:cubicBezTo>
                  <a:cubicBezTo>
                    <a:pt x="414" y="291"/>
                    <a:pt x="314" y="359"/>
                    <a:pt x="200" y="349"/>
                  </a:cubicBezTo>
                  <a:cubicBezTo>
                    <a:pt x="86" y="339"/>
                    <a:pt x="0" y="255"/>
                    <a:pt x="8" y="161"/>
                  </a:cubicBezTo>
                  <a:cubicBezTo>
                    <a:pt x="17" y="68"/>
                    <a:pt x="116" y="0"/>
                    <a:pt x="230" y="1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reeform 201">
              <a:extLst>
                <a:ext uri="{FF2B5EF4-FFF2-40B4-BE49-F238E27FC236}">
                  <a16:creationId xmlns:a16="http://schemas.microsoft.com/office/drawing/2014/main" id="{DC4745B5-0291-4D37-8264-096764941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5270" y="2879274"/>
              <a:ext cx="200025" cy="166688"/>
            </a:xfrm>
            <a:custGeom>
              <a:avLst/>
              <a:gdLst>
                <a:gd name="T0" fmla="*/ 209 w 391"/>
                <a:gd name="T1" fmla="*/ 9 h 326"/>
                <a:gd name="T2" fmla="*/ 384 w 391"/>
                <a:gd name="T3" fmla="*/ 180 h 326"/>
                <a:gd name="T4" fmla="*/ 182 w 391"/>
                <a:gd name="T5" fmla="*/ 317 h 326"/>
                <a:gd name="T6" fmla="*/ 7 w 391"/>
                <a:gd name="T7" fmla="*/ 147 h 326"/>
                <a:gd name="T8" fmla="*/ 209 w 391"/>
                <a:gd name="T9" fmla="*/ 9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26">
                  <a:moveTo>
                    <a:pt x="209" y="9"/>
                  </a:moveTo>
                  <a:cubicBezTo>
                    <a:pt x="313" y="18"/>
                    <a:pt x="391" y="95"/>
                    <a:pt x="384" y="180"/>
                  </a:cubicBezTo>
                  <a:cubicBezTo>
                    <a:pt x="376" y="265"/>
                    <a:pt x="286" y="326"/>
                    <a:pt x="182" y="317"/>
                  </a:cubicBezTo>
                  <a:cubicBezTo>
                    <a:pt x="78" y="308"/>
                    <a:pt x="0" y="232"/>
                    <a:pt x="7" y="147"/>
                  </a:cubicBezTo>
                  <a:cubicBezTo>
                    <a:pt x="15" y="62"/>
                    <a:pt x="105" y="0"/>
                    <a:pt x="209" y="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 202">
              <a:extLst>
                <a:ext uri="{FF2B5EF4-FFF2-40B4-BE49-F238E27FC236}">
                  <a16:creationId xmlns:a16="http://schemas.microsoft.com/office/drawing/2014/main" id="{E27F9B17-DDEF-4855-82F0-1E06216A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083" y="2890386"/>
              <a:ext cx="101600" cy="84138"/>
            </a:xfrm>
            <a:custGeom>
              <a:avLst/>
              <a:gdLst>
                <a:gd name="T0" fmla="*/ 106 w 198"/>
                <a:gd name="T1" fmla="*/ 5 h 166"/>
                <a:gd name="T2" fmla="*/ 194 w 198"/>
                <a:gd name="T3" fmla="*/ 91 h 166"/>
                <a:gd name="T4" fmla="*/ 92 w 198"/>
                <a:gd name="T5" fmla="*/ 161 h 166"/>
                <a:gd name="T6" fmla="*/ 3 w 198"/>
                <a:gd name="T7" fmla="*/ 75 h 166"/>
                <a:gd name="T8" fmla="*/ 106 w 198"/>
                <a:gd name="T9" fmla="*/ 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66">
                  <a:moveTo>
                    <a:pt x="106" y="5"/>
                  </a:moveTo>
                  <a:cubicBezTo>
                    <a:pt x="158" y="10"/>
                    <a:pt x="198" y="48"/>
                    <a:pt x="194" y="91"/>
                  </a:cubicBezTo>
                  <a:cubicBezTo>
                    <a:pt x="190" y="135"/>
                    <a:pt x="145" y="166"/>
                    <a:pt x="92" y="161"/>
                  </a:cubicBezTo>
                  <a:cubicBezTo>
                    <a:pt x="39" y="157"/>
                    <a:pt x="0" y="118"/>
                    <a:pt x="3" y="75"/>
                  </a:cubicBezTo>
                  <a:cubicBezTo>
                    <a:pt x="7" y="32"/>
                    <a:pt x="53" y="0"/>
                    <a:pt x="106" y="5"/>
                  </a:cubicBez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 107">
            <a:extLst>
              <a:ext uri="{FF2B5EF4-FFF2-40B4-BE49-F238E27FC236}">
                <a16:creationId xmlns:a16="http://schemas.microsoft.com/office/drawing/2014/main" id="{03D04813-8DDB-5591-17FB-BFBCB1D98CE1}"/>
              </a:ext>
            </a:extLst>
          </p:cNvPr>
          <p:cNvSpPr>
            <a:spLocks noChangeArrowheads="1"/>
          </p:cNvSpPr>
          <p:nvPr/>
        </p:nvSpPr>
        <p:spPr bwMode="auto">
          <a:xfrm rot="21263678">
            <a:off x="1326284" y="476179"/>
            <a:ext cx="3628218" cy="349314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43">
            <a:extLst>
              <a:ext uri="{FF2B5EF4-FFF2-40B4-BE49-F238E27FC236}">
                <a16:creationId xmlns:a16="http://schemas.microsoft.com/office/drawing/2014/main" id="{05CF7244-B8B7-6E29-B859-2DDD304E0005}"/>
              </a:ext>
            </a:extLst>
          </p:cNvPr>
          <p:cNvGrpSpPr/>
          <p:nvPr/>
        </p:nvGrpSpPr>
        <p:grpSpPr>
          <a:xfrm>
            <a:off x="1653081" y="294645"/>
            <a:ext cx="378392" cy="1111436"/>
            <a:chOff x="7627645" y="2872924"/>
            <a:chExt cx="384881" cy="973165"/>
          </a:xfrm>
        </p:grpSpPr>
        <p:sp>
          <p:nvSpPr>
            <p:cNvPr id="4" name="Freeform: Shape 44">
              <a:extLst>
                <a:ext uri="{FF2B5EF4-FFF2-40B4-BE49-F238E27FC236}">
                  <a16:creationId xmlns:a16="http://schemas.microsoft.com/office/drawing/2014/main" id="{E1764ECB-1AB7-A7EE-622D-20CD2222C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1823" y="3381265"/>
              <a:ext cx="300703" cy="464824"/>
            </a:xfrm>
            <a:custGeom>
              <a:avLst/>
              <a:gdLst>
                <a:gd name="connsiteX0" fmla="*/ 29 w 300703"/>
                <a:gd name="connsiteY0" fmla="*/ 0 h 464824"/>
                <a:gd name="connsiteX1" fmla="*/ 38050 w 300703"/>
                <a:gd name="connsiteY1" fmla="*/ 0 h 464824"/>
                <a:gd name="connsiteX2" fmla="*/ 89469 w 300703"/>
                <a:gd name="connsiteY2" fmla="*/ 113672 h 464824"/>
                <a:gd name="connsiteX3" fmla="*/ 238070 w 300703"/>
                <a:gd name="connsiteY3" fmla="*/ 159321 h 464824"/>
                <a:gd name="connsiteX4" fmla="*/ 215960 w 300703"/>
                <a:gd name="connsiteY4" fmla="*/ 268057 h 464824"/>
                <a:gd name="connsiteX5" fmla="*/ 223159 w 300703"/>
                <a:gd name="connsiteY5" fmla="*/ 283958 h 464824"/>
                <a:gd name="connsiteX6" fmla="*/ 294117 w 300703"/>
                <a:gd name="connsiteY6" fmla="*/ 330119 h 464824"/>
                <a:gd name="connsiteX7" fmla="*/ 232928 w 300703"/>
                <a:gd name="connsiteY7" fmla="*/ 453218 h 464824"/>
                <a:gd name="connsiteX8" fmla="*/ 99753 w 300703"/>
                <a:gd name="connsiteY8" fmla="*/ 418340 h 464824"/>
                <a:gd name="connsiteX9" fmla="*/ 111579 w 300703"/>
                <a:gd name="connsiteY9" fmla="*/ 334736 h 464824"/>
                <a:gd name="connsiteX10" fmla="*/ 104381 w 300703"/>
                <a:gd name="connsiteY10" fmla="*/ 318835 h 464824"/>
                <a:gd name="connsiteX11" fmla="*/ 7713 w 300703"/>
                <a:gd name="connsiteY11" fmla="*/ 263441 h 464824"/>
                <a:gd name="connsiteX12" fmla="*/ 58104 w 300703"/>
                <a:gd name="connsiteY12" fmla="*/ 129572 h 464824"/>
                <a:gd name="connsiteX13" fmla="*/ 0 w 300703"/>
                <a:gd name="connsiteY13" fmla="*/ 2371 h 46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0703" h="464824">
                  <a:moveTo>
                    <a:pt x="29" y="0"/>
                  </a:moveTo>
                  <a:lnTo>
                    <a:pt x="38050" y="0"/>
                  </a:lnTo>
                  <a:lnTo>
                    <a:pt x="89469" y="113672"/>
                  </a:lnTo>
                  <a:cubicBezTo>
                    <a:pt x="150658" y="90591"/>
                    <a:pt x="215446" y="110082"/>
                    <a:pt x="238070" y="159321"/>
                  </a:cubicBezTo>
                  <a:cubicBezTo>
                    <a:pt x="254010" y="194199"/>
                    <a:pt x="244240" y="236257"/>
                    <a:pt x="215960" y="268057"/>
                  </a:cubicBezTo>
                  <a:lnTo>
                    <a:pt x="223159" y="283958"/>
                  </a:lnTo>
                  <a:cubicBezTo>
                    <a:pt x="255038" y="287035"/>
                    <a:pt x="281776" y="303448"/>
                    <a:pt x="294117" y="330119"/>
                  </a:cubicBezTo>
                  <a:cubicBezTo>
                    <a:pt x="314170" y="373717"/>
                    <a:pt x="286918" y="429111"/>
                    <a:pt x="232928" y="453218"/>
                  </a:cubicBezTo>
                  <a:cubicBezTo>
                    <a:pt x="179452" y="477837"/>
                    <a:pt x="119806" y="461937"/>
                    <a:pt x="99753" y="418340"/>
                  </a:cubicBezTo>
                  <a:cubicBezTo>
                    <a:pt x="87927" y="391156"/>
                    <a:pt x="93068" y="360381"/>
                    <a:pt x="111579" y="334736"/>
                  </a:cubicBezTo>
                  <a:lnTo>
                    <a:pt x="104381" y="318835"/>
                  </a:lnTo>
                  <a:cubicBezTo>
                    <a:pt x="61703" y="318835"/>
                    <a:pt x="23653" y="298832"/>
                    <a:pt x="7713" y="263441"/>
                  </a:cubicBezTo>
                  <a:cubicBezTo>
                    <a:pt x="-12855" y="217792"/>
                    <a:pt x="9255" y="161885"/>
                    <a:pt x="58104" y="129572"/>
                  </a:cubicBezTo>
                  <a:lnTo>
                    <a:pt x="0" y="2371"/>
                  </a:lnTo>
                  <a:close/>
                </a:path>
              </a:pathLst>
            </a:custGeom>
            <a:solidFill>
              <a:srgbClr val="000000">
                <a:alpha val="42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: Shape 45">
              <a:extLst>
                <a:ext uri="{FF2B5EF4-FFF2-40B4-BE49-F238E27FC236}">
                  <a16:creationId xmlns:a16="http://schemas.microsoft.com/office/drawing/2014/main" id="{D367FACB-6BCC-E33B-F6D4-714B5F54F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183" y="3150737"/>
              <a:ext cx="55163" cy="227357"/>
            </a:xfrm>
            <a:custGeom>
              <a:avLst/>
              <a:gdLst>
                <a:gd name="connsiteX0" fmla="*/ 20179 w 55163"/>
                <a:gd name="connsiteY0" fmla="*/ 0 h 227357"/>
                <a:gd name="connsiteX1" fmla="*/ 55163 w 55163"/>
                <a:gd name="connsiteY1" fmla="*/ 3085 h 227357"/>
                <a:gd name="connsiteX2" fmla="*/ 35756 w 55163"/>
                <a:gd name="connsiteY2" fmla="*/ 227357 h 227357"/>
                <a:gd name="connsiteX3" fmla="*/ 0 w 55163"/>
                <a:gd name="connsiteY3" fmla="*/ 227357 h 22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63" h="227357">
                  <a:moveTo>
                    <a:pt x="20179" y="0"/>
                  </a:moveTo>
                  <a:lnTo>
                    <a:pt x="55163" y="3085"/>
                  </a:lnTo>
                  <a:lnTo>
                    <a:pt x="35756" y="227357"/>
                  </a:lnTo>
                  <a:lnTo>
                    <a:pt x="0" y="22735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Freeform: Shape 46">
              <a:extLst>
                <a:ext uri="{FF2B5EF4-FFF2-40B4-BE49-F238E27FC236}">
                  <a16:creationId xmlns:a16="http://schemas.microsoft.com/office/drawing/2014/main" id="{8CDDDC47-1B4B-C44B-AE67-D0544605D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1646" y="3152325"/>
              <a:ext cx="26650" cy="225769"/>
            </a:xfrm>
            <a:custGeom>
              <a:avLst/>
              <a:gdLst>
                <a:gd name="connsiteX0" fmla="*/ 19521 w 26650"/>
                <a:gd name="connsiteY0" fmla="*/ 0 h 225769"/>
                <a:gd name="connsiteX1" fmla="*/ 26650 w 26650"/>
                <a:gd name="connsiteY1" fmla="*/ 511 h 225769"/>
                <a:gd name="connsiteX2" fmla="*/ 7173 w 26650"/>
                <a:gd name="connsiteY2" fmla="*/ 225769 h 225769"/>
                <a:gd name="connsiteX3" fmla="*/ 0 w 26650"/>
                <a:gd name="connsiteY3" fmla="*/ 225769 h 225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50" h="225769">
                  <a:moveTo>
                    <a:pt x="19521" y="0"/>
                  </a:moveTo>
                  <a:lnTo>
                    <a:pt x="26650" y="511"/>
                  </a:lnTo>
                  <a:lnTo>
                    <a:pt x="7173" y="225769"/>
                  </a:lnTo>
                  <a:lnTo>
                    <a:pt x="0" y="2257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reeform 194">
              <a:extLst>
                <a:ext uri="{FF2B5EF4-FFF2-40B4-BE49-F238E27FC236}">
                  <a16:creationId xmlns:a16="http://schemas.microsoft.com/office/drawing/2014/main" id="{AB872E55-8A88-FBF8-9D57-16C854A30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7645" y="3034849"/>
              <a:ext cx="260350" cy="217488"/>
            </a:xfrm>
            <a:custGeom>
              <a:avLst/>
              <a:gdLst>
                <a:gd name="T0" fmla="*/ 272 w 509"/>
                <a:gd name="T1" fmla="*/ 12 h 424"/>
                <a:gd name="T2" fmla="*/ 500 w 509"/>
                <a:gd name="T3" fmla="*/ 234 h 424"/>
                <a:gd name="T4" fmla="*/ 237 w 509"/>
                <a:gd name="T5" fmla="*/ 412 h 424"/>
                <a:gd name="T6" fmla="*/ 10 w 509"/>
                <a:gd name="T7" fmla="*/ 191 h 424"/>
                <a:gd name="T8" fmla="*/ 272 w 509"/>
                <a:gd name="T9" fmla="*/ 1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9" h="424">
                  <a:moveTo>
                    <a:pt x="272" y="12"/>
                  </a:moveTo>
                  <a:cubicBezTo>
                    <a:pt x="407" y="24"/>
                    <a:pt x="509" y="123"/>
                    <a:pt x="500" y="234"/>
                  </a:cubicBezTo>
                  <a:cubicBezTo>
                    <a:pt x="490" y="344"/>
                    <a:pt x="372" y="424"/>
                    <a:pt x="237" y="412"/>
                  </a:cubicBezTo>
                  <a:cubicBezTo>
                    <a:pt x="102" y="400"/>
                    <a:pt x="0" y="301"/>
                    <a:pt x="10" y="191"/>
                  </a:cubicBezTo>
                  <a:cubicBezTo>
                    <a:pt x="20" y="80"/>
                    <a:pt x="137" y="0"/>
                    <a:pt x="272" y="1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195">
              <a:extLst>
                <a:ext uri="{FF2B5EF4-FFF2-40B4-BE49-F238E27FC236}">
                  <a16:creationId xmlns:a16="http://schemas.microsoft.com/office/drawing/2014/main" id="{70AC7EB3-3B38-1F87-91B3-FE64B3EB2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170" y="3038024"/>
              <a:ext cx="242888" cy="200025"/>
            </a:xfrm>
            <a:custGeom>
              <a:avLst/>
              <a:gdLst>
                <a:gd name="T0" fmla="*/ 252 w 471"/>
                <a:gd name="T1" fmla="*/ 11 h 392"/>
                <a:gd name="T2" fmla="*/ 462 w 471"/>
                <a:gd name="T3" fmla="*/ 216 h 392"/>
                <a:gd name="T4" fmla="*/ 219 w 471"/>
                <a:gd name="T5" fmla="*/ 381 h 392"/>
                <a:gd name="T6" fmla="*/ 9 w 471"/>
                <a:gd name="T7" fmla="*/ 176 h 392"/>
                <a:gd name="T8" fmla="*/ 252 w 471"/>
                <a:gd name="T9" fmla="*/ 11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392">
                  <a:moveTo>
                    <a:pt x="252" y="11"/>
                  </a:moveTo>
                  <a:cubicBezTo>
                    <a:pt x="377" y="22"/>
                    <a:pt x="471" y="114"/>
                    <a:pt x="462" y="216"/>
                  </a:cubicBezTo>
                  <a:cubicBezTo>
                    <a:pt x="453" y="318"/>
                    <a:pt x="345" y="392"/>
                    <a:pt x="219" y="381"/>
                  </a:cubicBezTo>
                  <a:cubicBezTo>
                    <a:pt x="94" y="370"/>
                    <a:pt x="0" y="279"/>
                    <a:pt x="9" y="176"/>
                  </a:cubicBezTo>
                  <a:cubicBezTo>
                    <a:pt x="18" y="74"/>
                    <a:pt x="127" y="0"/>
                    <a:pt x="252" y="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reeform 196">
              <a:extLst>
                <a:ext uri="{FF2B5EF4-FFF2-40B4-BE49-F238E27FC236}">
                  <a16:creationId xmlns:a16="http://schemas.microsoft.com/office/drawing/2014/main" id="{CE5B52CB-55D2-5067-AF3E-B6425AED5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495" y="3009449"/>
              <a:ext cx="133350" cy="163513"/>
            </a:xfrm>
            <a:custGeom>
              <a:avLst/>
              <a:gdLst>
                <a:gd name="T0" fmla="*/ 23 w 260"/>
                <a:gd name="T1" fmla="*/ 0 h 318"/>
                <a:gd name="T2" fmla="*/ 260 w 260"/>
                <a:gd name="T3" fmla="*/ 21 h 318"/>
                <a:gd name="T4" fmla="*/ 243 w 260"/>
                <a:gd name="T5" fmla="*/ 225 h 318"/>
                <a:gd name="T6" fmla="*/ 115 w 260"/>
                <a:gd name="T7" fmla="*/ 312 h 318"/>
                <a:gd name="T8" fmla="*/ 5 w 260"/>
                <a:gd name="T9" fmla="*/ 204 h 318"/>
                <a:gd name="T10" fmla="*/ 23 w 260"/>
                <a:gd name="T11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318">
                  <a:moveTo>
                    <a:pt x="23" y="0"/>
                  </a:moveTo>
                  <a:lnTo>
                    <a:pt x="260" y="21"/>
                  </a:lnTo>
                  <a:lnTo>
                    <a:pt x="243" y="225"/>
                  </a:lnTo>
                  <a:cubicBezTo>
                    <a:pt x="238" y="279"/>
                    <a:pt x="181" y="318"/>
                    <a:pt x="115" y="312"/>
                  </a:cubicBezTo>
                  <a:cubicBezTo>
                    <a:pt x="50" y="306"/>
                    <a:pt x="0" y="258"/>
                    <a:pt x="5" y="20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reeform 197">
              <a:extLst>
                <a:ext uri="{FF2B5EF4-FFF2-40B4-BE49-F238E27FC236}">
                  <a16:creationId xmlns:a16="http://schemas.microsoft.com/office/drawing/2014/main" id="{AC19EB40-5EA0-2DD3-6FA9-EEB098935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433" y="3020561"/>
              <a:ext cx="115888" cy="142875"/>
            </a:xfrm>
            <a:custGeom>
              <a:avLst/>
              <a:gdLst>
                <a:gd name="T0" fmla="*/ 20 w 228"/>
                <a:gd name="T1" fmla="*/ 0 h 278"/>
                <a:gd name="T2" fmla="*/ 228 w 228"/>
                <a:gd name="T3" fmla="*/ 18 h 278"/>
                <a:gd name="T4" fmla="*/ 212 w 228"/>
                <a:gd name="T5" fmla="*/ 197 h 278"/>
                <a:gd name="T6" fmla="*/ 101 w 228"/>
                <a:gd name="T7" fmla="*/ 273 h 278"/>
                <a:gd name="T8" fmla="*/ 4 w 228"/>
                <a:gd name="T9" fmla="*/ 179 h 278"/>
                <a:gd name="T10" fmla="*/ 20 w 228"/>
                <a:gd name="T11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78">
                  <a:moveTo>
                    <a:pt x="20" y="0"/>
                  </a:moveTo>
                  <a:lnTo>
                    <a:pt x="228" y="18"/>
                  </a:lnTo>
                  <a:lnTo>
                    <a:pt x="212" y="197"/>
                  </a:lnTo>
                  <a:cubicBezTo>
                    <a:pt x="208" y="244"/>
                    <a:pt x="158" y="278"/>
                    <a:pt x="101" y="273"/>
                  </a:cubicBezTo>
                  <a:cubicBezTo>
                    <a:pt x="43" y="268"/>
                    <a:pt x="0" y="226"/>
                    <a:pt x="4" y="179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 198">
              <a:extLst>
                <a:ext uri="{FF2B5EF4-FFF2-40B4-BE49-F238E27FC236}">
                  <a16:creationId xmlns:a16="http://schemas.microsoft.com/office/drawing/2014/main" id="{113D6C38-23EF-6028-56DE-A2877EAAB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433" y="3020561"/>
              <a:ext cx="47625" cy="136525"/>
            </a:xfrm>
            <a:custGeom>
              <a:avLst/>
              <a:gdLst>
                <a:gd name="T0" fmla="*/ 19 w 94"/>
                <a:gd name="T1" fmla="*/ 0 h 267"/>
                <a:gd name="T2" fmla="*/ 94 w 94"/>
                <a:gd name="T3" fmla="*/ 7 h 267"/>
                <a:gd name="T4" fmla="*/ 71 w 94"/>
                <a:gd name="T5" fmla="*/ 267 h 267"/>
                <a:gd name="T6" fmla="*/ 3 w 94"/>
                <a:gd name="T7" fmla="*/ 179 h 267"/>
                <a:gd name="T8" fmla="*/ 19 w 94"/>
                <a:gd name="T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267">
                  <a:moveTo>
                    <a:pt x="19" y="0"/>
                  </a:moveTo>
                  <a:lnTo>
                    <a:pt x="94" y="7"/>
                  </a:lnTo>
                  <a:lnTo>
                    <a:pt x="71" y="267"/>
                  </a:lnTo>
                  <a:cubicBezTo>
                    <a:pt x="29" y="253"/>
                    <a:pt x="0" y="218"/>
                    <a:pt x="3" y="179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 199">
              <a:extLst>
                <a:ext uri="{FF2B5EF4-FFF2-40B4-BE49-F238E27FC236}">
                  <a16:creationId xmlns:a16="http://schemas.microsoft.com/office/drawing/2014/main" id="{B602637A-8F2A-D414-B93E-870FA4E24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108" y="3068186"/>
              <a:ext cx="115888" cy="153988"/>
            </a:xfrm>
            <a:custGeom>
              <a:avLst/>
              <a:gdLst>
                <a:gd name="T0" fmla="*/ 168 w 228"/>
                <a:gd name="T1" fmla="*/ 298 h 301"/>
                <a:gd name="T2" fmla="*/ 6 w 228"/>
                <a:gd name="T3" fmla="*/ 124 h 301"/>
                <a:gd name="T4" fmla="*/ 89 w 228"/>
                <a:gd name="T5" fmla="*/ 0 h 301"/>
                <a:gd name="T6" fmla="*/ 80 w 228"/>
                <a:gd name="T7" fmla="*/ 107 h 301"/>
                <a:gd name="T8" fmla="*/ 192 w 228"/>
                <a:gd name="T9" fmla="*/ 221 h 301"/>
                <a:gd name="T10" fmla="*/ 220 w 228"/>
                <a:gd name="T11" fmla="*/ 272 h 301"/>
                <a:gd name="T12" fmla="*/ 168 w 228"/>
                <a:gd name="T13" fmla="*/ 29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301">
                  <a:moveTo>
                    <a:pt x="168" y="298"/>
                  </a:moveTo>
                  <a:cubicBezTo>
                    <a:pt x="70" y="281"/>
                    <a:pt x="0" y="194"/>
                    <a:pt x="6" y="124"/>
                  </a:cubicBezTo>
                  <a:cubicBezTo>
                    <a:pt x="12" y="54"/>
                    <a:pt x="46" y="24"/>
                    <a:pt x="89" y="0"/>
                  </a:cubicBezTo>
                  <a:cubicBezTo>
                    <a:pt x="103" y="45"/>
                    <a:pt x="84" y="62"/>
                    <a:pt x="80" y="107"/>
                  </a:cubicBezTo>
                  <a:cubicBezTo>
                    <a:pt x="76" y="159"/>
                    <a:pt x="129" y="215"/>
                    <a:pt x="192" y="221"/>
                  </a:cubicBezTo>
                  <a:cubicBezTo>
                    <a:pt x="216" y="224"/>
                    <a:pt x="228" y="246"/>
                    <a:pt x="220" y="272"/>
                  </a:cubicBezTo>
                  <a:cubicBezTo>
                    <a:pt x="213" y="299"/>
                    <a:pt x="197" y="301"/>
                    <a:pt x="168" y="298"/>
                  </a:cubicBezTo>
                  <a:close/>
                </a:path>
              </a:pathLst>
            </a:custGeom>
            <a:solidFill>
              <a:srgbClr val="EA088C">
                <a:alpha val="34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200">
              <a:extLst>
                <a:ext uri="{FF2B5EF4-FFF2-40B4-BE49-F238E27FC236}">
                  <a16:creationId xmlns:a16="http://schemas.microsoft.com/office/drawing/2014/main" id="{E9EF2F3F-FC2B-C11C-E127-65B970B36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158" y="2872924"/>
              <a:ext cx="220663" cy="184150"/>
            </a:xfrm>
            <a:custGeom>
              <a:avLst/>
              <a:gdLst>
                <a:gd name="T0" fmla="*/ 230 w 430"/>
                <a:gd name="T1" fmla="*/ 10 h 359"/>
                <a:gd name="T2" fmla="*/ 422 w 430"/>
                <a:gd name="T3" fmla="*/ 198 h 359"/>
                <a:gd name="T4" fmla="*/ 200 w 430"/>
                <a:gd name="T5" fmla="*/ 349 h 359"/>
                <a:gd name="T6" fmla="*/ 8 w 430"/>
                <a:gd name="T7" fmla="*/ 161 h 359"/>
                <a:gd name="T8" fmla="*/ 230 w 430"/>
                <a:gd name="T9" fmla="*/ 1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359">
                  <a:moveTo>
                    <a:pt x="230" y="10"/>
                  </a:moveTo>
                  <a:cubicBezTo>
                    <a:pt x="344" y="20"/>
                    <a:pt x="430" y="104"/>
                    <a:pt x="422" y="198"/>
                  </a:cubicBezTo>
                  <a:cubicBezTo>
                    <a:pt x="414" y="291"/>
                    <a:pt x="314" y="359"/>
                    <a:pt x="200" y="349"/>
                  </a:cubicBezTo>
                  <a:cubicBezTo>
                    <a:pt x="86" y="339"/>
                    <a:pt x="0" y="255"/>
                    <a:pt x="8" y="161"/>
                  </a:cubicBezTo>
                  <a:cubicBezTo>
                    <a:pt x="17" y="68"/>
                    <a:pt x="116" y="0"/>
                    <a:pt x="230" y="1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201">
              <a:extLst>
                <a:ext uri="{FF2B5EF4-FFF2-40B4-BE49-F238E27FC236}">
                  <a16:creationId xmlns:a16="http://schemas.microsoft.com/office/drawing/2014/main" id="{E87C45F8-07BD-6EE3-EACB-4ABD388C2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5270" y="2879274"/>
              <a:ext cx="200025" cy="166688"/>
            </a:xfrm>
            <a:custGeom>
              <a:avLst/>
              <a:gdLst>
                <a:gd name="T0" fmla="*/ 209 w 391"/>
                <a:gd name="T1" fmla="*/ 9 h 326"/>
                <a:gd name="T2" fmla="*/ 384 w 391"/>
                <a:gd name="T3" fmla="*/ 180 h 326"/>
                <a:gd name="T4" fmla="*/ 182 w 391"/>
                <a:gd name="T5" fmla="*/ 317 h 326"/>
                <a:gd name="T6" fmla="*/ 7 w 391"/>
                <a:gd name="T7" fmla="*/ 147 h 326"/>
                <a:gd name="T8" fmla="*/ 209 w 391"/>
                <a:gd name="T9" fmla="*/ 9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26">
                  <a:moveTo>
                    <a:pt x="209" y="9"/>
                  </a:moveTo>
                  <a:cubicBezTo>
                    <a:pt x="313" y="18"/>
                    <a:pt x="391" y="95"/>
                    <a:pt x="384" y="180"/>
                  </a:cubicBezTo>
                  <a:cubicBezTo>
                    <a:pt x="376" y="265"/>
                    <a:pt x="286" y="326"/>
                    <a:pt x="182" y="317"/>
                  </a:cubicBezTo>
                  <a:cubicBezTo>
                    <a:pt x="78" y="308"/>
                    <a:pt x="0" y="232"/>
                    <a:pt x="7" y="147"/>
                  </a:cubicBezTo>
                  <a:cubicBezTo>
                    <a:pt x="15" y="62"/>
                    <a:pt x="105" y="0"/>
                    <a:pt x="209" y="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reeform 202">
              <a:extLst>
                <a:ext uri="{FF2B5EF4-FFF2-40B4-BE49-F238E27FC236}">
                  <a16:creationId xmlns:a16="http://schemas.microsoft.com/office/drawing/2014/main" id="{57670B2C-AA47-3391-0015-58D342C95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083" y="2890386"/>
              <a:ext cx="101600" cy="84138"/>
            </a:xfrm>
            <a:custGeom>
              <a:avLst/>
              <a:gdLst>
                <a:gd name="T0" fmla="*/ 106 w 198"/>
                <a:gd name="T1" fmla="*/ 5 h 166"/>
                <a:gd name="T2" fmla="*/ 194 w 198"/>
                <a:gd name="T3" fmla="*/ 91 h 166"/>
                <a:gd name="T4" fmla="*/ 92 w 198"/>
                <a:gd name="T5" fmla="*/ 161 h 166"/>
                <a:gd name="T6" fmla="*/ 3 w 198"/>
                <a:gd name="T7" fmla="*/ 75 h 166"/>
                <a:gd name="T8" fmla="*/ 106 w 198"/>
                <a:gd name="T9" fmla="*/ 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66">
                  <a:moveTo>
                    <a:pt x="106" y="5"/>
                  </a:moveTo>
                  <a:cubicBezTo>
                    <a:pt x="158" y="10"/>
                    <a:pt x="198" y="48"/>
                    <a:pt x="194" y="91"/>
                  </a:cubicBezTo>
                  <a:cubicBezTo>
                    <a:pt x="190" y="135"/>
                    <a:pt x="145" y="166"/>
                    <a:pt x="92" y="161"/>
                  </a:cubicBezTo>
                  <a:cubicBezTo>
                    <a:pt x="39" y="157"/>
                    <a:pt x="0" y="118"/>
                    <a:pt x="3" y="75"/>
                  </a:cubicBezTo>
                  <a:cubicBezTo>
                    <a:pt x="7" y="32"/>
                    <a:pt x="53" y="0"/>
                    <a:pt x="106" y="5"/>
                  </a:cubicBez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9" name="Image 38" descr="Une image contenant logo&#10;&#10;Description générée automatiquement">
            <a:extLst>
              <a:ext uri="{FF2B5EF4-FFF2-40B4-BE49-F238E27FC236}">
                <a16:creationId xmlns:a16="http://schemas.microsoft.com/office/drawing/2014/main" id="{AEEE0056-0C6E-706A-F083-994824349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09" y="5560160"/>
            <a:ext cx="1257409" cy="807790"/>
          </a:xfrm>
          <a:prstGeom prst="rect">
            <a:avLst/>
          </a:prstGeom>
        </p:spPr>
      </p:pic>
      <p:pic>
        <p:nvPicPr>
          <p:cNvPr id="40" name="Image 39" descr="Une image contenant logo&#10;&#10;Description générée automatiquement">
            <a:extLst>
              <a:ext uri="{FF2B5EF4-FFF2-40B4-BE49-F238E27FC236}">
                <a16:creationId xmlns:a16="http://schemas.microsoft.com/office/drawing/2014/main" id="{7424D19E-D0A4-28A6-C429-016652845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01" y="492269"/>
            <a:ext cx="945775" cy="607589"/>
          </a:xfrm>
          <a:prstGeom prst="rect">
            <a:avLst/>
          </a:prstGeom>
        </p:spPr>
      </p:pic>
      <p:sp>
        <p:nvSpPr>
          <p:cNvPr id="41" name="Rectangle 108">
            <a:extLst>
              <a:ext uri="{FF2B5EF4-FFF2-40B4-BE49-F238E27FC236}">
                <a16:creationId xmlns:a16="http://schemas.microsoft.com/office/drawing/2014/main" id="{F21854DA-CDB7-48F3-A093-85C597099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363" y="1242788"/>
            <a:ext cx="3438059" cy="1950946"/>
          </a:xfrm>
          <a:prstGeom prst="rect">
            <a:avLst/>
          </a:prstGeom>
          <a:solidFill>
            <a:schemeClr val="bg1">
              <a:lumMod val="85000"/>
              <a:alpha val="43922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609585">
              <a:defRPr/>
            </a:pPr>
            <a:endParaRPr lang="fr-FR" sz="1600">
              <a:solidFill>
                <a:srgbClr val="4472C4"/>
              </a:solidFill>
              <a:latin typeface="Calibri Light"/>
              <a:cs typeface="Calibri Light"/>
            </a:endParaRPr>
          </a:p>
          <a:p>
            <a:pPr algn="ctr" defTabSz="609585">
              <a:defRPr/>
            </a:pPr>
            <a:r>
              <a:rPr lang="fr-FR" sz="1600" b="1">
                <a:solidFill>
                  <a:srgbClr val="4472C4"/>
                </a:solidFill>
                <a:latin typeface="Calibri Light"/>
                <a:cs typeface="Calibri Light"/>
              </a:rPr>
              <a:t>Dr Julien Ozun</a:t>
            </a:r>
          </a:p>
          <a:p>
            <a:pPr algn="ctr" defTabSz="609585">
              <a:defRPr/>
            </a:pPr>
            <a:r>
              <a:rPr lang="fr-FR" sz="1600">
                <a:solidFill>
                  <a:srgbClr val="4472C4"/>
                </a:solidFill>
                <a:latin typeface="Calibri Light"/>
                <a:cs typeface="Calibri Light"/>
              </a:rPr>
              <a:t>Coordonnateur Médical</a:t>
            </a:r>
          </a:p>
          <a:p>
            <a:pPr algn="ctr" defTabSz="609585">
              <a:defRPr/>
            </a:pPr>
            <a:r>
              <a:rPr lang="fr-FR" sz="1600">
                <a:solidFill>
                  <a:srgbClr val="002060"/>
                </a:solidFill>
                <a:latin typeface="Calibri Light"/>
                <a:cs typeface="Calibri Light"/>
              </a:rPr>
              <a:t>__________________</a:t>
            </a:r>
            <a:endParaRPr lang="fr-FR" sz="160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609585">
              <a:defRPr/>
            </a:pPr>
            <a:r>
              <a:rPr lang="fr-FR" sz="1600" b="1">
                <a:solidFill>
                  <a:srgbClr val="002060"/>
                </a:solidFill>
                <a:latin typeface="Calibri Light"/>
                <a:cs typeface="Calibri Light"/>
              </a:rPr>
              <a:t>julien.ozun@oncopacacorse.org</a:t>
            </a:r>
          </a:p>
          <a:p>
            <a:pPr algn="ctr" defTabSz="609585">
              <a:defRPr/>
            </a:pPr>
            <a:r>
              <a:rPr lang="fr-FR" sz="1600" b="1">
                <a:solidFill>
                  <a:srgbClr val="002060"/>
                </a:solidFill>
                <a:latin typeface="Calibri Light"/>
                <a:cs typeface="Calibri Light"/>
              </a:rPr>
              <a:t>Tel : 07 63 75 60 51</a:t>
            </a:r>
          </a:p>
        </p:txBody>
      </p:sp>
      <p:pic>
        <p:nvPicPr>
          <p:cNvPr id="42" name="Image 41" descr="Une image contenant logo&#10;&#10;Description générée automatiquement">
            <a:extLst>
              <a:ext uri="{FF2B5EF4-FFF2-40B4-BE49-F238E27FC236}">
                <a16:creationId xmlns:a16="http://schemas.microsoft.com/office/drawing/2014/main" id="{9E9EEAC2-A67A-D6B7-E8E9-97919AC2B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00" y="567796"/>
            <a:ext cx="945775" cy="60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91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entagon 27">
            <a:extLst>
              <a:ext uri="{FF2B5EF4-FFF2-40B4-BE49-F238E27FC236}">
                <a16:creationId xmlns:a16="http://schemas.microsoft.com/office/drawing/2014/main" id="{7395DDC8-B5C5-4AD9-87BE-FC4B915A2042}"/>
              </a:ext>
            </a:extLst>
          </p:cNvPr>
          <p:cNvSpPr/>
          <p:nvPr/>
        </p:nvSpPr>
        <p:spPr>
          <a:xfrm>
            <a:off x="0" y="6744227"/>
            <a:ext cx="12567425" cy="113773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14">
            <a:extLst>
              <a:ext uri="{FF2B5EF4-FFF2-40B4-BE49-F238E27FC236}">
                <a16:creationId xmlns:a16="http://schemas.microsoft.com/office/drawing/2014/main" id="{6D70C44D-F6C2-3447-87F1-FD3DC3041EAA}"/>
              </a:ext>
            </a:extLst>
          </p:cNvPr>
          <p:cNvSpPr/>
          <p:nvPr/>
        </p:nvSpPr>
        <p:spPr>
          <a:xfrm rot="13448121">
            <a:off x="211441" y="198832"/>
            <a:ext cx="1327909" cy="132883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FBB17-CFB4-456F-894F-D2D6EFFD85B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3E088459-B950-E248-EA80-B957612431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3432800"/>
              </p:ext>
            </p:extLst>
          </p:nvPr>
        </p:nvGraphicFramePr>
        <p:xfrm>
          <a:off x="488931" y="1396782"/>
          <a:ext cx="4136609" cy="2380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 de texte 33">
            <a:extLst>
              <a:ext uri="{FF2B5EF4-FFF2-40B4-BE49-F238E27FC236}">
                <a16:creationId xmlns:a16="http://schemas.microsoft.com/office/drawing/2014/main" id="{E49566C9-BF14-5D98-1EDC-60A4B90BAB18}"/>
              </a:ext>
            </a:extLst>
          </p:cNvPr>
          <p:cNvSpPr txBox="1"/>
          <p:nvPr/>
        </p:nvSpPr>
        <p:spPr>
          <a:xfrm>
            <a:off x="3410735" y="957306"/>
            <a:ext cx="2582162" cy="8382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Répartition des inclusions par type d’ES</a:t>
            </a:r>
            <a:endParaRPr lang="fr-FR" sz="16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D5A987F-03FF-7F67-4009-0A3E0512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696" y="1072130"/>
            <a:ext cx="3733800" cy="27051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260F5C-36E5-39F5-F37C-A0A1123B8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420" y="3657321"/>
            <a:ext cx="3733800" cy="259080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6B56BC12-16DA-331E-3727-77782BF7B47D}"/>
              </a:ext>
            </a:extLst>
          </p:cNvPr>
          <p:cNvGrpSpPr/>
          <p:nvPr/>
        </p:nvGrpSpPr>
        <p:grpSpPr>
          <a:xfrm>
            <a:off x="3200514" y="5528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21" name="Pentagon 24">
              <a:extLst>
                <a:ext uri="{FF2B5EF4-FFF2-40B4-BE49-F238E27FC236}">
                  <a16:creationId xmlns:a16="http://schemas.microsoft.com/office/drawing/2014/main" id="{8CD3373C-3C7D-C351-7E9B-CF287DF32666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3" name="Pentagon 41">
              <a:extLst>
                <a:ext uri="{FF2B5EF4-FFF2-40B4-BE49-F238E27FC236}">
                  <a16:creationId xmlns:a16="http://schemas.microsoft.com/office/drawing/2014/main" id="{EBFBD2B0-97B8-AE44-37E6-7974572504E9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7A101C8-57DC-ADD9-A056-AA86A75681CD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D473F8EA-F2FC-EB06-6E9F-71526719C195}"/>
              </a:ext>
            </a:extLst>
          </p:cNvPr>
          <p:cNvSpPr txBox="1"/>
          <p:nvPr/>
        </p:nvSpPr>
        <p:spPr>
          <a:xfrm>
            <a:off x="3488096" y="124401"/>
            <a:ext cx="841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Les Indicateurs Régionaux 2021 - Paca, Corse et Monaco</a:t>
            </a:r>
            <a:endParaRPr lang="fr-FR" sz="200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FB817FA-CFD0-3625-B2C4-733DFE7BB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6" y="14456"/>
            <a:ext cx="1131028" cy="1144821"/>
          </a:xfrm>
          <a:prstGeom prst="rect">
            <a:avLst/>
          </a:prstGeom>
        </p:spPr>
      </p:pic>
      <p:graphicFrame>
        <p:nvGraphicFramePr>
          <p:cNvPr id="30" name="Graphique 29">
            <a:extLst>
              <a:ext uri="{FF2B5EF4-FFF2-40B4-BE49-F238E27FC236}">
                <a16:creationId xmlns:a16="http://schemas.microsoft.com/office/drawing/2014/main" id="{DBC9786F-D722-2ED4-8F5C-26A367F6F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8661418"/>
              </p:ext>
            </p:extLst>
          </p:nvPr>
        </p:nvGraphicFramePr>
        <p:xfrm>
          <a:off x="447471" y="4126274"/>
          <a:ext cx="5506085" cy="248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4" name="ZoneTexte 63">
            <a:extLst>
              <a:ext uri="{FF2B5EF4-FFF2-40B4-BE49-F238E27FC236}">
                <a16:creationId xmlns:a16="http://schemas.microsoft.com/office/drawing/2014/main" id="{BEF6E73E-9AC5-C6FD-A43D-8EE84386B455}"/>
              </a:ext>
            </a:extLst>
          </p:cNvPr>
          <p:cNvSpPr txBox="1"/>
          <p:nvPr/>
        </p:nvSpPr>
        <p:spPr>
          <a:xfrm>
            <a:off x="3513838" y="5369286"/>
            <a:ext cx="25821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Répartition des études par pathologie (%)</a:t>
            </a:r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1947406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smtClean="0"/>
              <a:t>4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79BFCFA-912C-C150-0F95-FF3C25B46052}"/>
              </a:ext>
            </a:extLst>
          </p:cNvPr>
          <p:cNvSpPr txBox="1"/>
          <p:nvPr/>
        </p:nvSpPr>
        <p:spPr>
          <a:xfrm>
            <a:off x="7763458" y="1472625"/>
            <a:ext cx="3417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002060"/>
                </a:solidFill>
              </a:rPr>
              <a:t>Evolution du nombre d’études/essais </a:t>
            </a:r>
          </a:p>
          <a:p>
            <a:r>
              <a:rPr lang="fr-FR" sz="1400" b="1">
                <a:solidFill>
                  <a:srgbClr val="002060"/>
                </a:solidFill>
              </a:rPr>
              <a:t>et des inclusions </a:t>
            </a:r>
          </a:p>
          <a:p>
            <a:r>
              <a:rPr lang="fr-FR" sz="1400" b="1">
                <a:solidFill>
                  <a:srgbClr val="002060"/>
                </a:solidFill>
              </a:rPr>
              <a:t>2016-2021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3BE511-2EDC-FE68-0CB8-11C2376F0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01" y="1290701"/>
            <a:ext cx="3253285" cy="24220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80FB404-299F-3EE1-46FB-8149167A2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486" y="1841957"/>
            <a:ext cx="1915142" cy="2245850"/>
          </a:xfrm>
          <a:prstGeom prst="rect">
            <a:avLst/>
          </a:prstGeom>
        </p:spPr>
      </p:pic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3DAAF686-2978-44DD-BB21-123EF842C6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196964"/>
              </p:ext>
            </p:extLst>
          </p:nvPr>
        </p:nvGraphicFramePr>
        <p:xfrm>
          <a:off x="7008311" y="2501713"/>
          <a:ext cx="4990288" cy="3346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Pentagon 41">
            <a:extLst>
              <a:ext uri="{FF2B5EF4-FFF2-40B4-BE49-F238E27FC236}">
                <a16:creationId xmlns:a16="http://schemas.microsoft.com/office/drawing/2014/main" id="{BA9A372B-C815-78E8-BFA4-C6882EAE06DA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0C5EAD5-D465-B76C-79B9-A00D5F865AFE}"/>
              </a:ext>
            </a:extLst>
          </p:cNvPr>
          <p:cNvGrpSpPr/>
          <p:nvPr/>
        </p:nvGrpSpPr>
        <p:grpSpPr>
          <a:xfrm>
            <a:off x="3200514" y="5528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3" name="Pentagon 24">
              <a:extLst>
                <a:ext uri="{FF2B5EF4-FFF2-40B4-BE49-F238E27FC236}">
                  <a16:creationId xmlns:a16="http://schemas.microsoft.com/office/drawing/2014/main" id="{B09D4CF0-CC2B-D02C-9923-C8F0BBC6F8E5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4" name="Pentagon 41">
              <a:extLst>
                <a:ext uri="{FF2B5EF4-FFF2-40B4-BE49-F238E27FC236}">
                  <a16:creationId xmlns:a16="http://schemas.microsoft.com/office/drawing/2014/main" id="{D9736311-961A-39DE-7296-B97225CF60C1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A6A1508-B710-C70A-A48C-EACBF2228FA3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E8F4C27F-9746-A091-F132-FA99AB24619E}"/>
              </a:ext>
            </a:extLst>
          </p:cNvPr>
          <p:cNvSpPr txBox="1"/>
          <p:nvPr/>
        </p:nvSpPr>
        <p:spPr>
          <a:xfrm>
            <a:off x="3488096" y="124401"/>
            <a:ext cx="841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Les Indicateurs Régionaux 2021 - Paca, Corse et Monaco</a:t>
            </a:r>
            <a:endParaRPr lang="fr-FR" sz="20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62035A-B377-5722-A706-7F938578F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5" y="41006"/>
            <a:ext cx="1131028" cy="11448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F7F36D-2157-E1AF-B7A0-6175C5221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71" y="4155269"/>
            <a:ext cx="5453465" cy="250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04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5</a:t>
            </a:fld>
            <a:endParaRPr lang="fr-FR"/>
          </a:p>
        </p:txBody>
      </p:sp>
      <p:sp>
        <p:nvSpPr>
          <p:cNvPr id="7" name="Pentagon 41">
            <a:extLst>
              <a:ext uri="{FF2B5EF4-FFF2-40B4-BE49-F238E27FC236}">
                <a16:creationId xmlns:a16="http://schemas.microsoft.com/office/drawing/2014/main" id="{E3A6B407-8E8D-1F38-A80F-5170FF8D5FD1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EF91B8-FBCA-0C43-E198-B38220905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DACDA7-25AE-05EB-18F2-9E55ADBD5939}"/>
              </a:ext>
            </a:extLst>
          </p:cNvPr>
          <p:cNvGrpSpPr/>
          <p:nvPr/>
        </p:nvGrpSpPr>
        <p:grpSpPr>
          <a:xfrm>
            <a:off x="3298780" y="4512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5" name="Pentagon 24">
              <a:extLst>
                <a:ext uri="{FF2B5EF4-FFF2-40B4-BE49-F238E27FC236}">
                  <a16:creationId xmlns:a16="http://schemas.microsoft.com/office/drawing/2014/main" id="{8FF290AE-9DC6-6467-DD56-42BFD6D12A2D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6" name="Pentagon 41">
              <a:extLst>
                <a:ext uri="{FF2B5EF4-FFF2-40B4-BE49-F238E27FC236}">
                  <a16:creationId xmlns:a16="http://schemas.microsoft.com/office/drawing/2014/main" id="{BFA2BDF0-048E-227F-890D-84E61595A45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B9941B0-A99E-6BB0-13D5-C49384F18073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62EB426-B4B3-2F73-DC80-426EF55AC1AA}"/>
              </a:ext>
            </a:extLst>
          </p:cNvPr>
          <p:cNvSpPr txBox="1"/>
          <p:nvPr/>
        </p:nvSpPr>
        <p:spPr>
          <a:xfrm>
            <a:off x="3364862" y="121206"/>
            <a:ext cx="944579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L’e-Répertoire Régional d’Essais Cliniques en Cancérologie - 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1456345-99E0-974D-98E2-B37912F48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28" y="1476597"/>
            <a:ext cx="5739431" cy="39048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43EFF1-F0E5-97C8-A40B-4C1609199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797" y="1158027"/>
            <a:ext cx="5474075" cy="4659894"/>
          </a:xfrm>
          <a:prstGeom prst="rect">
            <a:avLst/>
          </a:prstGeom>
        </p:spPr>
      </p:pic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4E251074-FC64-E13A-ABC0-E07913F9339F}"/>
              </a:ext>
            </a:extLst>
          </p:cNvPr>
          <p:cNvSpPr/>
          <p:nvPr/>
        </p:nvSpPr>
        <p:spPr>
          <a:xfrm rot="17508089">
            <a:off x="1486785" y="5461570"/>
            <a:ext cx="1379162" cy="712700"/>
          </a:xfrm>
          <a:prstGeom prst="rightArrow">
            <a:avLst/>
          </a:prstGeom>
          <a:solidFill>
            <a:srgbClr val="E1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C1F5CC51-9EF0-10E9-E52F-14BB9D68CCED}"/>
              </a:ext>
            </a:extLst>
          </p:cNvPr>
          <p:cNvSpPr/>
          <p:nvPr/>
        </p:nvSpPr>
        <p:spPr>
          <a:xfrm rot="19389936">
            <a:off x="5697704" y="4499556"/>
            <a:ext cx="1352359" cy="597395"/>
          </a:xfrm>
          <a:prstGeom prst="rightArrow">
            <a:avLst/>
          </a:prstGeom>
          <a:solidFill>
            <a:srgbClr val="E1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64392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6</a:t>
            </a:fld>
            <a:endParaRPr lang="fr-FR"/>
          </a:p>
        </p:txBody>
      </p:sp>
      <p:sp>
        <p:nvSpPr>
          <p:cNvPr id="7" name="Pentagon 41">
            <a:extLst>
              <a:ext uri="{FF2B5EF4-FFF2-40B4-BE49-F238E27FC236}">
                <a16:creationId xmlns:a16="http://schemas.microsoft.com/office/drawing/2014/main" id="{E3A6B407-8E8D-1F38-A80F-5170FF8D5FD1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EF91B8-FBCA-0C43-E198-B3822090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DACDA7-25AE-05EB-18F2-9E55ADBD5939}"/>
              </a:ext>
            </a:extLst>
          </p:cNvPr>
          <p:cNvGrpSpPr/>
          <p:nvPr/>
        </p:nvGrpSpPr>
        <p:grpSpPr>
          <a:xfrm>
            <a:off x="3507547" y="4512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5" name="Pentagon 24">
              <a:extLst>
                <a:ext uri="{FF2B5EF4-FFF2-40B4-BE49-F238E27FC236}">
                  <a16:creationId xmlns:a16="http://schemas.microsoft.com/office/drawing/2014/main" id="{8FF290AE-9DC6-6467-DD56-42BFD6D12A2D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6" name="Pentagon 41">
              <a:extLst>
                <a:ext uri="{FF2B5EF4-FFF2-40B4-BE49-F238E27FC236}">
                  <a16:creationId xmlns:a16="http://schemas.microsoft.com/office/drawing/2014/main" id="{BFA2BDF0-048E-227F-890D-84E61595A45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B9941B0-A99E-6BB0-13D5-C49384F18073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62EB426-B4B3-2F73-DC80-426EF55AC1AA}"/>
              </a:ext>
            </a:extLst>
          </p:cNvPr>
          <p:cNvSpPr txBox="1"/>
          <p:nvPr/>
        </p:nvSpPr>
        <p:spPr>
          <a:xfrm>
            <a:off x="3563191" y="121206"/>
            <a:ext cx="944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L’</a:t>
            </a:r>
            <a:r>
              <a:rPr lang="fr-FR" sz="2000" b="1" err="1">
                <a:solidFill>
                  <a:schemeClr val="bg1"/>
                </a:solidFill>
              </a:rPr>
              <a:t>eRépertoire</a:t>
            </a:r>
            <a:r>
              <a:rPr lang="fr-FR" sz="2000" b="1">
                <a:solidFill>
                  <a:schemeClr val="bg1"/>
                </a:solidFill>
              </a:rPr>
              <a:t> Régional d’Essais Cliniques en Cancérologie - 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  <p:pic>
        <p:nvPicPr>
          <p:cNvPr id="1026" name="A1CC95F3-C816-4296-B770-435EACA21948" descr="Répertoire des essais cliniques  Dispositif Spécifique Régional du Cancer OncoPaca-Corse.png">
            <a:extLst>
              <a:ext uri="{FF2B5EF4-FFF2-40B4-BE49-F238E27FC236}">
                <a16:creationId xmlns:a16="http://schemas.microsoft.com/office/drawing/2014/main" id="{68A785EB-598E-8E71-C0A8-0B02EF8E6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377" y="1101326"/>
            <a:ext cx="3266829" cy="512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4E251074-FC64-E13A-ABC0-E07913F9339F}"/>
              </a:ext>
            </a:extLst>
          </p:cNvPr>
          <p:cNvSpPr/>
          <p:nvPr/>
        </p:nvSpPr>
        <p:spPr>
          <a:xfrm rot="17508089">
            <a:off x="4201770" y="6133541"/>
            <a:ext cx="888900" cy="500809"/>
          </a:xfrm>
          <a:prstGeom prst="rightArrow">
            <a:avLst/>
          </a:prstGeom>
          <a:solidFill>
            <a:srgbClr val="E1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3DF6D4-BD47-EADD-95DF-A316830A1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839" y="1159517"/>
            <a:ext cx="2743199" cy="524231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E6B253F-F6CC-5FF0-B3F5-A5D502FE2C3D}"/>
              </a:ext>
            </a:extLst>
          </p:cNvPr>
          <p:cNvSpPr txBox="1"/>
          <p:nvPr/>
        </p:nvSpPr>
        <p:spPr>
          <a:xfrm>
            <a:off x="2095102" y="768203"/>
            <a:ext cx="756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7030A0"/>
                </a:solidFill>
              </a:rPr>
              <a:t>Accessible aussi facilement qu’une application en quelques clics!</a:t>
            </a:r>
          </a:p>
        </p:txBody>
      </p:sp>
      <p:grpSp>
        <p:nvGrpSpPr>
          <p:cNvPr id="5" name="Group 328">
            <a:extLst>
              <a:ext uri="{FF2B5EF4-FFF2-40B4-BE49-F238E27FC236}">
                <a16:creationId xmlns:a16="http://schemas.microsoft.com/office/drawing/2014/main" id="{1E932435-0ADE-85C8-C66A-58F5D86133E7}"/>
              </a:ext>
            </a:extLst>
          </p:cNvPr>
          <p:cNvGrpSpPr/>
          <p:nvPr/>
        </p:nvGrpSpPr>
        <p:grpSpPr>
          <a:xfrm>
            <a:off x="111188" y="2310373"/>
            <a:ext cx="1702496" cy="2237253"/>
            <a:chOff x="7335231" y="454598"/>
            <a:chExt cx="1877570" cy="2572864"/>
          </a:xfrm>
        </p:grpSpPr>
        <p:sp>
          <p:nvSpPr>
            <p:cNvPr id="8" name="Rounded Rectangle 39">
              <a:extLst>
                <a:ext uri="{FF2B5EF4-FFF2-40B4-BE49-F238E27FC236}">
                  <a16:creationId xmlns:a16="http://schemas.microsoft.com/office/drawing/2014/main" id="{50B905B4-CADA-B2C2-ABC0-2E7F62226C4E}"/>
                </a:ext>
              </a:extLst>
            </p:cNvPr>
            <p:cNvSpPr/>
            <p:nvPr/>
          </p:nvSpPr>
          <p:spPr>
            <a:xfrm rot="2483232">
              <a:off x="7335231" y="758875"/>
              <a:ext cx="1877570" cy="2268587"/>
            </a:xfrm>
            <a:custGeom>
              <a:avLst/>
              <a:gdLst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11097 w 2194524"/>
                <a:gd name="connsiteY3" fmla="*/ 753742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48308 w 2194524"/>
                <a:gd name="connsiteY5" fmla="*/ 1898342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45453"/>
                <a:gd name="connsiteY0" fmla="*/ 41365 h 3010473"/>
                <a:gd name="connsiteX1" fmla="*/ 769866 w 2145453"/>
                <a:gd name="connsiteY1" fmla="*/ 0 h 3010473"/>
                <a:gd name="connsiteX2" fmla="*/ 911097 w 2145453"/>
                <a:gd name="connsiteY2" fmla="*/ 141231 h 3010473"/>
                <a:gd name="connsiteX3" fmla="*/ 960469 w 2145453"/>
                <a:gd name="connsiteY3" fmla="*/ 784060 h 3010473"/>
                <a:gd name="connsiteX4" fmla="*/ 1594794 w 2145453"/>
                <a:gd name="connsiteY4" fmla="*/ 789196 h 3010473"/>
                <a:gd name="connsiteX5" fmla="*/ 1848308 w 2145453"/>
                <a:gd name="connsiteY5" fmla="*/ 1898342 h 3010473"/>
                <a:gd name="connsiteX6" fmla="*/ 2145453 w 2145453"/>
                <a:gd name="connsiteY6" fmla="*/ 2249789 h 3010473"/>
                <a:gd name="connsiteX7" fmla="*/ 1488044 w 2145453"/>
                <a:gd name="connsiteY7" fmla="*/ 3010473 h 3010473"/>
                <a:gd name="connsiteX8" fmla="*/ 1136947 w 2145453"/>
                <a:gd name="connsiteY8" fmla="*/ 2468062 h 3010473"/>
                <a:gd name="connsiteX9" fmla="*/ 519460 w 2145453"/>
                <a:gd name="connsiteY9" fmla="*/ 2013663 h 3010473"/>
                <a:gd name="connsiteX10" fmla="*/ 0 w 2145453"/>
                <a:gd name="connsiteY10" fmla="*/ 1326467 h 3010473"/>
                <a:gd name="connsiteX11" fmla="*/ 628635 w 2145453"/>
                <a:gd name="connsiteY11" fmla="*/ 1589678 h 3010473"/>
                <a:gd name="connsiteX12" fmla="*/ 628635 w 2145453"/>
                <a:gd name="connsiteY12" fmla="*/ 141231 h 3010473"/>
                <a:gd name="connsiteX13" fmla="*/ 670001 w 2145453"/>
                <a:gd name="connsiteY13" fmla="*/ 41365 h 3010473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19460 w 2145453"/>
                <a:gd name="connsiteY9" fmla="*/ 2013663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710556 w 2145453"/>
                <a:gd name="connsiteY11" fmla="*/ 1634217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733305 w 2208757"/>
                <a:gd name="connsiteY0" fmla="*/ 41365 h 2912664"/>
                <a:gd name="connsiteX1" fmla="*/ 833170 w 2208757"/>
                <a:gd name="connsiteY1" fmla="*/ 0 h 2912664"/>
                <a:gd name="connsiteX2" fmla="*/ 974401 w 2208757"/>
                <a:gd name="connsiteY2" fmla="*/ 141231 h 2912664"/>
                <a:gd name="connsiteX3" fmla="*/ 1042827 w 2208757"/>
                <a:gd name="connsiteY3" fmla="*/ 863751 h 2912664"/>
                <a:gd name="connsiteX4" fmla="*/ 1642153 w 2208757"/>
                <a:gd name="connsiteY4" fmla="*/ 851069 h 2912664"/>
                <a:gd name="connsiteX5" fmla="*/ 1911612 w 2208757"/>
                <a:gd name="connsiteY5" fmla="*/ 1898342 h 2912664"/>
                <a:gd name="connsiteX6" fmla="*/ 2208757 w 2208757"/>
                <a:gd name="connsiteY6" fmla="*/ 2249789 h 2912664"/>
                <a:gd name="connsiteX7" fmla="*/ 1598547 w 2208757"/>
                <a:gd name="connsiteY7" fmla="*/ 2912664 h 2912664"/>
                <a:gd name="connsiteX8" fmla="*/ 1200251 w 2208757"/>
                <a:gd name="connsiteY8" fmla="*/ 2468062 h 2912664"/>
                <a:gd name="connsiteX9" fmla="*/ 593695 w 2208757"/>
                <a:gd name="connsiteY9" fmla="*/ 2073665 h 2912664"/>
                <a:gd name="connsiteX10" fmla="*/ 0 w 2208757"/>
                <a:gd name="connsiteY10" fmla="*/ 1399250 h 2912664"/>
                <a:gd name="connsiteX11" fmla="*/ 773860 w 2208757"/>
                <a:gd name="connsiteY11" fmla="*/ 1634217 h 2912664"/>
                <a:gd name="connsiteX12" fmla="*/ 691939 w 2208757"/>
                <a:gd name="connsiteY12" fmla="*/ 141231 h 2912664"/>
                <a:gd name="connsiteX13" fmla="*/ 733305 w 2208757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3204020"/>
                <a:gd name="connsiteX1" fmla="*/ 886969 w 2262556"/>
                <a:gd name="connsiteY1" fmla="*/ 0 h 3204020"/>
                <a:gd name="connsiteX2" fmla="*/ 1028200 w 2262556"/>
                <a:gd name="connsiteY2" fmla="*/ 141231 h 3204020"/>
                <a:gd name="connsiteX3" fmla="*/ 1096626 w 2262556"/>
                <a:gd name="connsiteY3" fmla="*/ 863751 h 3204020"/>
                <a:gd name="connsiteX4" fmla="*/ 1695952 w 2262556"/>
                <a:gd name="connsiteY4" fmla="*/ 851069 h 3204020"/>
                <a:gd name="connsiteX5" fmla="*/ 1965411 w 2262556"/>
                <a:gd name="connsiteY5" fmla="*/ 1898342 h 3204020"/>
                <a:gd name="connsiteX6" fmla="*/ 2262556 w 2262556"/>
                <a:gd name="connsiteY6" fmla="*/ 2249789 h 3204020"/>
                <a:gd name="connsiteX7" fmla="*/ 1875442 w 2262556"/>
                <a:gd name="connsiteY7" fmla="*/ 3204020 h 3204020"/>
                <a:gd name="connsiteX8" fmla="*/ 1254050 w 2262556"/>
                <a:gd name="connsiteY8" fmla="*/ 2468062 h 3204020"/>
                <a:gd name="connsiteX9" fmla="*/ 647494 w 2262556"/>
                <a:gd name="connsiteY9" fmla="*/ 2073665 h 3204020"/>
                <a:gd name="connsiteX10" fmla="*/ 0 w 2262556"/>
                <a:gd name="connsiteY10" fmla="*/ 1381959 h 3204020"/>
                <a:gd name="connsiteX11" fmla="*/ 827659 w 2262556"/>
                <a:gd name="connsiteY11" fmla="*/ 1634217 h 3204020"/>
                <a:gd name="connsiteX12" fmla="*/ 745738 w 2262556"/>
                <a:gd name="connsiteY12" fmla="*/ 141231 h 3204020"/>
                <a:gd name="connsiteX13" fmla="*/ 787104 w 2262556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35848"/>
                <a:gd name="connsiteY0" fmla="*/ 41365 h 3204020"/>
                <a:gd name="connsiteX1" fmla="*/ 886969 w 2635848"/>
                <a:gd name="connsiteY1" fmla="*/ 0 h 3204020"/>
                <a:gd name="connsiteX2" fmla="*/ 1028200 w 2635848"/>
                <a:gd name="connsiteY2" fmla="*/ 141231 h 3204020"/>
                <a:gd name="connsiteX3" fmla="*/ 1096626 w 2635848"/>
                <a:gd name="connsiteY3" fmla="*/ 863751 h 3204020"/>
                <a:gd name="connsiteX4" fmla="*/ 1695952 w 2635848"/>
                <a:gd name="connsiteY4" fmla="*/ 851069 h 3204020"/>
                <a:gd name="connsiteX5" fmla="*/ 1965411 w 2635848"/>
                <a:gd name="connsiteY5" fmla="*/ 1898342 h 3204020"/>
                <a:gd name="connsiteX6" fmla="*/ 2635848 w 2635848"/>
                <a:gd name="connsiteY6" fmla="*/ 2523197 h 3204020"/>
                <a:gd name="connsiteX7" fmla="*/ 1875442 w 2635848"/>
                <a:gd name="connsiteY7" fmla="*/ 3204020 h 3204020"/>
                <a:gd name="connsiteX8" fmla="*/ 1254050 w 2635848"/>
                <a:gd name="connsiteY8" fmla="*/ 2468062 h 3204020"/>
                <a:gd name="connsiteX9" fmla="*/ 647494 w 2635848"/>
                <a:gd name="connsiteY9" fmla="*/ 2073665 h 3204020"/>
                <a:gd name="connsiteX10" fmla="*/ 0 w 2635848"/>
                <a:gd name="connsiteY10" fmla="*/ 1381959 h 3204020"/>
                <a:gd name="connsiteX11" fmla="*/ 827659 w 2635848"/>
                <a:gd name="connsiteY11" fmla="*/ 1634217 h 3204020"/>
                <a:gd name="connsiteX12" fmla="*/ 745738 w 2635848"/>
                <a:gd name="connsiteY12" fmla="*/ 141231 h 3204020"/>
                <a:gd name="connsiteX13" fmla="*/ 787104 w 2635848"/>
                <a:gd name="connsiteY13" fmla="*/ 41365 h 3204020"/>
                <a:gd name="connsiteX0" fmla="*/ 787104 w 2651771"/>
                <a:gd name="connsiteY0" fmla="*/ 41365 h 3204020"/>
                <a:gd name="connsiteX1" fmla="*/ 886969 w 2651771"/>
                <a:gd name="connsiteY1" fmla="*/ 0 h 3204020"/>
                <a:gd name="connsiteX2" fmla="*/ 1028200 w 2651771"/>
                <a:gd name="connsiteY2" fmla="*/ 141231 h 3204020"/>
                <a:gd name="connsiteX3" fmla="*/ 1096626 w 2651771"/>
                <a:gd name="connsiteY3" fmla="*/ 863751 h 3204020"/>
                <a:gd name="connsiteX4" fmla="*/ 1695952 w 2651771"/>
                <a:gd name="connsiteY4" fmla="*/ 851069 h 3204020"/>
                <a:gd name="connsiteX5" fmla="*/ 1965411 w 2651771"/>
                <a:gd name="connsiteY5" fmla="*/ 1898342 h 3204020"/>
                <a:gd name="connsiteX6" fmla="*/ 2651771 w 2651771"/>
                <a:gd name="connsiteY6" fmla="*/ 2516454 h 3204020"/>
                <a:gd name="connsiteX7" fmla="*/ 1875442 w 2651771"/>
                <a:gd name="connsiteY7" fmla="*/ 3204020 h 3204020"/>
                <a:gd name="connsiteX8" fmla="*/ 1254050 w 2651771"/>
                <a:gd name="connsiteY8" fmla="*/ 2468062 h 3204020"/>
                <a:gd name="connsiteX9" fmla="*/ 647494 w 2651771"/>
                <a:gd name="connsiteY9" fmla="*/ 2073665 h 3204020"/>
                <a:gd name="connsiteX10" fmla="*/ 0 w 2651771"/>
                <a:gd name="connsiteY10" fmla="*/ 1381959 h 3204020"/>
                <a:gd name="connsiteX11" fmla="*/ 827659 w 2651771"/>
                <a:gd name="connsiteY11" fmla="*/ 1634217 h 3204020"/>
                <a:gd name="connsiteX12" fmla="*/ 745738 w 2651771"/>
                <a:gd name="connsiteY12" fmla="*/ 141231 h 3204020"/>
                <a:gd name="connsiteX13" fmla="*/ 787104 w 2651771"/>
                <a:gd name="connsiteY13" fmla="*/ 41365 h 320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1771" h="3204020">
                  <a:moveTo>
                    <a:pt x="787104" y="41365"/>
                  </a:moveTo>
                  <a:cubicBezTo>
                    <a:pt x="812661" y="15808"/>
                    <a:pt x="847969" y="0"/>
                    <a:pt x="886969" y="0"/>
                  </a:cubicBezTo>
                  <a:cubicBezTo>
                    <a:pt x="964969" y="0"/>
                    <a:pt x="1028200" y="63231"/>
                    <a:pt x="1028200" y="141231"/>
                  </a:cubicBezTo>
                  <a:lnTo>
                    <a:pt x="1096626" y="863751"/>
                  </a:lnTo>
                  <a:cubicBezTo>
                    <a:pt x="1324950" y="817026"/>
                    <a:pt x="1594219" y="679679"/>
                    <a:pt x="1695952" y="851069"/>
                  </a:cubicBezTo>
                  <a:cubicBezTo>
                    <a:pt x="1896857" y="1284096"/>
                    <a:pt x="2012961" y="1443677"/>
                    <a:pt x="1965411" y="1898342"/>
                  </a:cubicBezTo>
                  <a:cubicBezTo>
                    <a:pt x="2062863" y="2027881"/>
                    <a:pt x="2521735" y="2407218"/>
                    <a:pt x="2651771" y="2516454"/>
                  </a:cubicBezTo>
                  <a:lnTo>
                    <a:pt x="1875442" y="3204020"/>
                  </a:lnTo>
                  <a:lnTo>
                    <a:pt x="1254050" y="2468062"/>
                  </a:lnTo>
                  <a:cubicBezTo>
                    <a:pt x="1117281" y="2338792"/>
                    <a:pt x="856388" y="2269133"/>
                    <a:pt x="647494" y="2073665"/>
                  </a:cubicBezTo>
                  <a:cubicBezTo>
                    <a:pt x="560013" y="2007911"/>
                    <a:pt x="439289" y="1645529"/>
                    <a:pt x="0" y="1381959"/>
                  </a:cubicBezTo>
                  <a:cubicBezTo>
                    <a:pt x="137000" y="1119373"/>
                    <a:pt x="679491" y="1549956"/>
                    <a:pt x="827659" y="1634217"/>
                  </a:cubicBezTo>
                  <a:lnTo>
                    <a:pt x="745738" y="141231"/>
                  </a:lnTo>
                  <a:cubicBezTo>
                    <a:pt x="745738" y="102231"/>
                    <a:pt x="761546" y="66923"/>
                    <a:pt x="787104" y="41365"/>
                  </a:cubicBezTo>
                  <a:close/>
                </a:path>
              </a:pathLst>
            </a:cu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10" name="Group 330">
              <a:extLst>
                <a:ext uri="{FF2B5EF4-FFF2-40B4-BE49-F238E27FC236}">
                  <a16:creationId xmlns:a16="http://schemas.microsoft.com/office/drawing/2014/main" id="{E26C9AAD-4974-636B-21AB-B2405126C69B}"/>
                </a:ext>
              </a:extLst>
            </p:cNvPr>
            <p:cNvGrpSpPr/>
            <p:nvPr/>
          </p:nvGrpSpPr>
          <p:grpSpPr>
            <a:xfrm rot="20671139">
              <a:off x="7851048" y="454598"/>
              <a:ext cx="920312" cy="1717693"/>
              <a:chOff x="3501573" y="3178068"/>
              <a:chExt cx="1340594" cy="2737840"/>
            </a:xfrm>
          </p:grpSpPr>
          <p:sp>
            <p:nvSpPr>
              <p:cNvPr id="23" name="Freeform: Shape 334">
                <a:extLst>
                  <a:ext uri="{FF2B5EF4-FFF2-40B4-BE49-F238E27FC236}">
                    <a16:creationId xmlns:a16="http://schemas.microsoft.com/office/drawing/2014/main" id="{A4452993-4DEC-1708-F322-53A92F2A6930}"/>
                  </a:ext>
                </a:extLst>
              </p:cNvPr>
              <p:cNvSpPr/>
              <p:nvPr/>
            </p:nvSpPr>
            <p:spPr>
              <a:xfrm>
                <a:off x="3504728" y="3612346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335">
                <a:extLst>
                  <a:ext uri="{FF2B5EF4-FFF2-40B4-BE49-F238E27FC236}">
                    <a16:creationId xmlns:a16="http://schemas.microsoft.com/office/drawing/2014/main" id="{97278DDE-F813-6DC7-E6C0-1B227917E463}"/>
                  </a:ext>
                </a:extLst>
              </p:cNvPr>
              <p:cNvSpPr/>
              <p:nvPr/>
            </p:nvSpPr>
            <p:spPr>
              <a:xfrm>
                <a:off x="3501573" y="3832632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336">
                <a:extLst>
                  <a:ext uri="{FF2B5EF4-FFF2-40B4-BE49-F238E27FC236}">
                    <a16:creationId xmlns:a16="http://schemas.microsoft.com/office/drawing/2014/main" id="{6AEF8EB2-B2FB-89B6-604F-BE87A663B91E}"/>
                  </a:ext>
                </a:extLst>
              </p:cNvPr>
              <p:cNvSpPr/>
              <p:nvPr/>
            </p:nvSpPr>
            <p:spPr>
              <a:xfrm>
                <a:off x="4776089" y="3829487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9526" y="65246"/>
                      <a:pt x="16669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337">
                <a:extLst>
                  <a:ext uri="{FF2B5EF4-FFF2-40B4-BE49-F238E27FC236}">
                    <a16:creationId xmlns:a16="http://schemas.microsoft.com/office/drawing/2014/main" id="{C3D409DF-D167-6E39-CC94-7C8FC422F872}"/>
                  </a:ext>
                </a:extLst>
              </p:cNvPr>
              <p:cNvSpPr/>
              <p:nvPr/>
            </p:nvSpPr>
            <p:spPr>
              <a:xfrm>
                <a:off x="3520451" y="3178068"/>
                <a:ext cx="1321716" cy="2737840"/>
              </a:xfrm>
              <a:custGeom>
                <a:avLst/>
                <a:gdLst>
                  <a:gd name="connsiteX0" fmla="*/ 350044 w 400050"/>
                  <a:gd name="connsiteY0" fmla="*/ 7144 h 828675"/>
                  <a:gd name="connsiteX1" fmla="*/ 53816 w 400050"/>
                  <a:gd name="connsiteY1" fmla="*/ 7144 h 828675"/>
                  <a:gd name="connsiteX2" fmla="*/ 7144 w 400050"/>
                  <a:gd name="connsiteY2" fmla="*/ 53816 h 828675"/>
                  <a:gd name="connsiteX3" fmla="*/ 7144 w 400050"/>
                  <a:gd name="connsiteY3" fmla="*/ 781526 h 828675"/>
                  <a:gd name="connsiteX4" fmla="*/ 53816 w 400050"/>
                  <a:gd name="connsiteY4" fmla="*/ 828199 h 828675"/>
                  <a:gd name="connsiteX5" fmla="*/ 350044 w 400050"/>
                  <a:gd name="connsiteY5" fmla="*/ 828199 h 828675"/>
                  <a:gd name="connsiteX6" fmla="*/ 396716 w 400050"/>
                  <a:gd name="connsiteY6" fmla="*/ 781526 h 828675"/>
                  <a:gd name="connsiteX7" fmla="*/ 396716 w 400050"/>
                  <a:gd name="connsiteY7" fmla="*/ 53816 h 828675"/>
                  <a:gd name="connsiteX8" fmla="*/ 350044 w 400050"/>
                  <a:gd name="connsiteY8" fmla="*/ 7144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050" h="828675">
                    <a:moveTo>
                      <a:pt x="350044" y="7144"/>
                    </a:moveTo>
                    <a:lnTo>
                      <a:pt x="53816" y="7144"/>
                    </a:lnTo>
                    <a:cubicBezTo>
                      <a:pt x="28099" y="7144"/>
                      <a:pt x="7144" y="28099"/>
                      <a:pt x="7144" y="53816"/>
                    </a:cubicBezTo>
                    <a:lnTo>
                      <a:pt x="7144" y="781526"/>
                    </a:lnTo>
                    <a:cubicBezTo>
                      <a:pt x="7144" y="807244"/>
                      <a:pt x="28099" y="828199"/>
                      <a:pt x="53816" y="828199"/>
                    </a:cubicBezTo>
                    <a:lnTo>
                      <a:pt x="350044" y="828199"/>
                    </a:lnTo>
                    <a:cubicBezTo>
                      <a:pt x="375761" y="828199"/>
                      <a:pt x="396716" y="807244"/>
                      <a:pt x="396716" y="781526"/>
                    </a:cubicBezTo>
                    <a:lnTo>
                      <a:pt x="396716" y="53816"/>
                    </a:lnTo>
                    <a:cubicBezTo>
                      <a:pt x="396716" y="28099"/>
                      <a:pt x="375761" y="7144"/>
                      <a:pt x="350044" y="714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338">
                <a:extLst>
                  <a:ext uri="{FF2B5EF4-FFF2-40B4-BE49-F238E27FC236}">
                    <a16:creationId xmlns:a16="http://schemas.microsoft.com/office/drawing/2014/main" id="{239EC36F-4631-0BC7-04B2-C0E17AD38E79}"/>
                  </a:ext>
                </a:extLst>
              </p:cNvPr>
              <p:cNvSpPr/>
              <p:nvPr/>
            </p:nvSpPr>
            <p:spPr>
              <a:xfrm>
                <a:off x="3529897" y="3190652"/>
                <a:ext cx="1290246" cy="2706371"/>
              </a:xfrm>
              <a:custGeom>
                <a:avLst/>
                <a:gdLst>
                  <a:gd name="connsiteX0" fmla="*/ 345281 w 390525"/>
                  <a:gd name="connsiteY0" fmla="*/ 7144 h 819150"/>
                  <a:gd name="connsiteX1" fmla="*/ 52864 w 390525"/>
                  <a:gd name="connsiteY1" fmla="*/ 7144 h 819150"/>
                  <a:gd name="connsiteX2" fmla="*/ 7144 w 390525"/>
                  <a:gd name="connsiteY2" fmla="*/ 52864 h 819150"/>
                  <a:gd name="connsiteX3" fmla="*/ 7144 w 390525"/>
                  <a:gd name="connsiteY3" fmla="*/ 772954 h 819150"/>
                  <a:gd name="connsiteX4" fmla="*/ 52864 w 390525"/>
                  <a:gd name="connsiteY4" fmla="*/ 818674 h 819150"/>
                  <a:gd name="connsiteX5" fmla="*/ 345281 w 390525"/>
                  <a:gd name="connsiteY5" fmla="*/ 818674 h 819150"/>
                  <a:gd name="connsiteX6" fmla="*/ 391001 w 390525"/>
                  <a:gd name="connsiteY6" fmla="*/ 772954 h 819150"/>
                  <a:gd name="connsiteX7" fmla="*/ 391001 w 390525"/>
                  <a:gd name="connsiteY7" fmla="*/ 52864 h 819150"/>
                  <a:gd name="connsiteX8" fmla="*/ 345281 w 390525"/>
                  <a:gd name="connsiteY8" fmla="*/ 7144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525" h="819150">
                    <a:moveTo>
                      <a:pt x="345281" y="7144"/>
                    </a:moveTo>
                    <a:lnTo>
                      <a:pt x="52864" y="7144"/>
                    </a:lnTo>
                    <a:cubicBezTo>
                      <a:pt x="27146" y="7144"/>
                      <a:pt x="7144" y="27146"/>
                      <a:pt x="7144" y="52864"/>
                    </a:cubicBezTo>
                    <a:lnTo>
                      <a:pt x="7144" y="772954"/>
                    </a:lnTo>
                    <a:cubicBezTo>
                      <a:pt x="7144" y="798671"/>
                      <a:pt x="27146" y="818674"/>
                      <a:pt x="52864" y="818674"/>
                    </a:cubicBezTo>
                    <a:lnTo>
                      <a:pt x="345281" y="818674"/>
                    </a:lnTo>
                    <a:cubicBezTo>
                      <a:pt x="370999" y="818674"/>
                      <a:pt x="391001" y="798671"/>
                      <a:pt x="391001" y="772954"/>
                    </a:cubicBezTo>
                    <a:lnTo>
                      <a:pt x="391001" y="52864"/>
                    </a:lnTo>
                    <a:cubicBezTo>
                      <a:pt x="391001" y="28099"/>
                      <a:pt x="370046" y="7144"/>
                      <a:pt x="345281" y="7144"/>
                    </a:cubicBez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39">
                <a:extLst>
                  <a:ext uri="{FF2B5EF4-FFF2-40B4-BE49-F238E27FC236}">
                    <a16:creationId xmlns:a16="http://schemas.microsoft.com/office/drawing/2014/main" id="{5E0CB85A-B0E0-E8C8-2ADA-D25C7E18D7EE}"/>
                  </a:ext>
                </a:extLst>
              </p:cNvPr>
              <p:cNvSpPr/>
              <p:nvPr/>
            </p:nvSpPr>
            <p:spPr>
              <a:xfrm>
                <a:off x="3627447" y="3596610"/>
                <a:ext cx="1101430" cy="1951104"/>
              </a:xfrm>
              <a:custGeom>
                <a:avLst/>
                <a:gdLst>
                  <a:gd name="connsiteX0" fmla="*/ 7144 w 333375"/>
                  <a:gd name="connsiteY0" fmla="*/ 7144 h 590550"/>
                  <a:gd name="connsiteX1" fmla="*/ 331946 w 333375"/>
                  <a:gd name="connsiteY1" fmla="*/ 7144 h 590550"/>
                  <a:gd name="connsiteX2" fmla="*/ 331946 w 333375"/>
                  <a:gd name="connsiteY2" fmla="*/ 586264 h 590550"/>
                  <a:gd name="connsiteX3" fmla="*/ 7144 w 333375"/>
                  <a:gd name="connsiteY3" fmla="*/ 58626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590550">
                    <a:moveTo>
                      <a:pt x="7144" y="7144"/>
                    </a:moveTo>
                    <a:lnTo>
                      <a:pt x="331946" y="7144"/>
                    </a:lnTo>
                    <a:lnTo>
                      <a:pt x="331946" y="586264"/>
                    </a:lnTo>
                    <a:lnTo>
                      <a:pt x="7144" y="5862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9" name="Group 340">
                <a:extLst>
                  <a:ext uri="{FF2B5EF4-FFF2-40B4-BE49-F238E27FC236}">
                    <a16:creationId xmlns:a16="http://schemas.microsoft.com/office/drawing/2014/main" id="{82CF31D2-AA51-2AF1-AEC4-9C3C8C36CBED}"/>
                  </a:ext>
                </a:extLst>
              </p:cNvPr>
              <p:cNvGrpSpPr/>
              <p:nvPr/>
            </p:nvGrpSpPr>
            <p:grpSpPr>
              <a:xfrm>
                <a:off x="4088508" y="5635852"/>
                <a:ext cx="173080" cy="173080"/>
                <a:chOff x="6768665" y="6038214"/>
                <a:chExt cx="147968" cy="147968"/>
              </a:xfrm>
            </p:grpSpPr>
            <p:sp>
              <p:nvSpPr>
                <p:cNvPr id="1025" name="Oval 344">
                  <a:extLst>
                    <a:ext uri="{FF2B5EF4-FFF2-40B4-BE49-F238E27FC236}">
                      <a16:creationId xmlns:a16="http://schemas.microsoft.com/office/drawing/2014/main" id="{32A206D3-0FD8-4608-918B-30218EAC31DB}"/>
                    </a:ext>
                  </a:extLst>
                </p:cNvPr>
                <p:cNvSpPr/>
                <p:nvPr/>
              </p:nvSpPr>
              <p:spPr>
                <a:xfrm>
                  <a:off x="6768665" y="6038214"/>
                  <a:ext cx="147968" cy="14796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7" name="Oval 345">
                  <a:extLst>
                    <a:ext uri="{FF2B5EF4-FFF2-40B4-BE49-F238E27FC236}">
                      <a16:creationId xmlns:a16="http://schemas.microsoft.com/office/drawing/2014/main" id="{355F5ED6-E0CC-C971-1C48-A979CA8B9D22}"/>
                    </a:ext>
                  </a:extLst>
                </p:cNvPr>
                <p:cNvSpPr/>
                <p:nvPr/>
              </p:nvSpPr>
              <p:spPr>
                <a:xfrm>
                  <a:off x="6802088" y="6071634"/>
                  <a:ext cx="81180" cy="8118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Freeform: Shape 341">
                <a:extLst>
                  <a:ext uri="{FF2B5EF4-FFF2-40B4-BE49-F238E27FC236}">
                    <a16:creationId xmlns:a16="http://schemas.microsoft.com/office/drawing/2014/main" id="{2043C700-1C02-680E-AC7A-2DDE694307AE}"/>
                  </a:ext>
                </a:extLst>
              </p:cNvPr>
              <p:cNvSpPr/>
              <p:nvPr/>
            </p:nvSpPr>
            <p:spPr>
              <a:xfrm>
                <a:off x="3821102" y="3628406"/>
                <a:ext cx="906450" cy="1887518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: Rounded Corners 342">
                <a:extLst>
                  <a:ext uri="{FF2B5EF4-FFF2-40B4-BE49-F238E27FC236}">
                    <a16:creationId xmlns:a16="http://schemas.microsoft.com/office/drawing/2014/main" id="{37EB84E7-5B29-934E-5CA9-5933BD865639}"/>
                  </a:ext>
                </a:extLst>
              </p:cNvPr>
              <p:cNvSpPr/>
              <p:nvPr/>
            </p:nvSpPr>
            <p:spPr>
              <a:xfrm>
                <a:off x="4058661" y="3449093"/>
                <a:ext cx="254255" cy="583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Oval 343">
                <a:extLst>
                  <a:ext uri="{FF2B5EF4-FFF2-40B4-BE49-F238E27FC236}">
                    <a16:creationId xmlns:a16="http://schemas.microsoft.com/office/drawing/2014/main" id="{BCC82AD1-4D5C-4F0B-C8BD-AE944F670636}"/>
                  </a:ext>
                </a:extLst>
              </p:cNvPr>
              <p:cNvSpPr/>
              <p:nvPr/>
            </p:nvSpPr>
            <p:spPr>
              <a:xfrm>
                <a:off x="3922825" y="3449093"/>
                <a:ext cx="58393" cy="5839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ounded Rectangle 51">
              <a:extLst>
                <a:ext uri="{FF2B5EF4-FFF2-40B4-BE49-F238E27FC236}">
                  <a16:creationId xmlns:a16="http://schemas.microsoft.com/office/drawing/2014/main" id="{0C58DC69-5696-D0F9-C500-28C45EE67863}"/>
                </a:ext>
              </a:extLst>
            </p:cNvPr>
            <p:cNvSpPr/>
            <p:nvPr/>
          </p:nvSpPr>
          <p:spPr>
            <a:xfrm rot="3148397">
              <a:off x="8629839" y="1102251"/>
              <a:ext cx="227781" cy="304797"/>
            </a:xfrm>
            <a:prstGeom prst="roundRect">
              <a:avLst>
                <a:gd name="adj" fmla="val 50000"/>
              </a:avLst>
            </a:pr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1" name="Rounded Rectangle 52">
              <a:extLst>
                <a:ext uri="{FF2B5EF4-FFF2-40B4-BE49-F238E27FC236}">
                  <a16:creationId xmlns:a16="http://schemas.microsoft.com/office/drawing/2014/main" id="{AA259AC9-C889-256D-6197-544C637AF731}"/>
                </a:ext>
              </a:extLst>
            </p:cNvPr>
            <p:cNvSpPr/>
            <p:nvPr/>
          </p:nvSpPr>
          <p:spPr>
            <a:xfrm rot="3148397">
              <a:off x="8649780" y="1320892"/>
              <a:ext cx="227781" cy="304797"/>
            </a:xfrm>
            <a:prstGeom prst="roundRect">
              <a:avLst>
                <a:gd name="adj" fmla="val 50000"/>
              </a:avLst>
            </a:pr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53">
              <a:extLst>
                <a:ext uri="{FF2B5EF4-FFF2-40B4-BE49-F238E27FC236}">
                  <a16:creationId xmlns:a16="http://schemas.microsoft.com/office/drawing/2014/main" id="{58BF8BA0-223A-0853-A2F9-55DE728AD6E7}"/>
                </a:ext>
              </a:extLst>
            </p:cNvPr>
            <p:cNvSpPr/>
            <p:nvPr/>
          </p:nvSpPr>
          <p:spPr>
            <a:xfrm rot="3148397">
              <a:off x="8687025" y="1543513"/>
              <a:ext cx="215985" cy="260502"/>
            </a:xfrm>
            <a:prstGeom prst="roundRect">
              <a:avLst>
                <a:gd name="adj" fmla="val 50000"/>
              </a:avLst>
            </a:pr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3D4FD5D-7F36-0270-06AB-CD727B8B60FA}"/>
              </a:ext>
            </a:extLst>
          </p:cNvPr>
          <p:cNvSpPr txBox="1"/>
          <p:nvPr/>
        </p:nvSpPr>
        <p:spPr>
          <a:xfrm>
            <a:off x="1470605" y="1654717"/>
            <a:ext cx="12753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7030A0"/>
                </a:solidFill>
                <a:cs typeface="Arial"/>
              </a:rPr>
              <a:t>IOS Safari</a:t>
            </a:r>
          </a:p>
        </p:txBody>
      </p:sp>
    </p:spTree>
    <p:extLst>
      <p:ext uri="{BB962C8B-B14F-4D97-AF65-F5344CB8AC3E}">
        <p14:creationId xmlns:p14="http://schemas.microsoft.com/office/powerpoint/2010/main" val="100318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7</a:t>
            </a:fld>
            <a:endParaRPr lang="fr-FR"/>
          </a:p>
        </p:txBody>
      </p:sp>
      <p:sp>
        <p:nvSpPr>
          <p:cNvPr id="7" name="Pentagon 41">
            <a:extLst>
              <a:ext uri="{FF2B5EF4-FFF2-40B4-BE49-F238E27FC236}">
                <a16:creationId xmlns:a16="http://schemas.microsoft.com/office/drawing/2014/main" id="{E3A6B407-8E8D-1F38-A80F-5170FF8D5FD1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EF91B8-FBCA-0C43-E198-B3822090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DACDA7-25AE-05EB-18F2-9E55ADBD5939}"/>
              </a:ext>
            </a:extLst>
          </p:cNvPr>
          <p:cNvGrpSpPr/>
          <p:nvPr/>
        </p:nvGrpSpPr>
        <p:grpSpPr>
          <a:xfrm>
            <a:off x="3507547" y="4512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5" name="Pentagon 24">
              <a:extLst>
                <a:ext uri="{FF2B5EF4-FFF2-40B4-BE49-F238E27FC236}">
                  <a16:creationId xmlns:a16="http://schemas.microsoft.com/office/drawing/2014/main" id="{8FF290AE-9DC6-6467-DD56-42BFD6D12A2D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6" name="Pentagon 41">
              <a:extLst>
                <a:ext uri="{FF2B5EF4-FFF2-40B4-BE49-F238E27FC236}">
                  <a16:creationId xmlns:a16="http://schemas.microsoft.com/office/drawing/2014/main" id="{BFA2BDF0-048E-227F-890D-84E61595A45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B9941B0-A99E-6BB0-13D5-C49384F18073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62EB426-B4B3-2F73-DC80-426EF55AC1AA}"/>
              </a:ext>
            </a:extLst>
          </p:cNvPr>
          <p:cNvSpPr txBox="1"/>
          <p:nvPr/>
        </p:nvSpPr>
        <p:spPr>
          <a:xfrm>
            <a:off x="3563191" y="121206"/>
            <a:ext cx="944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L’</a:t>
            </a:r>
            <a:r>
              <a:rPr lang="fr-FR" sz="2000" b="1" err="1">
                <a:solidFill>
                  <a:schemeClr val="bg1"/>
                </a:solidFill>
              </a:rPr>
              <a:t>eRépertoire</a:t>
            </a:r>
            <a:r>
              <a:rPr lang="fr-FR" sz="2000" b="1">
                <a:solidFill>
                  <a:schemeClr val="bg1"/>
                </a:solidFill>
              </a:rPr>
              <a:t> Régional d’Essais Cliniques en Cancérologie - 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  <p:pic>
        <p:nvPicPr>
          <p:cNvPr id="3" name="A1CC95F3-C816-4296-B770-435EACA21948" descr="Répertoire des essais cliniques  Dispositif Spécifique Régional du Cancer OncoPaca-Corse.png">
            <a:extLst>
              <a:ext uri="{FF2B5EF4-FFF2-40B4-BE49-F238E27FC236}">
                <a16:creationId xmlns:a16="http://schemas.microsoft.com/office/drawing/2014/main" id="{83DFBDD6-E241-5664-4D2C-EF0ECDFC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87" y="1728696"/>
            <a:ext cx="2535855" cy="452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8BC8EFF-D351-8C63-696E-6E173E199E3A}"/>
              </a:ext>
            </a:extLst>
          </p:cNvPr>
          <p:cNvSpPr/>
          <p:nvPr/>
        </p:nvSpPr>
        <p:spPr>
          <a:xfrm rot="17508089">
            <a:off x="4119625" y="6257853"/>
            <a:ext cx="844424" cy="483607"/>
          </a:xfrm>
          <a:prstGeom prst="rightArrow">
            <a:avLst/>
          </a:prstGeom>
          <a:solidFill>
            <a:srgbClr val="E1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953F806-D3AE-394F-3FD1-8E392CB38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747" y="1764578"/>
            <a:ext cx="2225787" cy="44083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3B6FB7-A2D2-860A-16B9-DFD802ACD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187" y="927217"/>
            <a:ext cx="2421080" cy="527460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E6B253F-F6CC-5FF0-B3F5-A5D502FE2C3D}"/>
              </a:ext>
            </a:extLst>
          </p:cNvPr>
          <p:cNvSpPr txBox="1"/>
          <p:nvPr/>
        </p:nvSpPr>
        <p:spPr>
          <a:xfrm>
            <a:off x="2095102" y="768203"/>
            <a:ext cx="756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7030A0"/>
                </a:solidFill>
              </a:rPr>
              <a:t>Accessible aussi facilement qu’une application en quelques clics!</a:t>
            </a:r>
          </a:p>
        </p:txBody>
      </p:sp>
      <p:grpSp>
        <p:nvGrpSpPr>
          <p:cNvPr id="5" name="Group 328">
            <a:extLst>
              <a:ext uri="{FF2B5EF4-FFF2-40B4-BE49-F238E27FC236}">
                <a16:creationId xmlns:a16="http://schemas.microsoft.com/office/drawing/2014/main" id="{1E932435-0ADE-85C8-C66A-58F5D86133E7}"/>
              </a:ext>
            </a:extLst>
          </p:cNvPr>
          <p:cNvGrpSpPr/>
          <p:nvPr/>
        </p:nvGrpSpPr>
        <p:grpSpPr>
          <a:xfrm>
            <a:off x="345451" y="3079884"/>
            <a:ext cx="1332519" cy="1735052"/>
            <a:chOff x="7335231" y="454598"/>
            <a:chExt cx="1877570" cy="2572864"/>
          </a:xfrm>
        </p:grpSpPr>
        <p:sp>
          <p:nvSpPr>
            <p:cNvPr id="8" name="Rounded Rectangle 39">
              <a:extLst>
                <a:ext uri="{FF2B5EF4-FFF2-40B4-BE49-F238E27FC236}">
                  <a16:creationId xmlns:a16="http://schemas.microsoft.com/office/drawing/2014/main" id="{50B905B4-CADA-B2C2-ABC0-2E7F62226C4E}"/>
                </a:ext>
              </a:extLst>
            </p:cNvPr>
            <p:cNvSpPr/>
            <p:nvPr/>
          </p:nvSpPr>
          <p:spPr>
            <a:xfrm rot="2483232">
              <a:off x="7335231" y="758875"/>
              <a:ext cx="1877570" cy="2268587"/>
            </a:xfrm>
            <a:custGeom>
              <a:avLst/>
              <a:gdLst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11097 w 2194524"/>
                <a:gd name="connsiteY3" fmla="*/ 753742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48308 w 2194524"/>
                <a:gd name="connsiteY5" fmla="*/ 1898342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45453"/>
                <a:gd name="connsiteY0" fmla="*/ 41365 h 3010473"/>
                <a:gd name="connsiteX1" fmla="*/ 769866 w 2145453"/>
                <a:gd name="connsiteY1" fmla="*/ 0 h 3010473"/>
                <a:gd name="connsiteX2" fmla="*/ 911097 w 2145453"/>
                <a:gd name="connsiteY2" fmla="*/ 141231 h 3010473"/>
                <a:gd name="connsiteX3" fmla="*/ 960469 w 2145453"/>
                <a:gd name="connsiteY3" fmla="*/ 784060 h 3010473"/>
                <a:gd name="connsiteX4" fmla="*/ 1594794 w 2145453"/>
                <a:gd name="connsiteY4" fmla="*/ 789196 h 3010473"/>
                <a:gd name="connsiteX5" fmla="*/ 1848308 w 2145453"/>
                <a:gd name="connsiteY5" fmla="*/ 1898342 h 3010473"/>
                <a:gd name="connsiteX6" fmla="*/ 2145453 w 2145453"/>
                <a:gd name="connsiteY6" fmla="*/ 2249789 h 3010473"/>
                <a:gd name="connsiteX7" fmla="*/ 1488044 w 2145453"/>
                <a:gd name="connsiteY7" fmla="*/ 3010473 h 3010473"/>
                <a:gd name="connsiteX8" fmla="*/ 1136947 w 2145453"/>
                <a:gd name="connsiteY8" fmla="*/ 2468062 h 3010473"/>
                <a:gd name="connsiteX9" fmla="*/ 519460 w 2145453"/>
                <a:gd name="connsiteY9" fmla="*/ 2013663 h 3010473"/>
                <a:gd name="connsiteX10" fmla="*/ 0 w 2145453"/>
                <a:gd name="connsiteY10" fmla="*/ 1326467 h 3010473"/>
                <a:gd name="connsiteX11" fmla="*/ 628635 w 2145453"/>
                <a:gd name="connsiteY11" fmla="*/ 1589678 h 3010473"/>
                <a:gd name="connsiteX12" fmla="*/ 628635 w 2145453"/>
                <a:gd name="connsiteY12" fmla="*/ 141231 h 3010473"/>
                <a:gd name="connsiteX13" fmla="*/ 670001 w 2145453"/>
                <a:gd name="connsiteY13" fmla="*/ 41365 h 3010473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19460 w 2145453"/>
                <a:gd name="connsiteY9" fmla="*/ 2013663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710556 w 2145453"/>
                <a:gd name="connsiteY11" fmla="*/ 1634217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733305 w 2208757"/>
                <a:gd name="connsiteY0" fmla="*/ 41365 h 2912664"/>
                <a:gd name="connsiteX1" fmla="*/ 833170 w 2208757"/>
                <a:gd name="connsiteY1" fmla="*/ 0 h 2912664"/>
                <a:gd name="connsiteX2" fmla="*/ 974401 w 2208757"/>
                <a:gd name="connsiteY2" fmla="*/ 141231 h 2912664"/>
                <a:gd name="connsiteX3" fmla="*/ 1042827 w 2208757"/>
                <a:gd name="connsiteY3" fmla="*/ 863751 h 2912664"/>
                <a:gd name="connsiteX4" fmla="*/ 1642153 w 2208757"/>
                <a:gd name="connsiteY4" fmla="*/ 851069 h 2912664"/>
                <a:gd name="connsiteX5" fmla="*/ 1911612 w 2208757"/>
                <a:gd name="connsiteY5" fmla="*/ 1898342 h 2912664"/>
                <a:gd name="connsiteX6" fmla="*/ 2208757 w 2208757"/>
                <a:gd name="connsiteY6" fmla="*/ 2249789 h 2912664"/>
                <a:gd name="connsiteX7" fmla="*/ 1598547 w 2208757"/>
                <a:gd name="connsiteY7" fmla="*/ 2912664 h 2912664"/>
                <a:gd name="connsiteX8" fmla="*/ 1200251 w 2208757"/>
                <a:gd name="connsiteY8" fmla="*/ 2468062 h 2912664"/>
                <a:gd name="connsiteX9" fmla="*/ 593695 w 2208757"/>
                <a:gd name="connsiteY9" fmla="*/ 2073665 h 2912664"/>
                <a:gd name="connsiteX10" fmla="*/ 0 w 2208757"/>
                <a:gd name="connsiteY10" fmla="*/ 1399250 h 2912664"/>
                <a:gd name="connsiteX11" fmla="*/ 773860 w 2208757"/>
                <a:gd name="connsiteY11" fmla="*/ 1634217 h 2912664"/>
                <a:gd name="connsiteX12" fmla="*/ 691939 w 2208757"/>
                <a:gd name="connsiteY12" fmla="*/ 141231 h 2912664"/>
                <a:gd name="connsiteX13" fmla="*/ 733305 w 2208757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3204020"/>
                <a:gd name="connsiteX1" fmla="*/ 886969 w 2262556"/>
                <a:gd name="connsiteY1" fmla="*/ 0 h 3204020"/>
                <a:gd name="connsiteX2" fmla="*/ 1028200 w 2262556"/>
                <a:gd name="connsiteY2" fmla="*/ 141231 h 3204020"/>
                <a:gd name="connsiteX3" fmla="*/ 1096626 w 2262556"/>
                <a:gd name="connsiteY3" fmla="*/ 863751 h 3204020"/>
                <a:gd name="connsiteX4" fmla="*/ 1695952 w 2262556"/>
                <a:gd name="connsiteY4" fmla="*/ 851069 h 3204020"/>
                <a:gd name="connsiteX5" fmla="*/ 1965411 w 2262556"/>
                <a:gd name="connsiteY5" fmla="*/ 1898342 h 3204020"/>
                <a:gd name="connsiteX6" fmla="*/ 2262556 w 2262556"/>
                <a:gd name="connsiteY6" fmla="*/ 2249789 h 3204020"/>
                <a:gd name="connsiteX7" fmla="*/ 1875442 w 2262556"/>
                <a:gd name="connsiteY7" fmla="*/ 3204020 h 3204020"/>
                <a:gd name="connsiteX8" fmla="*/ 1254050 w 2262556"/>
                <a:gd name="connsiteY8" fmla="*/ 2468062 h 3204020"/>
                <a:gd name="connsiteX9" fmla="*/ 647494 w 2262556"/>
                <a:gd name="connsiteY9" fmla="*/ 2073665 h 3204020"/>
                <a:gd name="connsiteX10" fmla="*/ 0 w 2262556"/>
                <a:gd name="connsiteY10" fmla="*/ 1381959 h 3204020"/>
                <a:gd name="connsiteX11" fmla="*/ 827659 w 2262556"/>
                <a:gd name="connsiteY11" fmla="*/ 1634217 h 3204020"/>
                <a:gd name="connsiteX12" fmla="*/ 745738 w 2262556"/>
                <a:gd name="connsiteY12" fmla="*/ 141231 h 3204020"/>
                <a:gd name="connsiteX13" fmla="*/ 787104 w 2262556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35848"/>
                <a:gd name="connsiteY0" fmla="*/ 41365 h 3204020"/>
                <a:gd name="connsiteX1" fmla="*/ 886969 w 2635848"/>
                <a:gd name="connsiteY1" fmla="*/ 0 h 3204020"/>
                <a:gd name="connsiteX2" fmla="*/ 1028200 w 2635848"/>
                <a:gd name="connsiteY2" fmla="*/ 141231 h 3204020"/>
                <a:gd name="connsiteX3" fmla="*/ 1096626 w 2635848"/>
                <a:gd name="connsiteY3" fmla="*/ 863751 h 3204020"/>
                <a:gd name="connsiteX4" fmla="*/ 1695952 w 2635848"/>
                <a:gd name="connsiteY4" fmla="*/ 851069 h 3204020"/>
                <a:gd name="connsiteX5" fmla="*/ 1965411 w 2635848"/>
                <a:gd name="connsiteY5" fmla="*/ 1898342 h 3204020"/>
                <a:gd name="connsiteX6" fmla="*/ 2635848 w 2635848"/>
                <a:gd name="connsiteY6" fmla="*/ 2523197 h 3204020"/>
                <a:gd name="connsiteX7" fmla="*/ 1875442 w 2635848"/>
                <a:gd name="connsiteY7" fmla="*/ 3204020 h 3204020"/>
                <a:gd name="connsiteX8" fmla="*/ 1254050 w 2635848"/>
                <a:gd name="connsiteY8" fmla="*/ 2468062 h 3204020"/>
                <a:gd name="connsiteX9" fmla="*/ 647494 w 2635848"/>
                <a:gd name="connsiteY9" fmla="*/ 2073665 h 3204020"/>
                <a:gd name="connsiteX10" fmla="*/ 0 w 2635848"/>
                <a:gd name="connsiteY10" fmla="*/ 1381959 h 3204020"/>
                <a:gd name="connsiteX11" fmla="*/ 827659 w 2635848"/>
                <a:gd name="connsiteY11" fmla="*/ 1634217 h 3204020"/>
                <a:gd name="connsiteX12" fmla="*/ 745738 w 2635848"/>
                <a:gd name="connsiteY12" fmla="*/ 141231 h 3204020"/>
                <a:gd name="connsiteX13" fmla="*/ 787104 w 2635848"/>
                <a:gd name="connsiteY13" fmla="*/ 41365 h 3204020"/>
                <a:gd name="connsiteX0" fmla="*/ 787104 w 2651771"/>
                <a:gd name="connsiteY0" fmla="*/ 41365 h 3204020"/>
                <a:gd name="connsiteX1" fmla="*/ 886969 w 2651771"/>
                <a:gd name="connsiteY1" fmla="*/ 0 h 3204020"/>
                <a:gd name="connsiteX2" fmla="*/ 1028200 w 2651771"/>
                <a:gd name="connsiteY2" fmla="*/ 141231 h 3204020"/>
                <a:gd name="connsiteX3" fmla="*/ 1096626 w 2651771"/>
                <a:gd name="connsiteY3" fmla="*/ 863751 h 3204020"/>
                <a:gd name="connsiteX4" fmla="*/ 1695952 w 2651771"/>
                <a:gd name="connsiteY4" fmla="*/ 851069 h 3204020"/>
                <a:gd name="connsiteX5" fmla="*/ 1965411 w 2651771"/>
                <a:gd name="connsiteY5" fmla="*/ 1898342 h 3204020"/>
                <a:gd name="connsiteX6" fmla="*/ 2651771 w 2651771"/>
                <a:gd name="connsiteY6" fmla="*/ 2516454 h 3204020"/>
                <a:gd name="connsiteX7" fmla="*/ 1875442 w 2651771"/>
                <a:gd name="connsiteY7" fmla="*/ 3204020 h 3204020"/>
                <a:gd name="connsiteX8" fmla="*/ 1254050 w 2651771"/>
                <a:gd name="connsiteY8" fmla="*/ 2468062 h 3204020"/>
                <a:gd name="connsiteX9" fmla="*/ 647494 w 2651771"/>
                <a:gd name="connsiteY9" fmla="*/ 2073665 h 3204020"/>
                <a:gd name="connsiteX10" fmla="*/ 0 w 2651771"/>
                <a:gd name="connsiteY10" fmla="*/ 1381959 h 3204020"/>
                <a:gd name="connsiteX11" fmla="*/ 827659 w 2651771"/>
                <a:gd name="connsiteY11" fmla="*/ 1634217 h 3204020"/>
                <a:gd name="connsiteX12" fmla="*/ 745738 w 2651771"/>
                <a:gd name="connsiteY12" fmla="*/ 141231 h 3204020"/>
                <a:gd name="connsiteX13" fmla="*/ 787104 w 2651771"/>
                <a:gd name="connsiteY13" fmla="*/ 41365 h 320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1771" h="3204020">
                  <a:moveTo>
                    <a:pt x="787104" y="41365"/>
                  </a:moveTo>
                  <a:cubicBezTo>
                    <a:pt x="812661" y="15808"/>
                    <a:pt x="847969" y="0"/>
                    <a:pt x="886969" y="0"/>
                  </a:cubicBezTo>
                  <a:cubicBezTo>
                    <a:pt x="964969" y="0"/>
                    <a:pt x="1028200" y="63231"/>
                    <a:pt x="1028200" y="141231"/>
                  </a:cubicBezTo>
                  <a:lnTo>
                    <a:pt x="1096626" y="863751"/>
                  </a:lnTo>
                  <a:cubicBezTo>
                    <a:pt x="1324950" y="817026"/>
                    <a:pt x="1594219" y="679679"/>
                    <a:pt x="1695952" y="851069"/>
                  </a:cubicBezTo>
                  <a:cubicBezTo>
                    <a:pt x="1896857" y="1284096"/>
                    <a:pt x="2012961" y="1443677"/>
                    <a:pt x="1965411" y="1898342"/>
                  </a:cubicBezTo>
                  <a:cubicBezTo>
                    <a:pt x="2062863" y="2027881"/>
                    <a:pt x="2521735" y="2407218"/>
                    <a:pt x="2651771" y="2516454"/>
                  </a:cubicBezTo>
                  <a:lnTo>
                    <a:pt x="1875442" y="3204020"/>
                  </a:lnTo>
                  <a:lnTo>
                    <a:pt x="1254050" y="2468062"/>
                  </a:lnTo>
                  <a:cubicBezTo>
                    <a:pt x="1117281" y="2338792"/>
                    <a:pt x="856388" y="2269133"/>
                    <a:pt x="647494" y="2073665"/>
                  </a:cubicBezTo>
                  <a:cubicBezTo>
                    <a:pt x="560013" y="2007911"/>
                    <a:pt x="439289" y="1645529"/>
                    <a:pt x="0" y="1381959"/>
                  </a:cubicBezTo>
                  <a:cubicBezTo>
                    <a:pt x="137000" y="1119373"/>
                    <a:pt x="679491" y="1549956"/>
                    <a:pt x="827659" y="1634217"/>
                  </a:cubicBezTo>
                  <a:lnTo>
                    <a:pt x="745738" y="141231"/>
                  </a:lnTo>
                  <a:cubicBezTo>
                    <a:pt x="745738" y="102231"/>
                    <a:pt x="761546" y="66923"/>
                    <a:pt x="787104" y="41365"/>
                  </a:cubicBezTo>
                  <a:close/>
                </a:path>
              </a:pathLst>
            </a:cu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10" name="Group 330">
              <a:extLst>
                <a:ext uri="{FF2B5EF4-FFF2-40B4-BE49-F238E27FC236}">
                  <a16:creationId xmlns:a16="http://schemas.microsoft.com/office/drawing/2014/main" id="{E26C9AAD-4974-636B-21AB-B2405126C69B}"/>
                </a:ext>
              </a:extLst>
            </p:cNvPr>
            <p:cNvGrpSpPr/>
            <p:nvPr/>
          </p:nvGrpSpPr>
          <p:grpSpPr>
            <a:xfrm rot="20671139">
              <a:off x="7851048" y="454598"/>
              <a:ext cx="920312" cy="1717693"/>
              <a:chOff x="3501573" y="3178068"/>
              <a:chExt cx="1340594" cy="2737840"/>
            </a:xfrm>
          </p:grpSpPr>
          <p:sp>
            <p:nvSpPr>
              <p:cNvPr id="23" name="Freeform: Shape 334">
                <a:extLst>
                  <a:ext uri="{FF2B5EF4-FFF2-40B4-BE49-F238E27FC236}">
                    <a16:creationId xmlns:a16="http://schemas.microsoft.com/office/drawing/2014/main" id="{A4452993-4DEC-1708-F322-53A92F2A6930}"/>
                  </a:ext>
                </a:extLst>
              </p:cNvPr>
              <p:cNvSpPr/>
              <p:nvPr/>
            </p:nvSpPr>
            <p:spPr>
              <a:xfrm>
                <a:off x="3504728" y="3612346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335">
                <a:extLst>
                  <a:ext uri="{FF2B5EF4-FFF2-40B4-BE49-F238E27FC236}">
                    <a16:creationId xmlns:a16="http://schemas.microsoft.com/office/drawing/2014/main" id="{97278DDE-F813-6DC7-E6C0-1B227917E463}"/>
                  </a:ext>
                </a:extLst>
              </p:cNvPr>
              <p:cNvSpPr/>
              <p:nvPr/>
            </p:nvSpPr>
            <p:spPr>
              <a:xfrm>
                <a:off x="3501573" y="3832632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336">
                <a:extLst>
                  <a:ext uri="{FF2B5EF4-FFF2-40B4-BE49-F238E27FC236}">
                    <a16:creationId xmlns:a16="http://schemas.microsoft.com/office/drawing/2014/main" id="{6AEF8EB2-B2FB-89B6-604F-BE87A663B91E}"/>
                  </a:ext>
                </a:extLst>
              </p:cNvPr>
              <p:cNvSpPr/>
              <p:nvPr/>
            </p:nvSpPr>
            <p:spPr>
              <a:xfrm>
                <a:off x="4776089" y="3829487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9526" y="65246"/>
                      <a:pt x="16669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337">
                <a:extLst>
                  <a:ext uri="{FF2B5EF4-FFF2-40B4-BE49-F238E27FC236}">
                    <a16:creationId xmlns:a16="http://schemas.microsoft.com/office/drawing/2014/main" id="{C3D409DF-D167-6E39-CC94-7C8FC422F872}"/>
                  </a:ext>
                </a:extLst>
              </p:cNvPr>
              <p:cNvSpPr/>
              <p:nvPr/>
            </p:nvSpPr>
            <p:spPr>
              <a:xfrm>
                <a:off x="3520451" y="3178068"/>
                <a:ext cx="1321716" cy="2737840"/>
              </a:xfrm>
              <a:custGeom>
                <a:avLst/>
                <a:gdLst>
                  <a:gd name="connsiteX0" fmla="*/ 350044 w 400050"/>
                  <a:gd name="connsiteY0" fmla="*/ 7144 h 828675"/>
                  <a:gd name="connsiteX1" fmla="*/ 53816 w 400050"/>
                  <a:gd name="connsiteY1" fmla="*/ 7144 h 828675"/>
                  <a:gd name="connsiteX2" fmla="*/ 7144 w 400050"/>
                  <a:gd name="connsiteY2" fmla="*/ 53816 h 828675"/>
                  <a:gd name="connsiteX3" fmla="*/ 7144 w 400050"/>
                  <a:gd name="connsiteY3" fmla="*/ 781526 h 828675"/>
                  <a:gd name="connsiteX4" fmla="*/ 53816 w 400050"/>
                  <a:gd name="connsiteY4" fmla="*/ 828199 h 828675"/>
                  <a:gd name="connsiteX5" fmla="*/ 350044 w 400050"/>
                  <a:gd name="connsiteY5" fmla="*/ 828199 h 828675"/>
                  <a:gd name="connsiteX6" fmla="*/ 396716 w 400050"/>
                  <a:gd name="connsiteY6" fmla="*/ 781526 h 828675"/>
                  <a:gd name="connsiteX7" fmla="*/ 396716 w 400050"/>
                  <a:gd name="connsiteY7" fmla="*/ 53816 h 828675"/>
                  <a:gd name="connsiteX8" fmla="*/ 350044 w 400050"/>
                  <a:gd name="connsiteY8" fmla="*/ 7144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050" h="828675">
                    <a:moveTo>
                      <a:pt x="350044" y="7144"/>
                    </a:moveTo>
                    <a:lnTo>
                      <a:pt x="53816" y="7144"/>
                    </a:lnTo>
                    <a:cubicBezTo>
                      <a:pt x="28099" y="7144"/>
                      <a:pt x="7144" y="28099"/>
                      <a:pt x="7144" y="53816"/>
                    </a:cubicBezTo>
                    <a:lnTo>
                      <a:pt x="7144" y="781526"/>
                    </a:lnTo>
                    <a:cubicBezTo>
                      <a:pt x="7144" y="807244"/>
                      <a:pt x="28099" y="828199"/>
                      <a:pt x="53816" y="828199"/>
                    </a:cubicBezTo>
                    <a:lnTo>
                      <a:pt x="350044" y="828199"/>
                    </a:lnTo>
                    <a:cubicBezTo>
                      <a:pt x="375761" y="828199"/>
                      <a:pt x="396716" y="807244"/>
                      <a:pt x="396716" y="781526"/>
                    </a:cubicBezTo>
                    <a:lnTo>
                      <a:pt x="396716" y="53816"/>
                    </a:lnTo>
                    <a:cubicBezTo>
                      <a:pt x="396716" y="28099"/>
                      <a:pt x="375761" y="7144"/>
                      <a:pt x="350044" y="714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338">
                <a:extLst>
                  <a:ext uri="{FF2B5EF4-FFF2-40B4-BE49-F238E27FC236}">
                    <a16:creationId xmlns:a16="http://schemas.microsoft.com/office/drawing/2014/main" id="{239EC36F-4631-0BC7-04B2-C0E17AD38E79}"/>
                  </a:ext>
                </a:extLst>
              </p:cNvPr>
              <p:cNvSpPr/>
              <p:nvPr/>
            </p:nvSpPr>
            <p:spPr>
              <a:xfrm>
                <a:off x="3529897" y="3190652"/>
                <a:ext cx="1290246" cy="2706371"/>
              </a:xfrm>
              <a:custGeom>
                <a:avLst/>
                <a:gdLst>
                  <a:gd name="connsiteX0" fmla="*/ 345281 w 390525"/>
                  <a:gd name="connsiteY0" fmla="*/ 7144 h 819150"/>
                  <a:gd name="connsiteX1" fmla="*/ 52864 w 390525"/>
                  <a:gd name="connsiteY1" fmla="*/ 7144 h 819150"/>
                  <a:gd name="connsiteX2" fmla="*/ 7144 w 390525"/>
                  <a:gd name="connsiteY2" fmla="*/ 52864 h 819150"/>
                  <a:gd name="connsiteX3" fmla="*/ 7144 w 390525"/>
                  <a:gd name="connsiteY3" fmla="*/ 772954 h 819150"/>
                  <a:gd name="connsiteX4" fmla="*/ 52864 w 390525"/>
                  <a:gd name="connsiteY4" fmla="*/ 818674 h 819150"/>
                  <a:gd name="connsiteX5" fmla="*/ 345281 w 390525"/>
                  <a:gd name="connsiteY5" fmla="*/ 818674 h 819150"/>
                  <a:gd name="connsiteX6" fmla="*/ 391001 w 390525"/>
                  <a:gd name="connsiteY6" fmla="*/ 772954 h 819150"/>
                  <a:gd name="connsiteX7" fmla="*/ 391001 w 390525"/>
                  <a:gd name="connsiteY7" fmla="*/ 52864 h 819150"/>
                  <a:gd name="connsiteX8" fmla="*/ 345281 w 390525"/>
                  <a:gd name="connsiteY8" fmla="*/ 7144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525" h="819150">
                    <a:moveTo>
                      <a:pt x="345281" y="7144"/>
                    </a:moveTo>
                    <a:lnTo>
                      <a:pt x="52864" y="7144"/>
                    </a:lnTo>
                    <a:cubicBezTo>
                      <a:pt x="27146" y="7144"/>
                      <a:pt x="7144" y="27146"/>
                      <a:pt x="7144" y="52864"/>
                    </a:cubicBezTo>
                    <a:lnTo>
                      <a:pt x="7144" y="772954"/>
                    </a:lnTo>
                    <a:cubicBezTo>
                      <a:pt x="7144" y="798671"/>
                      <a:pt x="27146" y="818674"/>
                      <a:pt x="52864" y="818674"/>
                    </a:cubicBezTo>
                    <a:lnTo>
                      <a:pt x="345281" y="818674"/>
                    </a:lnTo>
                    <a:cubicBezTo>
                      <a:pt x="370999" y="818674"/>
                      <a:pt x="391001" y="798671"/>
                      <a:pt x="391001" y="772954"/>
                    </a:cubicBezTo>
                    <a:lnTo>
                      <a:pt x="391001" y="52864"/>
                    </a:lnTo>
                    <a:cubicBezTo>
                      <a:pt x="391001" y="28099"/>
                      <a:pt x="370046" y="7144"/>
                      <a:pt x="345281" y="7144"/>
                    </a:cubicBez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39">
                <a:extLst>
                  <a:ext uri="{FF2B5EF4-FFF2-40B4-BE49-F238E27FC236}">
                    <a16:creationId xmlns:a16="http://schemas.microsoft.com/office/drawing/2014/main" id="{5E0CB85A-B0E0-E8C8-2ADA-D25C7E18D7EE}"/>
                  </a:ext>
                </a:extLst>
              </p:cNvPr>
              <p:cNvSpPr/>
              <p:nvPr/>
            </p:nvSpPr>
            <p:spPr>
              <a:xfrm>
                <a:off x="3627447" y="3596610"/>
                <a:ext cx="1101430" cy="1951104"/>
              </a:xfrm>
              <a:custGeom>
                <a:avLst/>
                <a:gdLst>
                  <a:gd name="connsiteX0" fmla="*/ 7144 w 333375"/>
                  <a:gd name="connsiteY0" fmla="*/ 7144 h 590550"/>
                  <a:gd name="connsiteX1" fmla="*/ 331946 w 333375"/>
                  <a:gd name="connsiteY1" fmla="*/ 7144 h 590550"/>
                  <a:gd name="connsiteX2" fmla="*/ 331946 w 333375"/>
                  <a:gd name="connsiteY2" fmla="*/ 586264 h 590550"/>
                  <a:gd name="connsiteX3" fmla="*/ 7144 w 333375"/>
                  <a:gd name="connsiteY3" fmla="*/ 58626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590550">
                    <a:moveTo>
                      <a:pt x="7144" y="7144"/>
                    </a:moveTo>
                    <a:lnTo>
                      <a:pt x="331946" y="7144"/>
                    </a:lnTo>
                    <a:lnTo>
                      <a:pt x="331946" y="586264"/>
                    </a:lnTo>
                    <a:lnTo>
                      <a:pt x="7144" y="5862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9" name="Group 340">
                <a:extLst>
                  <a:ext uri="{FF2B5EF4-FFF2-40B4-BE49-F238E27FC236}">
                    <a16:creationId xmlns:a16="http://schemas.microsoft.com/office/drawing/2014/main" id="{82CF31D2-AA51-2AF1-AEC4-9C3C8C36CBED}"/>
                  </a:ext>
                </a:extLst>
              </p:cNvPr>
              <p:cNvGrpSpPr/>
              <p:nvPr/>
            </p:nvGrpSpPr>
            <p:grpSpPr>
              <a:xfrm>
                <a:off x="4088508" y="5635852"/>
                <a:ext cx="173080" cy="173080"/>
                <a:chOff x="6768665" y="6038214"/>
                <a:chExt cx="147968" cy="147968"/>
              </a:xfrm>
            </p:grpSpPr>
            <p:sp>
              <p:nvSpPr>
                <p:cNvPr id="1025" name="Oval 344">
                  <a:extLst>
                    <a:ext uri="{FF2B5EF4-FFF2-40B4-BE49-F238E27FC236}">
                      <a16:creationId xmlns:a16="http://schemas.microsoft.com/office/drawing/2014/main" id="{32A206D3-0FD8-4608-918B-30218EAC31DB}"/>
                    </a:ext>
                  </a:extLst>
                </p:cNvPr>
                <p:cNvSpPr/>
                <p:nvPr/>
              </p:nvSpPr>
              <p:spPr>
                <a:xfrm>
                  <a:off x="6768665" y="6038214"/>
                  <a:ext cx="147968" cy="14796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7" name="Oval 345">
                  <a:extLst>
                    <a:ext uri="{FF2B5EF4-FFF2-40B4-BE49-F238E27FC236}">
                      <a16:creationId xmlns:a16="http://schemas.microsoft.com/office/drawing/2014/main" id="{355F5ED6-E0CC-C971-1C48-A979CA8B9D22}"/>
                    </a:ext>
                  </a:extLst>
                </p:cNvPr>
                <p:cNvSpPr/>
                <p:nvPr/>
              </p:nvSpPr>
              <p:spPr>
                <a:xfrm>
                  <a:off x="6802088" y="6071634"/>
                  <a:ext cx="81180" cy="8118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Freeform: Shape 341">
                <a:extLst>
                  <a:ext uri="{FF2B5EF4-FFF2-40B4-BE49-F238E27FC236}">
                    <a16:creationId xmlns:a16="http://schemas.microsoft.com/office/drawing/2014/main" id="{2043C700-1C02-680E-AC7A-2DDE694307AE}"/>
                  </a:ext>
                </a:extLst>
              </p:cNvPr>
              <p:cNvSpPr/>
              <p:nvPr/>
            </p:nvSpPr>
            <p:spPr>
              <a:xfrm>
                <a:off x="3821102" y="3628406"/>
                <a:ext cx="906450" cy="1887518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: Rounded Corners 342">
                <a:extLst>
                  <a:ext uri="{FF2B5EF4-FFF2-40B4-BE49-F238E27FC236}">
                    <a16:creationId xmlns:a16="http://schemas.microsoft.com/office/drawing/2014/main" id="{37EB84E7-5B29-934E-5CA9-5933BD865639}"/>
                  </a:ext>
                </a:extLst>
              </p:cNvPr>
              <p:cNvSpPr/>
              <p:nvPr/>
            </p:nvSpPr>
            <p:spPr>
              <a:xfrm>
                <a:off x="4058661" y="3449093"/>
                <a:ext cx="254255" cy="583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Oval 343">
                <a:extLst>
                  <a:ext uri="{FF2B5EF4-FFF2-40B4-BE49-F238E27FC236}">
                    <a16:creationId xmlns:a16="http://schemas.microsoft.com/office/drawing/2014/main" id="{BCC82AD1-4D5C-4F0B-C8BD-AE944F670636}"/>
                  </a:ext>
                </a:extLst>
              </p:cNvPr>
              <p:cNvSpPr/>
              <p:nvPr/>
            </p:nvSpPr>
            <p:spPr>
              <a:xfrm>
                <a:off x="3922825" y="3449093"/>
                <a:ext cx="58393" cy="5839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ounded Rectangle 51">
              <a:extLst>
                <a:ext uri="{FF2B5EF4-FFF2-40B4-BE49-F238E27FC236}">
                  <a16:creationId xmlns:a16="http://schemas.microsoft.com/office/drawing/2014/main" id="{0C58DC69-5696-D0F9-C500-28C45EE67863}"/>
                </a:ext>
              </a:extLst>
            </p:cNvPr>
            <p:cNvSpPr/>
            <p:nvPr/>
          </p:nvSpPr>
          <p:spPr>
            <a:xfrm rot="3148397">
              <a:off x="8629839" y="1102251"/>
              <a:ext cx="227781" cy="304797"/>
            </a:xfrm>
            <a:prstGeom prst="roundRect">
              <a:avLst>
                <a:gd name="adj" fmla="val 50000"/>
              </a:avLst>
            </a:pr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1" name="Rounded Rectangle 52">
              <a:extLst>
                <a:ext uri="{FF2B5EF4-FFF2-40B4-BE49-F238E27FC236}">
                  <a16:creationId xmlns:a16="http://schemas.microsoft.com/office/drawing/2014/main" id="{AA259AC9-C889-256D-6197-544C637AF731}"/>
                </a:ext>
              </a:extLst>
            </p:cNvPr>
            <p:cNvSpPr/>
            <p:nvPr/>
          </p:nvSpPr>
          <p:spPr>
            <a:xfrm rot="3148397">
              <a:off x="8649780" y="1320892"/>
              <a:ext cx="227781" cy="304797"/>
            </a:xfrm>
            <a:prstGeom prst="roundRect">
              <a:avLst>
                <a:gd name="adj" fmla="val 50000"/>
              </a:avLst>
            </a:pr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2" name="Rounded Rectangle 53">
              <a:extLst>
                <a:ext uri="{FF2B5EF4-FFF2-40B4-BE49-F238E27FC236}">
                  <a16:creationId xmlns:a16="http://schemas.microsoft.com/office/drawing/2014/main" id="{58BF8BA0-223A-0853-A2F9-55DE728AD6E7}"/>
                </a:ext>
              </a:extLst>
            </p:cNvPr>
            <p:cNvSpPr/>
            <p:nvPr/>
          </p:nvSpPr>
          <p:spPr>
            <a:xfrm rot="3148397">
              <a:off x="8687025" y="1543513"/>
              <a:ext cx="215985" cy="260502"/>
            </a:xfrm>
            <a:prstGeom prst="roundRect">
              <a:avLst>
                <a:gd name="adj" fmla="val 50000"/>
              </a:avLst>
            </a:pr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2039863-3E2D-4529-A5B6-66165A077B8C}"/>
              </a:ext>
            </a:extLst>
          </p:cNvPr>
          <p:cNvSpPr txBox="1"/>
          <p:nvPr/>
        </p:nvSpPr>
        <p:spPr>
          <a:xfrm>
            <a:off x="603088" y="1918053"/>
            <a:ext cx="12753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7030A0"/>
                </a:solidFill>
                <a:cs typeface="Arial"/>
              </a:rPr>
              <a:t>IOS Safari</a:t>
            </a:r>
          </a:p>
        </p:txBody>
      </p:sp>
    </p:spTree>
    <p:extLst>
      <p:ext uri="{BB962C8B-B14F-4D97-AF65-F5344CB8AC3E}">
        <p14:creationId xmlns:p14="http://schemas.microsoft.com/office/powerpoint/2010/main" val="218935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8</a:t>
            </a:fld>
            <a:endParaRPr lang="fr-FR"/>
          </a:p>
        </p:txBody>
      </p:sp>
      <p:sp>
        <p:nvSpPr>
          <p:cNvPr id="7" name="Pentagon 41">
            <a:extLst>
              <a:ext uri="{FF2B5EF4-FFF2-40B4-BE49-F238E27FC236}">
                <a16:creationId xmlns:a16="http://schemas.microsoft.com/office/drawing/2014/main" id="{E3A6B407-8E8D-1F38-A80F-5170FF8D5FD1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EF91B8-FBCA-0C43-E198-B38220905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DACDA7-25AE-05EB-18F2-9E55ADBD5939}"/>
              </a:ext>
            </a:extLst>
          </p:cNvPr>
          <p:cNvGrpSpPr/>
          <p:nvPr/>
        </p:nvGrpSpPr>
        <p:grpSpPr>
          <a:xfrm>
            <a:off x="3507547" y="4512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5" name="Pentagon 24">
              <a:extLst>
                <a:ext uri="{FF2B5EF4-FFF2-40B4-BE49-F238E27FC236}">
                  <a16:creationId xmlns:a16="http://schemas.microsoft.com/office/drawing/2014/main" id="{8FF290AE-9DC6-6467-DD56-42BFD6D12A2D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6" name="Pentagon 41">
              <a:extLst>
                <a:ext uri="{FF2B5EF4-FFF2-40B4-BE49-F238E27FC236}">
                  <a16:creationId xmlns:a16="http://schemas.microsoft.com/office/drawing/2014/main" id="{BFA2BDF0-048E-227F-890D-84E61595A45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B9941B0-A99E-6BB0-13D5-C49384F18073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62EB426-B4B3-2F73-DC80-426EF55AC1AA}"/>
              </a:ext>
            </a:extLst>
          </p:cNvPr>
          <p:cNvSpPr txBox="1"/>
          <p:nvPr/>
        </p:nvSpPr>
        <p:spPr>
          <a:xfrm>
            <a:off x="3563191" y="121206"/>
            <a:ext cx="944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L’</a:t>
            </a:r>
            <a:r>
              <a:rPr lang="fr-FR" sz="2000" b="1" err="1">
                <a:solidFill>
                  <a:schemeClr val="bg1"/>
                </a:solidFill>
              </a:rPr>
              <a:t>eRépertoire</a:t>
            </a:r>
            <a:r>
              <a:rPr lang="fr-FR" sz="2000" b="1">
                <a:solidFill>
                  <a:schemeClr val="bg1"/>
                </a:solidFill>
              </a:rPr>
              <a:t> Régional d’Essais Cliniques en Cancérologie - 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02972CB4-F828-45FF-E7D4-08ADA36D6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09" y="1548568"/>
            <a:ext cx="2865190" cy="4703690"/>
          </a:xfrm>
          <a:prstGeom prst="rect">
            <a:avLst/>
          </a:prstGeom>
        </p:spPr>
      </p:pic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4E251074-FC64-E13A-ABC0-E07913F9339F}"/>
              </a:ext>
            </a:extLst>
          </p:cNvPr>
          <p:cNvSpPr/>
          <p:nvPr/>
        </p:nvSpPr>
        <p:spPr>
          <a:xfrm rot="18761417">
            <a:off x="2023879" y="2026207"/>
            <a:ext cx="961845" cy="481772"/>
          </a:xfrm>
          <a:prstGeom prst="rightArrow">
            <a:avLst/>
          </a:prstGeom>
          <a:solidFill>
            <a:srgbClr val="E1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0" name="Image 19" descr="Une image contenant texte">
            <a:extLst>
              <a:ext uri="{FF2B5EF4-FFF2-40B4-BE49-F238E27FC236}">
                <a16:creationId xmlns:a16="http://schemas.microsoft.com/office/drawing/2014/main" id="{0BFF0753-1E76-2B9D-487C-6C76700DE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1" y="1548568"/>
            <a:ext cx="3165231" cy="4739366"/>
          </a:xfrm>
          <a:prstGeom prst="rect">
            <a:avLst/>
          </a:prstGeom>
        </p:spPr>
      </p:pic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CE9D1D54-03DC-4DDB-58A0-DFCD74C8084B}"/>
              </a:ext>
            </a:extLst>
          </p:cNvPr>
          <p:cNvSpPr/>
          <p:nvPr/>
        </p:nvSpPr>
        <p:spPr>
          <a:xfrm rot="16460161">
            <a:off x="3818764" y="6128699"/>
            <a:ext cx="957316" cy="481772"/>
          </a:xfrm>
          <a:prstGeom prst="rightArrow">
            <a:avLst/>
          </a:prstGeom>
          <a:solidFill>
            <a:srgbClr val="E10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0C804E-8880-180A-644D-C538DC0F1AE8}"/>
              </a:ext>
            </a:extLst>
          </p:cNvPr>
          <p:cNvSpPr txBox="1"/>
          <p:nvPr/>
        </p:nvSpPr>
        <p:spPr>
          <a:xfrm>
            <a:off x="2241751" y="2221425"/>
            <a:ext cx="19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754F655-2585-D07F-9B56-5DB8703BD5EC}"/>
              </a:ext>
            </a:extLst>
          </p:cNvPr>
          <p:cNvSpPr txBox="1"/>
          <p:nvPr/>
        </p:nvSpPr>
        <p:spPr>
          <a:xfrm>
            <a:off x="4113904" y="6311645"/>
            <a:ext cx="15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5C29AD-53AC-791A-83C1-CC485EB3C0B4}"/>
              </a:ext>
            </a:extLst>
          </p:cNvPr>
          <p:cNvSpPr txBox="1"/>
          <p:nvPr/>
        </p:nvSpPr>
        <p:spPr>
          <a:xfrm>
            <a:off x="2739541" y="730376"/>
            <a:ext cx="756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7030A0"/>
                </a:solidFill>
              </a:rPr>
              <a:t>Accessible aussi facilement qu’une application en quelques clics!</a:t>
            </a:r>
          </a:p>
        </p:txBody>
      </p:sp>
      <p:grpSp>
        <p:nvGrpSpPr>
          <p:cNvPr id="3" name="Group 328">
            <a:extLst>
              <a:ext uri="{FF2B5EF4-FFF2-40B4-BE49-F238E27FC236}">
                <a16:creationId xmlns:a16="http://schemas.microsoft.com/office/drawing/2014/main" id="{D97BAAE5-A953-96B7-BCD5-055E63D666AE}"/>
              </a:ext>
            </a:extLst>
          </p:cNvPr>
          <p:cNvGrpSpPr/>
          <p:nvPr/>
        </p:nvGrpSpPr>
        <p:grpSpPr>
          <a:xfrm>
            <a:off x="111188" y="2783914"/>
            <a:ext cx="1246272" cy="1580695"/>
            <a:chOff x="7335231" y="454598"/>
            <a:chExt cx="1877570" cy="2572864"/>
          </a:xfrm>
        </p:grpSpPr>
        <p:sp>
          <p:nvSpPr>
            <p:cNvPr id="5" name="Rounded Rectangle 39">
              <a:extLst>
                <a:ext uri="{FF2B5EF4-FFF2-40B4-BE49-F238E27FC236}">
                  <a16:creationId xmlns:a16="http://schemas.microsoft.com/office/drawing/2014/main" id="{030DBA70-EBA6-5A41-6C1B-568D60791A73}"/>
                </a:ext>
              </a:extLst>
            </p:cNvPr>
            <p:cNvSpPr/>
            <p:nvPr/>
          </p:nvSpPr>
          <p:spPr>
            <a:xfrm rot="2483232">
              <a:off x="7335231" y="758875"/>
              <a:ext cx="1877570" cy="2268587"/>
            </a:xfrm>
            <a:custGeom>
              <a:avLst/>
              <a:gdLst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11097 w 2194524"/>
                <a:gd name="connsiteY3" fmla="*/ 753742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48308 w 2194524"/>
                <a:gd name="connsiteY5" fmla="*/ 1898342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45453"/>
                <a:gd name="connsiteY0" fmla="*/ 41365 h 3010473"/>
                <a:gd name="connsiteX1" fmla="*/ 769866 w 2145453"/>
                <a:gd name="connsiteY1" fmla="*/ 0 h 3010473"/>
                <a:gd name="connsiteX2" fmla="*/ 911097 w 2145453"/>
                <a:gd name="connsiteY2" fmla="*/ 141231 h 3010473"/>
                <a:gd name="connsiteX3" fmla="*/ 960469 w 2145453"/>
                <a:gd name="connsiteY3" fmla="*/ 784060 h 3010473"/>
                <a:gd name="connsiteX4" fmla="*/ 1594794 w 2145453"/>
                <a:gd name="connsiteY4" fmla="*/ 789196 h 3010473"/>
                <a:gd name="connsiteX5" fmla="*/ 1848308 w 2145453"/>
                <a:gd name="connsiteY5" fmla="*/ 1898342 h 3010473"/>
                <a:gd name="connsiteX6" fmla="*/ 2145453 w 2145453"/>
                <a:gd name="connsiteY6" fmla="*/ 2249789 h 3010473"/>
                <a:gd name="connsiteX7" fmla="*/ 1488044 w 2145453"/>
                <a:gd name="connsiteY7" fmla="*/ 3010473 h 3010473"/>
                <a:gd name="connsiteX8" fmla="*/ 1136947 w 2145453"/>
                <a:gd name="connsiteY8" fmla="*/ 2468062 h 3010473"/>
                <a:gd name="connsiteX9" fmla="*/ 519460 w 2145453"/>
                <a:gd name="connsiteY9" fmla="*/ 2013663 h 3010473"/>
                <a:gd name="connsiteX10" fmla="*/ 0 w 2145453"/>
                <a:gd name="connsiteY10" fmla="*/ 1326467 h 3010473"/>
                <a:gd name="connsiteX11" fmla="*/ 628635 w 2145453"/>
                <a:gd name="connsiteY11" fmla="*/ 1589678 h 3010473"/>
                <a:gd name="connsiteX12" fmla="*/ 628635 w 2145453"/>
                <a:gd name="connsiteY12" fmla="*/ 141231 h 3010473"/>
                <a:gd name="connsiteX13" fmla="*/ 670001 w 2145453"/>
                <a:gd name="connsiteY13" fmla="*/ 41365 h 3010473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19460 w 2145453"/>
                <a:gd name="connsiteY9" fmla="*/ 2013663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710556 w 2145453"/>
                <a:gd name="connsiteY11" fmla="*/ 1634217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733305 w 2208757"/>
                <a:gd name="connsiteY0" fmla="*/ 41365 h 2912664"/>
                <a:gd name="connsiteX1" fmla="*/ 833170 w 2208757"/>
                <a:gd name="connsiteY1" fmla="*/ 0 h 2912664"/>
                <a:gd name="connsiteX2" fmla="*/ 974401 w 2208757"/>
                <a:gd name="connsiteY2" fmla="*/ 141231 h 2912664"/>
                <a:gd name="connsiteX3" fmla="*/ 1042827 w 2208757"/>
                <a:gd name="connsiteY3" fmla="*/ 863751 h 2912664"/>
                <a:gd name="connsiteX4" fmla="*/ 1642153 w 2208757"/>
                <a:gd name="connsiteY4" fmla="*/ 851069 h 2912664"/>
                <a:gd name="connsiteX5" fmla="*/ 1911612 w 2208757"/>
                <a:gd name="connsiteY5" fmla="*/ 1898342 h 2912664"/>
                <a:gd name="connsiteX6" fmla="*/ 2208757 w 2208757"/>
                <a:gd name="connsiteY6" fmla="*/ 2249789 h 2912664"/>
                <a:gd name="connsiteX7" fmla="*/ 1598547 w 2208757"/>
                <a:gd name="connsiteY7" fmla="*/ 2912664 h 2912664"/>
                <a:gd name="connsiteX8" fmla="*/ 1200251 w 2208757"/>
                <a:gd name="connsiteY8" fmla="*/ 2468062 h 2912664"/>
                <a:gd name="connsiteX9" fmla="*/ 593695 w 2208757"/>
                <a:gd name="connsiteY9" fmla="*/ 2073665 h 2912664"/>
                <a:gd name="connsiteX10" fmla="*/ 0 w 2208757"/>
                <a:gd name="connsiteY10" fmla="*/ 1399250 h 2912664"/>
                <a:gd name="connsiteX11" fmla="*/ 773860 w 2208757"/>
                <a:gd name="connsiteY11" fmla="*/ 1634217 h 2912664"/>
                <a:gd name="connsiteX12" fmla="*/ 691939 w 2208757"/>
                <a:gd name="connsiteY12" fmla="*/ 141231 h 2912664"/>
                <a:gd name="connsiteX13" fmla="*/ 733305 w 2208757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3204020"/>
                <a:gd name="connsiteX1" fmla="*/ 886969 w 2262556"/>
                <a:gd name="connsiteY1" fmla="*/ 0 h 3204020"/>
                <a:gd name="connsiteX2" fmla="*/ 1028200 w 2262556"/>
                <a:gd name="connsiteY2" fmla="*/ 141231 h 3204020"/>
                <a:gd name="connsiteX3" fmla="*/ 1096626 w 2262556"/>
                <a:gd name="connsiteY3" fmla="*/ 863751 h 3204020"/>
                <a:gd name="connsiteX4" fmla="*/ 1695952 w 2262556"/>
                <a:gd name="connsiteY4" fmla="*/ 851069 h 3204020"/>
                <a:gd name="connsiteX5" fmla="*/ 1965411 w 2262556"/>
                <a:gd name="connsiteY5" fmla="*/ 1898342 h 3204020"/>
                <a:gd name="connsiteX6" fmla="*/ 2262556 w 2262556"/>
                <a:gd name="connsiteY6" fmla="*/ 2249789 h 3204020"/>
                <a:gd name="connsiteX7" fmla="*/ 1875442 w 2262556"/>
                <a:gd name="connsiteY7" fmla="*/ 3204020 h 3204020"/>
                <a:gd name="connsiteX8" fmla="*/ 1254050 w 2262556"/>
                <a:gd name="connsiteY8" fmla="*/ 2468062 h 3204020"/>
                <a:gd name="connsiteX9" fmla="*/ 647494 w 2262556"/>
                <a:gd name="connsiteY9" fmla="*/ 2073665 h 3204020"/>
                <a:gd name="connsiteX10" fmla="*/ 0 w 2262556"/>
                <a:gd name="connsiteY10" fmla="*/ 1381959 h 3204020"/>
                <a:gd name="connsiteX11" fmla="*/ 827659 w 2262556"/>
                <a:gd name="connsiteY11" fmla="*/ 1634217 h 3204020"/>
                <a:gd name="connsiteX12" fmla="*/ 745738 w 2262556"/>
                <a:gd name="connsiteY12" fmla="*/ 141231 h 3204020"/>
                <a:gd name="connsiteX13" fmla="*/ 787104 w 2262556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35848"/>
                <a:gd name="connsiteY0" fmla="*/ 41365 h 3204020"/>
                <a:gd name="connsiteX1" fmla="*/ 886969 w 2635848"/>
                <a:gd name="connsiteY1" fmla="*/ 0 h 3204020"/>
                <a:gd name="connsiteX2" fmla="*/ 1028200 w 2635848"/>
                <a:gd name="connsiteY2" fmla="*/ 141231 h 3204020"/>
                <a:gd name="connsiteX3" fmla="*/ 1096626 w 2635848"/>
                <a:gd name="connsiteY3" fmla="*/ 863751 h 3204020"/>
                <a:gd name="connsiteX4" fmla="*/ 1695952 w 2635848"/>
                <a:gd name="connsiteY4" fmla="*/ 851069 h 3204020"/>
                <a:gd name="connsiteX5" fmla="*/ 1965411 w 2635848"/>
                <a:gd name="connsiteY5" fmla="*/ 1898342 h 3204020"/>
                <a:gd name="connsiteX6" fmla="*/ 2635848 w 2635848"/>
                <a:gd name="connsiteY6" fmla="*/ 2523197 h 3204020"/>
                <a:gd name="connsiteX7" fmla="*/ 1875442 w 2635848"/>
                <a:gd name="connsiteY7" fmla="*/ 3204020 h 3204020"/>
                <a:gd name="connsiteX8" fmla="*/ 1254050 w 2635848"/>
                <a:gd name="connsiteY8" fmla="*/ 2468062 h 3204020"/>
                <a:gd name="connsiteX9" fmla="*/ 647494 w 2635848"/>
                <a:gd name="connsiteY9" fmla="*/ 2073665 h 3204020"/>
                <a:gd name="connsiteX10" fmla="*/ 0 w 2635848"/>
                <a:gd name="connsiteY10" fmla="*/ 1381959 h 3204020"/>
                <a:gd name="connsiteX11" fmla="*/ 827659 w 2635848"/>
                <a:gd name="connsiteY11" fmla="*/ 1634217 h 3204020"/>
                <a:gd name="connsiteX12" fmla="*/ 745738 w 2635848"/>
                <a:gd name="connsiteY12" fmla="*/ 141231 h 3204020"/>
                <a:gd name="connsiteX13" fmla="*/ 787104 w 2635848"/>
                <a:gd name="connsiteY13" fmla="*/ 41365 h 3204020"/>
                <a:gd name="connsiteX0" fmla="*/ 787104 w 2651771"/>
                <a:gd name="connsiteY0" fmla="*/ 41365 h 3204020"/>
                <a:gd name="connsiteX1" fmla="*/ 886969 w 2651771"/>
                <a:gd name="connsiteY1" fmla="*/ 0 h 3204020"/>
                <a:gd name="connsiteX2" fmla="*/ 1028200 w 2651771"/>
                <a:gd name="connsiteY2" fmla="*/ 141231 h 3204020"/>
                <a:gd name="connsiteX3" fmla="*/ 1096626 w 2651771"/>
                <a:gd name="connsiteY3" fmla="*/ 863751 h 3204020"/>
                <a:gd name="connsiteX4" fmla="*/ 1695952 w 2651771"/>
                <a:gd name="connsiteY4" fmla="*/ 851069 h 3204020"/>
                <a:gd name="connsiteX5" fmla="*/ 1965411 w 2651771"/>
                <a:gd name="connsiteY5" fmla="*/ 1898342 h 3204020"/>
                <a:gd name="connsiteX6" fmla="*/ 2651771 w 2651771"/>
                <a:gd name="connsiteY6" fmla="*/ 2516454 h 3204020"/>
                <a:gd name="connsiteX7" fmla="*/ 1875442 w 2651771"/>
                <a:gd name="connsiteY7" fmla="*/ 3204020 h 3204020"/>
                <a:gd name="connsiteX8" fmla="*/ 1254050 w 2651771"/>
                <a:gd name="connsiteY8" fmla="*/ 2468062 h 3204020"/>
                <a:gd name="connsiteX9" fmla="*/ 647494 w 2651771"/>
                <a:gd name="connsiteY9" fmla="*/ 2073665 h 3204020"/>
                <a:gd name="connsiteX10" fmla="*/ 0 w 2651771"/>
                <a:gd name="connsiteY10" fmla="*/ 1381959 h 3204020"/>
                <a:gd name="connsiteX11" fmla="*/ 827659 w 2651771"/>
                <a:gd name="connsiteY11" fmla="*/ 1634217 h 3204020"/>
                <a:gd name="connsiteX12" fmla="*/ 745738 w 2651771"/>
                <a:gd name="connsiteY12" fmla="*/ 141231 h 3204020"/>
                <a:gd name="connsiteX13" fmla="*/ 787104 w 2651771"/>
                <a:gd name="connsiteY13" fmla="*/ 41365 h 320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1771" h="3204020">
                  <a:moveTo>
                    <a:pt x="787104" y="41365"/>
                  </a:moveTo>
                  <a:cubicBezTo>
                    <a:pt x="812661" y="15808"/>
                    <a:pt x="847969" y="0"/>
                    <a:pt x="886969" y="0"/>
                  </a:cubicBezTo>
                  <a:cubicBezTo>
                    <a:pt x="964969" y="0"/>
                    <a:pt x="1028200" y="63231"/>
                    <a:pt x="1028200" y="141231"/>
                  </a:cubicBezTo>
                  <a:lnTo>
                    <a:pt x="1096626" y="863751"/>
                  </a:lnTo>
                  <a:cubicBezTo>
                    <a:pt x="1324950" y="817026"/>
                    <a:pt x="1594219" y="679679"/>
                    <a:pt x="1695952" y="851069"/>
                  </a:cubicBezTo>
                  <a:cubicBezTo>
                    <a:pt x="1896857" y="1284096"/>
                    <a:pt x="2012961" y="1443677"/>
                    <a:pt x="1965411" y="1898342"/>
                  </a:cubicBezTo>
                  <a:cubicBezTo>
                    <a:pt x="2062863" y="2027881"/>
                    <a:pt x="2521735" y="2407218"/>
                    <a:pt x="2651771" y="2516454"/>
                  </a:cubicBezTo>
                  <a:lnTo>
                    <a:pt x="1875442" y="3204020"/>
                  </a:lnTo>
                  <a:lnTo>
                    <a:pt x="1254050" y="2468062"/>
                  </a:lnTo>
                  <a:cubicBezTo>
                    <a:pt x="1117281" y="2338792"/>
                    <a:pt x="856388" y="2269133"/>
                    <a:pt x="647494" y="2073665"/>
                  </a:cubicBezTo>
                  <a:cubicBezTo>
                    <a:pt x="560013" y="2007911"/>
                    <a:pt x="439289" y="1645529"/>
                    <a:pt x="0" y="1381959"/>
                  </a:cubicBezTo>
                  <a:cubicBezTo>
                    <a:pt x="137000" y="1119373"/>
                    <a:pt x="679491" y="1549956"/>
                    <a:pt x="827659" y="1634217"/>
                  </a:cubicBezTo>
                  <a:lnTo>
                    <a:pt x="745738" y="141231"/>
                  </a:lnTo>
                  <a:cubicBezTo>
                    <a:pt x="745738" y="102231"/>
                    <a:pt x="761546" y="66923"/>
                    <a:pt x="787104" y="41365"/>
                  </a:cubicBezTo>
                  <a:close/>
                </a:path>
              </a:pathLst>
            </a:cu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6" name="Group 330">
              <a:extLst>
                <a:ext uri="{FF2B5EF4-FFF2-40B4-BE49-F238E27FC236}">
                  <a16:creationId xmlns:a16="http://schemas.microsoft.com/office/drawing/2014/main" id="{1844561E-9B9A-6028-25A0-E8F59E1D8F4B}"/>
                </a:ext>
              </a:extLst>
            </p:cNvPr>
            <p:cNvGrpSpPr/>
            <p:nvPr/>
          </p:nvGrpSpPr>
          <p:grpSpPr>
            <a:xfrm rot="20671139">
              <a:off x="7851048" y="454598"/>
              <a:ext cx="920312" cy="1717693"/>
              <a:chOff x="3501573" y="3178068"/>
              <a:chExt cx="1340594" cy="2737840"/>
            </a:xfrm>
          </p:grpSpPr>
          <p:sp>
            <p:nvSpPr>
              <p:cNvPr id="24" name="Freeform: Shape 334">
                <a:extLst>
                  <a:ext uri="{FF2B5EF4-FFF2-40B4-BE49-F238E27FC236}">
                    <a16:creationId xmlns:a16="http://schemas.microsoft.com/office/drawing/2014/main" id="{61CBF1C7-0478-DE67-1B1B-0ABFAB4251E6}"/>
                  </a:ext>
                </a:extLst>
              </p:cNvPr>
              <p:cNvSpPr/>
              <p:nvPr/>
            </p:nvSpPr>
            <p:spPr>
              <a:xfrm>
                <a:off x="3504728" y="3612346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335">
                <a:extLst>
                  <a:ext uri="{FF2B5EF4-FFF2-40B4-BE49-F238E27FC236}">
                    <a16:creationId xmlns:a16="http://schemas.microsoft.com/office/drawing/2014/main" id="{438B6BFC-5529-EE7B-BF98-C54AEAF71DEF}"/>
                  </a:ext>
                </a:extLst>
              </p:cNvPr>
              <p:cNvSpPr/>
              <p:nvPr/>
            </p:nvSpPr>
            <p:spPr>
              <a:xfrm>
                <a:off x="3501573" y="3832632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336">
                <a:extLst>
                  <a:ext uri="{FF2B5EF4-FFF2-40B4-BE49-F238E27FC236}">
                    <a16:creationId xmlns:a16="http://schemas.microsoft.com/office/drawing/2014/main" id="{1F8DBB0F-3761-C506-F120-0C1F96FCE5EA}"/>
                  </a:ext>
                </a:extLst>
              </p:cNvPr>
              <p:cNvSpPr/>
              <p:nvPr/>
            </p:nvSpPr>
            <p:spPr>
              <a:xfrm>
                <a:off x="4776089" y="3829487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9526" y="65246"/>
                      <a:pt x="16669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337">
                <a:extLst>
                  <a:ext uri="{FF2B5EF4-FFF2-40B4-BE49-F238E27FC236}">
                    <a16:creationId xmlns:a16="http://schemas.microsoft.com/office/drawing/2014/main" id="{6FDECB95-CEB6-37C1-2223-420A7AF5D07B}"/>
                  </a:ext>
                </a:extLst>
              </p:cNvPr>
              <p:cNvSpPr/>
              <p:nvPr/>
            </p:nvSpPr>
            <p:spPr>
              <a:xfrm>
                <a:off x="3520451" y="3178068"/>
                <a:ext cx="1321716" cy="2737840"/>
              </a:xfrm>
              <a:custGeom>
                <a:avLst/>
                <a:gdLst>
                  <a:gd name="connsiteX0" fmla="*/ 350044 w 400050"/>
                  <a:gd name="connsiteY0" fmla="*/ 7144 h 828675"/>
                  <a:gd name="connsiteX1" fmla="*/ 53816 w 400050"/>
                  <a:gd name="connsiteY1" fmla="*/ 7144 h 828675"/>
                  <a:gd name="connsiteX2" fmla="*/ 7144 w 400050"/>
                  <a:gd name="connsiteY2" fmla="*/ 53816 h 828675"/>
                  <a:gd name="connsiteX3" fmla="*/ 7144 w 400050"/>
                  <a:gd name="connsiteY3" fmla="*/ 781526 h 828675"/>
                  <a:gd name="connsiteX4" fmla="*/ 53816 w 400050"/>
                  <a:gd name="connsiteY4" fmla="*/ 828199 h 828675"/>
                  <a:gd name="connsiteX5" fmla="*/ 350044 w 400050"/>
                  <a:gd name="connsiteY5" fmla="*/ 828199 h 828675"/>
                  <a:gd name="connsiteX6" fmla="*/ 396716 w 400050"/>
                  <a:gd name="connsiteY6" fmla="*/ 781526 h 828675"/>
                  <a:gd name="connsiteX7" fmla="*/ 396716 w 400050"/>
                  <a:gd name="connsiteY7" fmla="*/ 53816 h 828675"/>
                  <a:gd name="connsiteX8" fmla="*/ 350044 w 400050"/>
                  <a:gd name="connsiteY8" fmla="*/ 7144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050" h="828675">
                    <a:moveTo>
                      <a:pt x="350044" y="7144"/>
                    </a:moveTo>
                    <a:lnTo>
                      <a:pt x="53816" y="7144"/>
                    </a:lnTo>
                    <a:cubicBezTo>
                      <a:pt x="28099" y="7144"/>
                      <a:pt x="7144" y="28099"/>
                      <a:pt x="7144" y="53816"/>
                    </a:cubicBezTo>
                    <a:lnTo>
                      <a:pt x="7144" y="781526"/>
                    </a:lnTo>
                    <a:cubicBezTo>
                      <a:pt x="7144" y="807244"/>
                      <a:pt x="28099" y="828199"/>
                      <a:pt x="53816" y="828199"/>
                    </a:cubicBezTo>
                    <a:lnTo>
                      <a:pt x="350044" y="828199"/>
                    </a:lnTo>
                    <a:cubicBezTo>
                      <a:pt x="375761" y="828199"/>
                      <a:pt x="396716" y="807244"/>
                      <a:pt x="396716" y="781526"/>
                    </a:cubicBezTo>
                    <a:lnTo>
                      <a:pt x="396716" y="53816"/>
                    </a:lnTo>
                    <a:cubicBezTo>
                      <a:pt x="396716" y="28099"/>
                      <a:pt x="375761" y="7144"/>
                      <a:pt x="350044" y="714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38">
                <a:extLst>
                  <a:ext uri="{FF2B5EF4-FFF2-40B4-BE49-F238E27FC236}">
                    <a16:creationId xmlns:a16="http://schemas.microsoft.com/office/drawing/2014/main" id="{8B69B5D4-AEB9-6B33-8CD5-0F884981D4F0}"/>
                  </a:ext>
                </a:extLst>
              </p:cNvPr>
              <p:cNvSpPr/>
              <p:nvPr/>
            </p:nvSpPr>
            <p:spPr>
              <a:xfrm>
                <a:off x="3529897" y="3190652"/>
                <a:ext cx="1290246" cy="2706371"/>
              </a:xfrm>
              <a:custGeom>
                <a:avLst/>
                <a:gdLst>
                  <a:gd name="connsiteX0" fmla="*/ 345281 w 390525"/>
                  <a:gd name="connsiteY0" fmla="*/ 7144 h 819150"/>
                  <a:gd name="connsiteX1" fmla="*/ 52864 w 390525"/>
                  <a:gd name="connsiteY1" fmla="*/ 7144 h 819150"/>
                  <a:gd name="connsiteX2" fmla="*/ 7144 w 390525"/>
                  <a:gd name="connsiteY2" fmla="*/ 52864 h 819150"/>
                  <a:gd name="connsiteX3" fmla="*/ 7144 w 390525"/>
                  <a:gd name="connsiteY3" fmla="*/ 772954 h 819150"/>
                  <a:gd name="connsiteX4" fmla="*/ 52864 w 390525"/>
                  <a:gd name="connsiteY4" fmla="*/ 818674 h 819150"/>
                  <a:gd name="connsiteX5" fmla="*/ 345281 w 390525"/>
                  <a:gd name="connsiteY5" fmla="*/ 818674 h 819150"/>
                  <a:gd name="connsiteX6" fmla="*/ 391001 w 390525"/>
                  <a:gd name="connsiteY6" fmla="*/ 772954 h 819150"/>
                  <a:gd name="connsiteX7" fmla="*/ 391001 w 390525"/>
                  <a:gd name="connsiteY7" fmla="*/ 52864 h 819150"/>
                  <a:gd name="connsiteX8" fmla="*/ 345281 w 390525"/>
                  <a:gd name="connsiteY8" fmla="*/ 7144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525" h="819150">
                    <a:moveTo>
                      <a:pt x="345281" y="7144"/>
                    </a:moveTo>
                    <a:lnTo>
                      <a:pt x="52864" y="7144"/>
                    </a:lnTo>
                    <a:cubicBezTo>
                      <a:pt x="27146" y="7144"/>
                      <a:pt x="7144" y="27146"/>
                      <a:pt x="7144" y="52864"/>
                    </a:cubicBezTo>
                    <a:lnTo>
                      <a:pt x="7144" y="772954"/>
                    </a:lnTo>
                    <a:cubicBezTo>
                      <a:pt x="7144" y="798671"/>
                      <a:pt x="27146" y="818674"/>
                      <a:pt x="52864" y="818674"/>
                    </a:cubicBezTo>
                    <a:lnTo>
                      <a:pt x="345281" y="818674"/>
                    </a:lnTo>
                    <a:cubicBezTo>
                      <a:pt x="370999" y="818674"/>
                      <a:pt x="391001" y="798671"/>
                      <a:pt x="391001" y="772954"/>
                    </a:cubicBezTo>
                    <a:lnTo>
                      <a:pt x="391001" y="52864"/>
                    </a:lnTo>
                    <a:cubicBezTo>
                      <a:pt x="391001" y="28099"/>
                      <a:pt x="370046" y="7144"/>
                      <a:pt x="345281" y="7144"/>
                    </a:cubicBez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339">
                <a:extLst>
                  <a:ext uri="{FF2B5EF4-FFF2-40B4-BE49-F238E27FC236}">
                    <a16:creationId xmlns:a16="http://schemas.microsoft.com/office/drawing/2014/main" id="{B68ECC8C-566A-EB78-A6C0-B694E04A4AC4}"/>
                  </a:ext>
                </a:extLst>
              </p:cNvPr>
              <p:cNvSpPr/>
              <p:nvPr/>
            </p:nvSpPr>
            <p:spPr>
              <a:xfrm>
                <a:off x="3627447" y="3596610"/>
                <a:ext cx="1101430" cy="1951104"/>
              </a:xfrm>
              <a:custGeom>
                <a:avLst/>
                <a:gdLst>
                  <a:gd name="connsiteX0" fmla="*/ 7144 w 333375"/>
                  <a:gd name="connsiteY0" fmla="*/ 7144 h 590550"/>
                  <a:gd name="connsiteX1" fmla="*/ 331946 w 333375"/>
                  <a:gd name="connsiteY1" fmla="*/ 7144 h 590550"/>
                  <a:gd name="connsiteX2" fmla="*/ 331946 w 333375"/>
                  <a:gd name="connsiteY2" fmla="*/ 586264 h 590550"/>
                  <a:gd name="connsiteX3" fmla="*/ 7144 w 333375"/>
                  <a:gd name="connsiteY3" fmla="*/ 58626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590550">
                    <a:moveTo>
                      <a:pt x="7144" y="7144"/>
                    </a:moveTo>
                    <a:lnTo>
                      <a:pt x="331946" y="7144"/>
                    </a:lnTo>
                    <a:lnTo>
                      <a:pt x="331946" y="586264"/>
                    </a:lnTo>
                    <a:lnTo>
                      <a:pt x="7144" y="5862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0" name="Group 340">
                <a:extLst>
                  <a:ext uri="{FF2B5EF4-FFF2-40B4-BE49-F238E27FC236}">
                    <a16:creationId xmlns:a16="http://schemas.microsoft.com/office/drawing/2014/main" id="{0A78A8F4-C494-7801-5D9F-9EDC2E4AAA0D}"/>
                  </a:ext>
                </a:extLst>
              </p:cNvPr>
              <p:cNvGrpSpPr/>
              <p:nvPr/>
            </p:nvGrpSpPr>
            <p:grpSpPr>
              <a:xfrm>
                <a:off x="4088508" y="5635852"/>
                <a:ext cx="173080" cy="173080"/>
                <a:chOff x="6768665" y="6038214"/>
                <a:chExt cx="147968" cy="147968"/>
              </a:xfrm>
            </p:grpSpPr>
            <p:sp>
              <p:nvSpPr>
                <p:cNvPr id="34" name="Oval 344">
                  <a:extLst>
                    <a:ext uri="{FF2B5EF4-FFF2-40B4-BE49-F238E27FC236}">
                      <a16:creationId xmlns:a16="http://schemas.microsoft.com/office/drawing/2014/main" id="{407AE9DC-9397-792D-E75C-BFBF13350056}"/>
                    </a:ext>
                  </a:extLst>
                </p:cNvPr>
                <p:cNvSpPr/>
                <p:nvPr/>
              </p:nvSpPr>
              <p:spPr>
                <a:xfrm>
                  <a:off x="6768665" y="6038214"/>
                  <a:ext cx="147968" cy="14796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5">
                  <a:extLst>
                    <a:ext uri="{FF2B5EF4-FFF2-40B4-BE49-F238E27FC236}">
                      <a16:creationId xmlns:a16="http://schemas.microsoft.com/office/drawing/2014/main" id="{C0EB81A7-80B5-8837-A248-AF9C978E8268}"/>
                    </a:ext>
                  </a:extLst>
                </p:cNvPr>
                <p:cNvSpPr/>
                <p:nvPr/>
              </p:nvSpPr>
              <p:spPr>
                <a:xfrm>
                  <a:off x="6802088" y="6071634"/>
                  <a:ext cx="81180" cy="8118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Freeform: Shape 341">
                <a:extLst>
                  <a:ext uri="{FF2B5EF4-FFF2-40B4-BE49-F238E27FC236}">
                    <a16:creationId xmlns:a16="http://schemas.microsoft.com/office/drawing/2014/main" id="{32515A60-27F0-077E-C003-7855487041CE}"/>
                  </a:ext>
                </a:extLst>
              </p:cNvPr>
              <p:cNvSpPr/>
              <p:nvPr/>
            </p:nvSpPr>
            <p:spPr>
              <a:xfrm>
                <a:off x="3821102" y="3628406"/>
                <a:ext cx="906450" cy="1887518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: Rounded Corners 342">
                <a:extLst>
                  <a:ext uri="{FF2B5EF4-FFF2-40B4-BE49-F238E27FC236}">
                    <a16:creationId xmlns:a16="http://schemas.microsoft.com/office/drawing/2014/main" id="{D30DF2BA-A5B3-F871-BD19-F35379C77C33}"/>
                  </a:ext>
                </a:extLst>
              </p:cNvPr>
              <p:cNvSpPr/>
              <p:nvPr/>
            </p:nvSpPr>
            <p:spPr>
              <a:xfrm>
                <a:off x="4058661" y="3449093"/>
                <a:ext cx="254255" cy="583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43">
                <a:extLst>
                  <a:ext uri="{FF2B5EF4-FFF2-40B4-BE49-F238E27FC236}">
                    <a16:creationId xmlns:a16="http://schemas.microsoft.com/office/drawing/2014/main" id="{CB2EC440-7BD3-D6DA-622C-25CDBB632D92}"/>
                  </a:ext>
                </a:extLst>
              </p:cNvPr>
              <p:cNvSpPr/>
              <p:nvPr/>
            </p:nvSpPr>
            <p:spPr>
              <a:xfrm>
                <a:off x="3922825" y="3449093"/>
                <a:ext cx="58393" cy="5839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ounded Rectangle 51">
              <a:extLst>
                <a:ext uri="{FF2B5EF4-FFF2-40B4-BE49-F238E27FC236}">
                  <a16:creationId xmlns:a16="http://schemas.microsoft.com/office/drawing/2014/main" id="{B026F459-28ED-93C0-134D-8AF4A3DF0E73}"/>
                </a:ext>
              </a:extLst>
            </p:cNvPr>
            <p:cNvSpPr/>
            <p:nvPr/>
          </p:nvSpPr>
          <p:spPr>
            <a:xfrm rot="3148397">
              <a:off x="8629839" y="1102251"/>
              <a:ext cx="227781" cy="304797"/>
            </a:xfrm>
            <a:prstGeom prst="roundRect">
              <a:avLst>
                <a:gd name="adj" fmla="val 50000"/>
              </a:avLst>
            </a:pr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52">
              <a:extLst>
                <a:ext uri="{FF2B5EF4-FFF2-40B4-BE49-F238E27FC236}">
                  <a16:creationId xmlns:a16="http://schemas.microsoft.com/office/drawing/2014/main" id="{065E8D43-38A4-F9E5-11B6-BC6FBFAF2EA8}"/>
                </a:ext>
              </a:extLst>
            </p:cNvPr>
            <p:cNvSpPr/>
            <p:nvPr/>
          </p:nvSpPr>
          <p:spPr>
            <a:xfrm rot="3148397">
              <a:off x="8649780" y="1320892"/>
              <a:ext cx="227781" cy="304797"/>
            </a:xfrm>
            <a:prstGeom prst="roundRect">
              <a:avLst>
                <a:gd name="adj" fmla="val 50000"/>
              </a:avLst>
            </a:pr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53">
              <a:extLst>
                <a:ext uri="{FF2B5EF4-FFF2-40B4-BE49-F238E27FC236}">
                  <a16:creationId xmlns:a16="http://schemas.microsoft.com/office/drawing/2014/main" id="{44B29875-679D-BFEC-7A75-6D88A3B6CA84}"/>
                </a:ext>
              </a:extLst>
            </p:cNvPr>
            <p:cNvSpPr/>
            <p:nvPr/>
          </p:nvSpPr>
          <p:spPr>
            <a:xfrm rot="3148397">
              <a:off x="8687025" y="1543513"/>
              <a:ext cx="215985" cy="260502"/>
            </a:xfrm>
            <a:prstGeom prst="roundRect">
              <a:avLst>
                <a:gd name="adj" fmla="val 50000"/>
              </a:avLst>
            </a:prstGeom>
            <a:solidFill>
              <a:srgbClr val="FBC9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3917CF9F-9049-AC53-395F-F2FFA6B3E693}"/>
              </a:ext>
            </a:extLst>
          </p:cNvPr>
          <p:cNvSpPr txBox="1"/>
          <p:nvPr/>
        </p:nvSpPr>
        <p:spPr>
          <a:xfrm>
            <a:off x="536685" y="1773699"/>
            <a:ext cx="17462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7030A0"/>
                </a:solidFill>
                <a:cs typeface="Arial"/>
              </a:rPr>
              <a:t>Android</a:t>
            </a:r>
          </a:p>
        </p:txBody>
      </p:sp>
    </p:spTree>
    <p:extLst>
      <p:ext uri="{BB962C8B-B14F-4D97-AF65-F5344CB8AC3E}">
        <p14:creationId xmlns:p14="http://schemas.microsoft.com/office/powerpoint/2010/main" val="420853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FBC6E9-6505-441E-81DB-3E8E6367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FBB17-CFB4-456F-894F-D2D6EFFD85B9}" type="slidenum">
              <a:rPr lang="fr-FR" dirty="0" smtClean="0"/>
              <a:t>9</a:t>
            </a:fld>
            <a:endParaRPr lang="fr-FR"/>
          </a:p>
        </p:txBody>
      </p:sp>
      <p:sp>
        <p:nvSpPr>
          <p:cNvPr id="7" name="Pentagon 41">
            <a:extLst>
              <a:ext uri="{FF2B5EF4-FFF2-40B4-BE49-F238E27FC236}">
                <a16:creationId xmlns:a16="http://schemas.microsoft.com/office/drawing/2014/main" id="{E3A6B407-8E8D-1F38-A80F-5170FF8D5FD1}"/>
              </a:ext>
            </a:extLst>
          </p:cNvPr>
          <p:cNvSpPr/>
          <p:nvPr/>
        </p:nvSpPr>
        <p:spPr>
          <a:xfrm>
            <a:off x="0" y="6736794"/>
            <a:ext cx="12261547" cy="108000"/>
          </a:xfrm>
          <a:prstGeom prst="homePlate">
            <a:avLst/>
          </a:prstGeom>
          <a:solidFill>
            <a:srgbClr val="259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EF91B8-FBCA-0C43-E198-B38220905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8" y="13206"/>
            <a:ext cx="1131028" cy="114482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DACDA7-25AE-05EB-18F2-9E55ADBD5939}"/>
              </a:ext>
            </a:extLst>
          </p:cNvPr>
          <p:cNvGrpSpPr/>
          <p:nvPr/>
        </p:nvGrpSpPr>
        <p:grpSpPr>
          <a:xfrm>
            <a:off x="3507547" y="45122"/>
            <a:ext cx="11205347" cy="544610"/>
            <a:chOff x="364745" y="623262"/>
            <a:chExt cx="11462509" cy="599395"/>
          </a:xfrm>
          <a:solidFill>
            <a:srgbClr val="259CD3"/>
          </a:solidFill>
        </p:grpSpPr>
        <p:sp>
          <p:nvSpPr>
            <p:cNvPr id="15" name="Pentagon 24">
              <a:extLst>
                <a:ext uri="{FF2B5EF4-FFF2-40B4-BE49-F238E27FC236}">
                  <a16:creationId xmlns:a16="http://schemas.microsoft.com/office/drawing/2014/main" id="{8FF290AE-9DC6-6467-DD56-42BFD6D12A2D}"/>
                </a:ext>
              </a:extLst>
            </p:cNvPr>
            <p:cNvSpPr/>
            <p:nvPr/>
          </p:nvSpPr>
          <p:spPr>
            <a:xfrm>
              <a:off x="912673" y="623262"/>
              <a:ext cx="10914581" cy="59939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6" name="Pentagon 41">
              <a:extLst>
                <a:ext uri="{FF2B5EF4-FFF2-40B4-BE49-F238E27FC236}">
                  <a16:creationId xmlns:a16="http://schemas.microsoft.com/office/drawing/2014/main" id="{BFA2BDF0-048E-227F-890D-84E61595A456}"/>
                </a:ext>
              </a:extLst>
            </p:cNvPr>
            <p:cNvSpPr/>
            <p:nvPr/>
          </p:nvSpPr>
          <p:spPr>
            <a:xfrm>
              <a:off x="364745" y="623262"/>
              <a:ext cx="9000000" cy="59939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B9941B0-A99E-6BB0-13D5-C49384F18073}"/>
                </a:ext>
              </a:extLst>
            </p:cNvPr>
            <p:cNvSpPr txBox="1"/>
            <p:nvPr/>
          </p:nvSpPr>
          <p:spPr>
            <a:xfrm>
              <a:off x="752489" y="692125"/>
              <a:ext cx="6562340" cy="508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fr-FR" sz="2400">
                <a:solidFill>
                  <a:schemeClr val="bg1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62EB426-B4B3-2F73-DC80-426EF55AC1AA}"/>
              </a:ext>
            </a:extLst>
          </p:cNvPr>
          <p:cNvSpPr txBox="1"/>
          <p:nvPr/>
        </p:nvSpPr>
        <p:spPr>
          <a:xfrm>
            <a:off x="3563191" y="121206"/>
            <a:ext cx="944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bg1"/>
                </a:solidFill>
              </a:rPr>
              <a:t>L’</a:t>
            </a:r>
            <a:r>
              <a:rPr lang="fr-FR" sz="2000" b="1" err="1">
                <a:solidFill>
                  <a:schemeClr val="bg1"/>
                </a:solidFill>
              </a:rPr>
              <a:t>eRépertoire</a:t>
            </a:r>
            <a:r>
              <a:rPr lang="fr-FR" sz="2000" b="1">
                <a:solidFill>
                  <a:schemeClr val="bg1"/>
                </a:solidFill>
              </a:rPr>
              <a:t> Régional d’Essais Cliniques en Cancérologie - </a:t>
            </a:r>
            <a:r>
              <a:rPr lang="fr-FR" sz="2000" b="1" err="1">
                <a:solidFill>
                  <a:schemeClr val="bg1"/>
                </a:solidFill>
              </a:rPr>
              <a:t>eRRECC</a:t>
            </a:r>
            <a:endParaRPr lang="fr-FR" sz="2000" b="1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6B877B3-486C-0E3D-E29F-0D23FBA03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541" y="838940"/>
            <a:ext cx="5857033" cy="56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608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DC3C1"/>
      </a:accent1>
      <a:accent2>
        <a:srgbClr val="84B534"/>
      </a:accent2>
      <a:accent3>
        <a:srgbClr val="EF9014"/>
      </a:accent3>
      <a:accent4>
        <a:srgbClr val="E10079"/>
      </a:accent4>
      <a:accent5>
        <a:srgbClr val="128487"/>
      </a:accent5>
      <a:accent6>
        <a:srgbClr val="259CC9"/>
      </a:accent6>
      <a:hlink>
        <a:srgbClr val="063069"/>
      </a:hlink>
      <a:folHlink>
        <a:srgbClr val="063069"/>
      </a:folHlink>
    </a:clrScheme>
    <a:fontScheme name="charte rése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2060"/>
        </a:solidFill>
        <a:ln>
          <a:noFill/>
        </a:ln>
      </a:spPr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B70B24EBBE3C40A78061871B47D17D" ma:contentTypeVersion="17" ma:contentTypeDescription="Crée un document." ma:contentTypeScope="" ma:versionID="7bf8bc33cce629b29f952c68256efe93">
  <xsd:schema xmlns:xsd="http://www.w3.org/2001/XMLSchema" xmlns:xs="http://www.w3.org/2001/XMLSchema" xmlns:p="http://schemas.microsoft.com/office/2006/metadata/properties" xmlns:ns2="a3f12766-66e9-4411-8436-cf6825088576" xmlns:ns3="57964834-0f6e-43cb-bac0-eca5c0385c38" targetNamespace="http://schemas.microsoft.com/office/2006/metadata/properties" ma:root="true" ma:fieldsID="df1e4fadbbcced9fcdfc9ad44c748ec5" ns2:_="" ns3:_="">
    <xsd:import namespace="a3f12766-66e9-4411-8436-cf6825088576"/>
    <xsd:import namespace="57964834-0f6e-43cb-bac0-eca5c0385c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avisnv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12766-66e9-4411-8436-cf68250885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visnv" ma:index="20" nillable="true" ma:displayName="avis nv" ma:default="0" ma:format="Dropdown" ma:internalName="avisnv">
      <xsd:simpleType>
        <xsd:restriction base="dms:Text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4d496a21-418e-4f99-a078-fba642b95c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64834-0f6e-43cb-bac0-eca5c0385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a8e29ff-f259-47c3-bb8c-6d49f5b4ef46}" ma:internalName="TaxCatchAll" ma:showField="CatchAllData" ma:web="57964834-0f6e-43cb-bac0-eca5c0385c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7964834-0f6e-43cb-bac0-eca5c0385c38">
      <UserInfo>
        <DisplayName>Isabelle Rey-Correard</DisplayName>
        <AccountId>26</AccountId>
        <AccountType/>
      </UserInfo>
      <UserInfo>
        <DisplayName>Orianne  Duday</DisplayName>
        <AccountId>9</AccountId>
        <AccountType/>
      </UserInfo>
      <UserInfo>
        <DisplayName>Aude Bogusz</DisplayName>
        <AccountId>24</AccountId>
        <AccountType/>
      </UserInfo>
      <UserInfo>
        <DisplayName>ONCO PACA CORSE Members</DisplayName>
        <AccountId>7</AccountId>
        <AccountType/>
      </UserInfo>
    </SharedWithUsers>
    <avisnv xmlns="a3f12766-66e9-4411-8436-cf6825088576">0</avisnv>
    <lcf76f155ced4ddcb4097134ff3c332f xmlns="a3f12766-66e9-4411-8436-cf6825088576">
      <Terms xmlns="http://schemas.microsoft.com/office/infopath/2007/PartnerControls"/>
    </lcf76f155ced4ddcb4097134ff3c332f>
    <TaxCatchAll xmlns="57964834-0f6e-43cb-bac0-eca5c0385c38" xsi:nil="true"/>
  </documentManagement>
</p:properties>
</file>

<file path=customXml/itemProps1.xml><?xml version="1.0" encoding="utf-8"?>
<ds:datastoreItem xmlns:ds="http://schemas.openxmlformats.org/officeDocument/2006/customXml" ds:itemID="{71E78EB6-5E81-4892-B519-6DF164ED63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4E689D-B820-4915-81B6-BEBFB90B0B4A}">
  <ds:schemaRefs>
    <ds:schemaRef ds:uri="57964834-0f6e-43cb-bac0-eca5c0385c38"/>
    <ds:schemaRef ds:uri="a3f12766-66e9-4411-8436-cf68250885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56315F2-11AD-4347-ADFA-F8A16E4A3D02}">
  <ds:schemaRefs>
    <ds:schemaRef ds:uri="http://purl.org/dc/elements/1.1/"/>
    <ds:schemaRef ds:uri="57964834-0f6e-43cb-bac0-eca5c0385c38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a3f12766-66e9-4411-8436-cf682508857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623</Words>
  <Application>Microsoft Office PowerPoint</Application>
  <PresentationFormat>Grand écran</PresentationFormat>
  <Paragraphs>140</Paragraphs>
  <Slides>23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HelveticaNeueLTStd-Lt</vt:lpstr>
      <vt:lpstr>Thème Office</vt:lpstr>
      <vt:lpstr>Contents Slide Master</vt:lpstr>
      <vt:lpstr>Conception personnalisée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Objectif du projet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Saveria LAGALY</dc:creator>
  <cp:lastModifiedBy>Nadège VIEILLARD</cp:lastModifiedBy>
  <cp:revision>1</cp:revision>
  <cp:lastPrinted>2023-04-04T13:00:34Z</cp:lastPrinted>
  <dcterms:created xsi:type="dcterms:W3CDTF">2020-03-20T08:47:04Z</dcterms:created>
  <dcterms:modified xsi:type="dcterms:W3CDTF">2023-04-18T14:33:17Z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0x01010090B70B24EBBE3C40A78061871B47D17D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