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84" r:id="rId3"/>
    <p:sldId id="281" r:id="rId4"/>
    <p:sldId id="285" r:id="rId5"/>
    <p:sldId id="287" r:id="rId6"/>
    <p:sldId id="283" r:id="rId7"/>
    <p:sldId id="278" r:id="rId8"/>
    <p:sldId id="279" r:id="rId9"/>
    <p:sldId id="276" r:id="rId10"/>
    <p:sldId id="277" r:id="rId11"/>
    <p:sldId id="288" r:id="rId12"/>
    <p:sldId id="289" r:id="rId13"/>
    <p:sldId id="290" r:id="rId1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008080"/>
    <a:srgbClr val="57D34D"/>
    <a:srgbClr val="99CC00"/>
    <a:srgbClr val="0099FF"/>
    <a:srgbClr val="3CC531"/>
    <a:srgbClr val="0066FF"/>
    <a:srgbClr val="ED7009"/>
    <a:srgbClr val="E8A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33615464262592E-2"/>
          <c:y val="3.0028280404625698E-2"/>
          <c:w val="0.90248392745134154"/>
          <c:h val="0.6823940731401171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essais en cours : 82</c:v>
                </c:pt>
              </c:strCache>
            </c:strRef>
          </c:tx>
          <c:spPr>
            <a:ln w="2540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20</c:v>
                </c:pt>
                <c:pt idx="1">
                  <c:v>22</c:v>
                </c:pt>
                <c:pt idx="2">
                  <c:v>29</c:v>
                </c:pt>
                <c:pt idx="3">
                  <c:v>40</c:v>
                </c:pt>
                <c:pt idx="4">
                  <c:v>47</c:v>
                </c:pt>
                <c:pt idx="5">
                  <c:v>50</c:v>
                </c:pt>
                <c:pt idx="6">
                  <c:v>56</c:v>
                </c:pt>
                <c:pt idx="7">
                  <c:v>68</c:v>
                </c:pt>
                <c:pt idx="8">
                  <c:v>60</c:v>
                </c:pt>
                <c:pt idx="9">
                  <c:v>64</c:v>
                </c:pt>
                <c:pt idx="10">
                  <c:v>62</c:v>
                </c:pt>
                <c:pt idx="11">
                  <c:v>59</c:v>
                </c:pt>
                <c:pt idx="12">
                  <c:v>63</c:v>
                </c:pt>
                <c:pt idx="13">
                  <c:v>81</c:v>
                </c:pt>
                <c:pt idx="1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0-44B4-B46A-3B2C2EC4AAC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55 Essais académiques </c:v>
                </c:pt>
              </c:strCache>
            </c:strRef>
          </c:tx>
          <c:spPr>
            <a:ln w="19050" cap="rnd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Feuil1!$C$2:$C$16</c:f>
              <c:numCache>
                <c:formatCode>General</c:formatCode>
                <c:ptCount val="15"/>
                <c:pt idx="0">
                  <c:v>14</c:v>
                </c:pt>
                <c:pt idx="1">
                  <c:v>15</c:v>
                </c:pt>
                <c:pt idx="2">
                  <c:v>19</c:v>
                </c:pt>
                <c:pt idx="3">
                  <c:v>27</c:v>
                </c:pt>
                <c:pt idx="4">
                  <c:v>33</c:v>
                </c:pt>
                <c:pt idx="5">
                  <c:v>35</c:v>
                </c:pt>
                <c:pt idx="6">
                  <c:v>39</c:v>
                </c:pt>
                <c:pt idx="7">
                  <c:v>41</c:v>
                </c:pt>
                <c:pt idx="8">
                  <c:v>36</c:v>
                </c:pt>
                <c:pt idx="9">
                  <c:v>39</c:v>
                </c:pt>
                <c:pt idx="10">
                  <c:v>40</c:v>
                </c:pt>
                <c:pt idx="11">
                  <c:v>37</c:v>
                </c:pt>
                <c:pt idx="12">
                  <c:v>40</c:v>
                </c:pt>
                <c:pt idx="13">
                  <c:v>51</c:v>
                </c:pt>
                <c:pt idx="1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0-44B4-B46A-3B2C2EC4AAC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27 Essais industriels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Feuil1!$D$2:$D$16</c:f>
              <c:numCache>
                <c:formatCode>General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17</c:v>
                </c:pt>
                <c:pt idx="7">
                  <c:v>27</c:v>
                </c:pt>
                <c:pt idx="8">
                  <c:v>24</c:v>
                </c:pt>
                <c:pt idx="9">
                  <c:v>25</c:v>
                </c:pt>
                <c:pt idx="10">
                  <c:v>22</c:v>
                </c:pt>
                <c:pt idx="11">
                  <c:v>22</c:v>
                </c:pt>
                <c:pt idx="12">
                  <c:v>23</c:v>
                </c:pt>
                <c:pt idx="13">
                  <c:v>30</c:v>
                </c:pt>
                <c:pt idx="14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0-44B4-B46A-3B2C2EC4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86920"/>
        <c:axId val="374687312"/>
      </c:lineChart>
      <c:catAx>
        <c:axId val="37468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369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7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7312"/>
        <c:crosses val="autoZero"/>
        <c:auto val="1"/>
        <c:lblAlgn val="ctr"/>
        <c:lblOffset val="100"/>
        <c:noMultiLvlLbl val="0"/>
      </c:catAx>
      <c:valAx>
        <c:axId val="374687312"/>
        <c:scaling>
          <c:orientation val="minMax"/>
        </c:scaling>
        <c:delete val="0"/>
        <c:axPos val="l"/>
        <c:majorGridlines>
          <c:spPr>
            <a:ln w="9369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6920"/>
        <c:crosses val="autoZero"/>
        <c:crossBetween val="between"/>
      </c:valAx>
      <c:spPr>
        <a:noFill/>
        <a:ln w="25325">
          <a:noFill/>
        </a:ln>
        <a:effectLst/>
      </c:spPr>
    </c:plotArea>
    <c:legend>
      <c:legendPos val="r"/>
      <c:layout>
        <c:manualLayout>
          <c:xMode val="edge"/>
          <c:yMode val="edge"/>
          <c:x val="8.3824961761716402E-2"/>
          <c:y val="0.77902640273967161"/>
          <c:w val="0.60334089681330916"/>
          <c:h val="0.21917411448970808"/>
        </c:manualLayout>
      </c:layout>
      <c:overlay val="0"/>
      <c:spPr>
        <a:noFill/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83</a:t>
            </a:r>
            <a:r>
              <a:rPr lang="fr-FR" sz="2000" b="1" baseline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études - 9 services engagés</a:t>
            </a:r>
            <a:endParaRPr lang="fr-FR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2.104111986001753E-3"/>
          <c:y val="0"/>
        </c:manualLayout>
      </c:layout>
      <c:overlay val="0"/>
      <c:spPr>
        <a:solidFill>
          <a:srgbClr val="FFCC00"/>
        </a:solidFill>
        <a:ln>
          <a:solidFill>
            <a:srgbClr val="FFCC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A-45F0-9A56-4D16D0547B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A-45F0-9A56-4D16D0547B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A-45F0-9A56-4D16D0547B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A-45F0-9A56-4D16D0547B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4A-45F0-9A56-4D16D0547B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4A-45F0-9A56-4D16D0547B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4A-45F0-9A56-4D16D0547B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4A-45F0-9A56-4D16D0547B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4A-45F0-9A56-4D16D0547BA0}"/>
              </c:ext>
            </c:extLst>
          </c:dPt>
          <c:dLbls>
            <c:dLbl>
              <c:idx val="1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4A-45F0-9A56-4D16D0547BA0}"/>
                </c:ext>
              </c:extLst>
            </c:dLbl>
            <c:dLbl>
              <c:idx val="2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4A-45F0-9A56-4D16D0547BA0}"/>
                </c:ext>
              </c:extLst>
            </c:dLbl>
            <c:dLbl>
              <c:idx val="3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F4A-45F0-9A56-4D16D0547BA0}"/>
                </c:ext>
              </c:extLst>
            </c:dLbl>
            <c:dLbl>
              <c:idx val="4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4A-45F0-9A56-4D16D0547BA0}"/>
                </c:ext>
              </c:extLst>
            </c:dLbl>
            <c:dLbl>
              <c:idx val="5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F4A-45F0-9A56-4D16D0547BA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'[Graphique dans Microsoft PowerPoint]2022'!$A$5:$A$13</c:f>
              <c:strCache>
                <c:ptCount val="9"/>
                <c:pt idx="0">
                  <c:v>Cardiologie-2</c:v>
                </c:pt>
                <c:pt idx="1">
                  <c:v>Pneumologie-24</c:v>
                </c:pt>
                <c:pt idx="2">
                  <c:v>Oncologie-21</c:v>
                </c:pt>
                <c:pt idx="3">
                  <c:v>Rhumatologie-10</c:v>
                </c:pt>
                <c:pt idx="4">
                  <c:v>M2I-9</c:v>
                </c:pt>
                <c:pt idx="5">
                  <c:v>Réanimation-12</c:v>
                </c:pt>
                <c:pt idx="6">
                  <c:v>Gynécologie-2</c:v>
                </c:pt>
                <c:pt idx="7">
                  <c:v>Pédiatrie-1</c:v>
                </c:pt>
                <c:pt idx="8">
                  <c:v>Urologie-2</c:v>
                </c:pt>
              </c:strCache>
            </c:strRef>
          </c:cat>
          <c:val>
            <c:numRef>
              <c:f>'[Graphique dans Microsoft PowerPoint]2022'!$B$5:$B$13</c:f>
              <c:numCache>
                <c:formatCode>General</c:formatCode>
                <c:ptCount val="9"/>
                <c:pt idx="0">
                  <c:v>2</c:v>
                </c:pt>
                <c:pt idx="1">
                  <c:v>24</c:v>
                </c:pt>
                <c:pt idx="2">
                  <c:v>21</c:v>
                </c:pt>
                <c:pt idx="3">
                  <c:v>10</c:v>
                </c:pt>
                <c:pt idx="4">
                  <c:v>9</c:v>
                </c:pt>
                <c:pt idx="5">
                  <c:v>12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4A-45F0-9A56-4D16D0547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174 inclusions 12 % sont réalisées en cancérologie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6-4664-B155-0218E59FD751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6-4664-B155-0218E59FD751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6-4664-B155-0218E59FD751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6-4664-B155-0218E59FD751}"/>
              </c:ext>
            </c:extLst>
          </c:dPt>
          <c:dPt>
            <c:idx val="4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D6-4664-B155-0218E59FD751}"/>
              </c:ext>
            </c:extLst>
          </c:dPt>
          <c:dPt>
            <c:idx val="5"/>
            <c:bubble3D val="0"/>
            <c:spPr>
              <a:solidFill>
                <a:srgbClr val="38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D6-4664-B155-0218E59FD751}"/>
              </c:ext>
            </c:extLst>
          </c:dPt>
          <c:dLbls>
            <c:dLbl>
              <c:idx val="1"/>
              <c:spPr>
                <a:solidFill>
                  <a:srgbClr val="57D34D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AD6-4664-B155-0218E59FD751}"/>
                </c:ext>
              </c:extLst>
            </c:dLbl>
            <c:dLbl>
              <c:idx val="2"/>
              <c:layout>
                <c:manualLayout>
                  <c:x val="-3.3619810592517035E-2"/>
                  <c:y val="3.7412461000790029E-2"/>
                </c:manualLayout>
              </c:layout>
              <c:spPr>
                <a:solidFill>
                  <a:srgbClr val="57D34D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6AD6-4664-B155-0218E59FD751}"/>
                </c:ext>
              </c:extLst>
            </c:dLbl>
            <c:dLbl>
              <c:idx val="3"/>
              <c:layout>
                <c:manualLayout>
                  <c:x val="-0.18405953673834027"/>
                  <c:y val="-2.448378021855147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D6-4664-B155-0218E59FD75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Feuil1!$A$2:$A$7</c:f>
              <c:strCache>
                <c:ptCount val="6"/>
                <c:pt idx="0">
                  <c:v>Pneumologie hors oncologie</c:v>
                </c:pt>
                <c:pt idx="1">
                  <c:v>Onco-pneumologie</c:v>
                </c:pt>
                <c:pt idx="2">
                  <c:v>Hématologie</c:v>
                </c:pt>
                <c:pt idx="3">
                  <c:v>Rhumatologie</c:v>
                </c:pt>
                <c:pt idx="4">
                  <c:v>Médecine interne-Infectiologie</c:v>
                </c:pt>
                <c:pt idx="5">
                  <c:v>Réanimation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51</c:v>
                </c:pt>
                <c:pt idx="1">
                  <c:v>15</c:v>
                </c:pt>
                <c:pt idx="2">
                  <c:v>6</c:v>
                </c:pt>
                <c:pt idx="3">
                  <c:v>31</c:v>
                </c:pt>
                <c:pt idx="4">
                  <c:v>37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D6-4664-B155-0218E59FD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43677127329941E-2"/>
          <c:y val="2.9280327381237946E-2"/>
          <c:w val="0.90248392745134154"/>
          <c:h val="0.6823940731401171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essais ouverts aux inclusions </c:v>
                </c:pt>
              </c:strCache>
            </c:strRef>
          </c:tx>
          <c:spPr>
            <a:ln w="19050" cap="rnd" cmpd="sng" algn="ctr">
              <a:solidFill>
                <a:srgbClr val="99CC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Feuil1!$B$2:$B$9</c:f>
              <c:numCache>
                <c:formatCode>General</c:formatCode>
                <c:ptCount val="8"/>
                <c:pt idx="0">
                  <c:v>15</c:v>
                </c:pt>
                <c:pt idx="1">
                  <c:v>14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15</c:v>
                </c:pt>
                <c:pt idx="6">
                  <c:v>16</c:v>
                </c:pt>
                <c:pt idx="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B-4A45-A9ED-2D2D6C3B845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Essais académiques </c:v>
                </c:pt>
              </c:strCache>
            </c:strRef>
          </c:tx>
          <c:spPr>
            <a:ln w="19050" cap="rnd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Feuil1!$C$2:$C$9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6B-4A45-A9ED-2D2D6C3B845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Essais industriels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Feuil1!$D$2:$D$9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6B-4A45-A9ED-2D2D6C3B8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86920"/>
        <c:axId val="374687312"/>
      </c:lineChart>
      <c:catAx>
        <c:axId val="37468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369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7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7312"/>
        <c:crosses val="autoZero"/>
        <c:auto val="1"/>
        <c:lblAlgn val="ctr"/>
        <c:lblOffset val="100"/>
        <c:noMultiLvlLbl val="0"/>
      </c:catAx>
      <c:valAx>
        <c:axId val="374687312"/>
        <c:scaling>
          <c:orientation val="minMax"/>
        </c:scaling>
        <c:delete val="0"/>
        <c:axPos val="l"/>
        <c:majorGridlines>
          <c:spPr>
            <a:ln w="9369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6920"/>
        <c:crosses val="autoZero"/>
        <c:crossBetween val="between"/>
      </c:valAx>
      <c:spPr>
        <a:noFill/>
        <a:ln w="25325">
          <a:noFill/>
        </a:ln>
        <a:effectLst/>
      </c:spPr>
    </c:plotArea>
    <c:legend>
      <c:legendPos val="r"/>
      <c:layout>
        <c:manualLayout>
          <c:xMode val="edge"/>
          <c:yMode val="edge"/>
          <c:x val="2.507052646184809E-2"/>
          <c:y val="0.77891787643565125"/>
          <c:w val="0.60334089681330916"/>
          <c:h val="0.21917411448970808"/>
        </c:manualLayout>
      </c:layout>
      <c:overlay val="0"/>
      <c:spPr>
        <a:noFill/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16078341218462E-2"/>
          <c:y val="5.9744552192613522E-2"/>
          <c:w val="0.90248392745134154"/>
          <c:h val="0.6530421974737585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des inclusions </c:v>
                </c:pt>
              </c:strCache>
            </c:strRef>
          </c:tx>
          <c:spPr>
            <a:ln w="19050" cap="rnd" cmpd="sng" algn="ctr">
              <a:solidFill>
                <a:srgbClr val="99CC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8</c:v>
                </c:pt>
                <c:pt idx="1">
                  <c:v>27</c:v>
                </c:pt>
                <c:pt idx="2">
                  <c:v>40</c:v>
                </c:pt>
                <c:pt idx="3">
                  <c:v>36</c:v>
                </c:pt>
                <c:pt idx="4">
                  <c:v>103</c:v>
                </c:pt>
                <c:pt idx="5">
                  <c:v>40</c:v>
                </c:pt>
                <c:pt idx="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B-4A45-A9ED-2D2D6C3B845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Total inclusions Essais académiques </c:v>
                </c:pt>
              </c:strCache>
            </c:strRef>
          </c:tx>
          <c:spPr>
            <a:ln w="19050" cap="rnd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26</c:v>
                </c:pt>
                <c:pt idx="3">
                  <c:v>22</c:v>
                </c:pt>
                <c:pt idx="4">
                  <c:v>97</c:v>
                </c:pt>
                <c:pt idx="5">
                  <c:v>33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6B-4A45-A9ED-2D2D6C3B845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Total inclusions Essais industriels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2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5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6B-4A45-A9ED-2D2D6C3B8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86920"/>
        <c:axId val="374687312"/>
      </c:lineChart>
      <c:catAx>
        <c:axId val="37468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369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7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7312"/>
        <c:crosses val="autoZero"/>
        <c:auto val="1"/>
        <c:lblAlgn val="ctr"/>
        <c:lblOffset val="100"/>
        <c:noMultiLvlLbl val="0"/>
      </c:catAx>
      <c:valAx>
        <c:axId val="374687312"/>
        <c:scaling>
          <c:orientation val="minMax"/>
        </c:scaling>
        <c:delete val="0"/>
        <c:axPos val="l"/>
        <c:majorGridlines>
          <c:spPr>
            <a:ln w="9369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686920"/>
        <c:crosses val="autoZero"/>
        <c:crossBetween val="between"/>
      </c:valAx>
      <c:spPr>
        <a:noFill/>
        <a:ln w="25325">
          <a:noFill/>
        </a:ln>
        <a:effectLst/>
      </c:spPr>
    </c:plotArea>
    <c:legend>
      <c:legendPos val="r"/>
      <c:layout>
        <c:manualLayout>
          <c:xMode val="edge"/>
          <c:yMode val="edge"/>
          <c:x val="9.5324240404767127E-2"/>
          <c:y val="0.77905590314186635"/>
          <c:w val="0.46478501856452853"/>
          <c:h val="0.21917411448970808"/>
        </c:manualLayout>
      </c:layout>
      <c:overlay val="0"/>
      <c:spPr>
        <a:noFill/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0.59815</cdr:x>
      <cdr:y>0.07894</cdr:y>
    </cdr:from>
    <cdr:to>
      <cdr:x>0.73865</cdr:x>
      <cdr:y>0.32591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892665" y="341561"/>
          <a:ext cx="914352" cy="106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dirty="0" smtClean="0"/>
            <a:t>Effet cohorte KBP 2020</a:t>
          </a:r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E05A24F3-1DE7-4D8E-8C3E-9404F8FC864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DA71DF70-DB60-45ED-933E-08658AF66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5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06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5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54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3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2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9109-E3BC-4941-AD4B-6B4640FD1E91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3CA9-DFF5-4335-80E6-DF531495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0081" y="3747318"/>
            <a:ext cx="10974745" cy="2827891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LA </a:t>
            </a: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>RECHERCHE </a:t>
            </a: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CLINIQUE</a:t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</a:b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au </a:t>
            </a: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>Centre hospitalier de Cannes </a:t>
            </a:r>
            <a:r>
              <a:rPr lang="fr-FR" altLang="fr-FR" sz="36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- Simone VEIL </a:t>
            </a:r>
            <a: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  <a:t/>
            </a:r>
            <a:br>
              <a:rPr lang="fr-FR" altLang="fr-FR" sz="3600" dirty="0">
                <a:solidFill>
                  <a:srgbClr val="336699"/>
                </a:solidFill>
                <a:latin typeface="Arial Black" panose="020B0A04020102020204" pitchFamily="34" charset="0"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3" y="143999"/>
            <a:ext cx="1475728" cy="12504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fr-FR" sz="1400" dirty="0"/>
          </a:p>
        </p:txBody>
      </p:sp>
      <p:pic>
        <p:nvPicPr>
          <p:cNvPr id="12" name="Picture 2" descr="Résultat de recherche d'images pour &quot;ch pierre nouveau cannes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14"/>
          <a:stretch/>
        </p:blipFill>
        <p:spPr bwMode="auto">
          <a:xfrm>
            <a:off x="5977784" y="3186857"/>
            <a:ext cx="3362133" cy="15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773" y="202944"/>
            <a:ext cx="8635341" cy="11325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79611"/>
          <a:stretch/>
        </p:blipFill>
        <p:spPr>
          <a:xfrm>
            <a:off x="9526660" y="3186857"/>
            <a:ext cx="2159117" cy="15855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9565" r="19240"/>
          <a:stretch/>
        </p:blipFill>
        <p:spPr>
          <a:xfrm>
            <a:off x="354636" y="3192087"/>
            <a:ext cx="5464274" cy="15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7222" y="1820105"/>
            <a:ext cx="2117124" cy="40847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9 essais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ouverts aux inclusions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inclusions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67644" y="1825625"/>
            <a:ext cx="8386156" cy="40847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cancers hématologiques :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Myélomes, Lymphomes, leucémie, syndromes myélodysplasiques</a:t>
            </a:r>
          </a:p>
          <a:p>
            <a:pPr lvl="1"/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Nos partenaires académiques : 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IFM : (Carrismm, Emmy)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CHU de Poitiers (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Benefit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CHU de Strasbourg (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Praise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sur les effets immunologiques liées à l’immunothérapie)</a:t>
            </a:r>
          </a:p>
          <a:p>
            <a:pPr lvl="1"/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Nos partenaires industriels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BMS,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Abvvie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( Préamble,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Vérone)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cancers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digestifs:</a:t>
            </a:r>
          </a:p>
          <a:p>
            <a:pPr lvl="1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Gercor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, FFCD : Prodige 34 Adage, Prodige 50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Aspik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, Prodige 60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Colage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cancers urologiques:</a:t>
            </a:r>
          </a:p>
          <a:p>
            <a:pPr lvl="1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CHU de Nice :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Microprostik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6787" y="334809"/>
            <a:ext cx="10204554" cy="3693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2022                                    LA RECHERCHE EN CANCEROLOGIE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624554" y="6328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27310" y="4553329"/>
            <a:ext cx="4991203" cy="478935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b="1" dirty="0" smtClean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endParaRPr lang="fr-FR" sz="2000" b="1" dirty="0" smtClean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rgbClr val="FF9900"/>
                </a:solidFill>
              </a:rPr>
              <a:t>	Etude </a:t>
            </a:r>
            <a:r>
              <a:rPr lang="fr-FR" sz="1600" b="1" dirty="0">
                <a:solidFill>
                  <a:srgbClr val="FF9900"/>
                </a:solidFill>
              </a:rPr>
              <a:t>fièvre et cancer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</a:rPr>
              <a:t>	Dr </a:t>
            </a:r>
            <a:r>
              <a:rPr lang="fr-FR" sz="1600" b="1" dirty="0" err="1">
                <a:solidFill>
                  <a:srgbClr val="FF9900"/>
                </a:solidFill>
              </a:rPr>
              <a:t>Vassallo</a:t>
            </a:r>
            <a:r>
              <a:rPr lang="fr-FR" sz="1600" b="1" dirty="0">
                <a:solidFill>
                  <a:srgbClr val="FF9900"/>
                </a:solidFill>
              </a:rPr>
              <a:t>, infectiologie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« Analyse rétrospective sur le rôle de la procalcitonine comme marqueur d’infection chez les patients ayant de la fièvre et un cancer solide 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fr-FR" sz="2000" b="1" dirty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lvl="1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 descr="Logo%20CH%20Can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228725"/>
            <a:ext cx="1139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624554" y="6328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56787" y="334809"/>
            <a:ext cx="10204554" cy="3693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LE CHC PROMOTEUR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RECHERCHE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369" y="1260655"/>
            <a:ext cx="423734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06D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E06D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ICOP (cardiologie)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Investigateur principal Dr Berkane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Etude observationnelle, prospective, décrivant la prise en charge médicale, au Centre Hospitalier de Cannes, des patients insuffisants cardiaques nécessitant une optimisation de leur traitement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8513" y="1195950"/>
            <a:ext cx="475765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IMMUNADAPT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infectiologie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Dr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Vassallo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infectiologie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Etude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Observationnelle, visant à mesurer l'impact d'un passage d'une trithérapie à une bithérapie sur l'activation immune et l'inflammation des patients vivants avec le VIH. »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267" y="2846296"/>
            <a:ext cx="6096000" cy="22349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Etude CONTRÔLE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(RIPH 3)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Rolland, pneumologie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1F497D">
                    <a:lumMod val="75000"/>
                  </a:srgbClr>
                </a:solidFill>
                <a:latin typeface="Calibri" panose="020F0502020204030204"/>
              </a:rPr>
              <a:t>«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Etude observationnelle visant à décrire le niveau de contrôle de l’asthme des patients orientés vers un suivi pneumologique après passage aux urgences pour exacerbation d’asthme au CH de Cannes »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Cette étude a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conduit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la mise en place d’un parcours de soin spécifique entre le service des urgences et le service de pneumologie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3510" y="3246330"/>
            <a:ext cx="4691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Etude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CORONADAPT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Dr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Vassallo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infectiologie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Analyse rétrospective des facteurs cliniques et biologiques associés aux formes sévères de Covid19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3510" y="4994774"/>
            <a:ext cx="469104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Etude BIADAPT 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Dr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Vassallo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infectiologie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Etude visant à mesurer l’activation immune chez des personnes vivant avec le VIH (PVV) sous bithérapie et sous trithérapie »</a:t>
            </a:r>
          </a:p>
        </p:txBody>
      </p:sp>
    </p:spTree>
    <p:extLst>
      <p:ext uri="{BB962C8B-B14F-4D97-AF65-F5344CB8AC3E}">
        <p14:creationId xmlns:p14="http://schemas.microsoft.com/office/powerpoint/2010/main" val="105910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66" y="2064090"/>
            <a:ext cx="2305822" cy="2084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Logo%20CH%20Can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228725"/>
            <a:ext cx="1139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5470" b="606"/>
          <a:stretch/>
        </p:blipFill>
        <p:spPr>
          <a:xfrm>
            <a:off x="652974" y="2104911"/>
            <a:ext cx="3406345" cy="27120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4860" y="1451083"/>
            <a:ext cx="421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ESSAYAGH, élu meilleur jeune chercheur européen en cardiologie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77" y="4915723"/>
            <a:ext cx="3495932" cy="10408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694" y="901436"/>
            <a:ext cx="2035322" cy="29665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01617" y="1238375"/>
            <a:ext cx="2916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 des résultats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Coronadapt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l’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Journal of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Infectious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624554" y="6328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56787" y="334809"/>
            <a:ext cx="10204554" cy="3693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 BELLES REUSSITES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78508" y="4104363"/>
            <a:ext cx="21828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"</a:t>
            </a:r>
            <a:r>
              <a:rPr lang="fr-FR" sz="16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Immune </a:t>
            </a:r>
            <a:r>
              <a:rPr lang="fr-FR" sz="16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response</a:t>
            </a:r>
            <a:r>
              <a:rPr lang="fr-FR" sz="16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to BNT162b2 SARS-CoV-2 vaccine in patients living </a:t>
            </a:r>
            <a:r>
              <a:rPr lang="fr-FR" sz="16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with</a:t>
            </a:r>
            <a:r>
              <a:rPr lang="fr-FR" sz="16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HIV: the COVIH-DAPT </a:t>
            </a:r>
            <a:r>
              <a:rPr lang="fr-FR" sz="16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Study</a:t>
            </a:r>
            <a:r>
              <a:rPr lang="fr-FR" sz="16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." </a:t>
            </a:r>
            <a:r>
              <a:rPr lang="fr-FR" sz="1600" dirty="0" err="1" smtClean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Frontiers</a:t>
            </a:r>
            <a:r>
              <a:rPr lang="fr-FR" sz="16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16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in </a:t>
            </a:r>
            <a:r>
              <a:rPr lang="fr-FR" sz="1600" dirty="0" err="1" smtClean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Immunology</a:t>
            </a:r>
            <a:r>
              <a:rPr lang="fr-FR" sz="16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, </a:t>
            </a:r>
            <a:r>
              <a:rPr lang="fr-FR" sz="16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2023</a:t>
            </a:r>
            <a:endParaRPr lang="fr-FR" sz="1600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077" y="3596952"/>
            <a:ext cx="3090741" cy="26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Logo%20CH%20Can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228725"/>
            <a:ext cx="1139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1624554" y="6328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56787" y="334809"/>
            <a:ext cx="10204554" cy="3693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LES PERSPECTIVES ET LES ENJEUX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0901" y="1712422"/>
            <a:ext cx="861198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Renforcer la dynamique d’activité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Permettre la poursuite du financement des 2 postes d’ARC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>
                <a:solidFill>
                  <a:srgbClr val="002060"/>
                </a:solidFill>
                <a:latin typeface="Calibri" panose="020F0502020204030204"/>
              </a:rPr>
              <a:t>Développer la recherche en soins infirmiers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Accroître la part de la recherche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dans les essais industriels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>
                <a:solidFill>
                  <a:srgbClr val="002060"/>
                </a:solidFill>
                <a:latin typeface="Calibri" panose="020F0502020204030204"/>
              </a:rPr>
              <a:t>Renforcer la promotion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>
                <a:solidFill>
                  <a:srgbClr val="002060"/>
                </a:solidFill>
                <a:latin typeface="Calibri" panose="020F0502020204030204"/>
              </a:rPr>
              <a:t>Participer activement à une dynamique recherche au sein du GHT</a:t>
            </a:r>
            <a:endParaRPr lang="fr-FR" baseline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>
              <a:solidFill>
                <a:srgbClr val="002060"/>
              </a:solidFill>
              <a:latin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Trouver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financements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Réponse aux appels à 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Renforcer le volume d’essais industriels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Apprécier l’impact de la fusion des SIR avec le CHUN (étude en cours)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</a:rPr>
              <a:t>Etre présents sur les enjeux de demain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EDS et enjeu de la qualité des </a:t>
            </a:r>
            <a:r>
              <a:rPr lang="fr-FR" dirty="0" smtClean="0">
                <a:solidFill>
                  <a:srgbClr val="002060"/>
                </a:solidFill>
              </a:rPr>
              <a:t>datas (CHC-SV partenaire de </a:t>
            </a:r>
            <a:r>
              <a:rPr lang="fr-FR" dirty="0" err="1" smtClean="0">
                <a:solidFill>
                  <a:srgbClr val="002060"/>
                </a:solidFill>
              </a:rPr>
              <a:t>Onco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DataHub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…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23" y="1238375"/>
            <a:ext cx="1686297" cy="23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-2083" y="2541479"/>
            <a:ext cx="5411790" cy="3837019"/>
            <a:chOff x="838014" y="2594968"/>
            <a:chExt cx="5529536" cy="392707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014" y="3478763"/>
              <a:ext cx="2775987" cy="299985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r="2095" b="939"/>
            <a:stretch/>
          </p:blipFill>
          <p:spPr>
            <a:xfrm>
              <a:off x="3614002" y="2649704"/>
              <a:ext cx="2753548" cy="382591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597375" y="2594968"/>
              <a:ext cx="201541" cy="12787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38167" y="5243275"/>
              <a:ext cx="201541" cy="12787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5964905" y="284743"/>
            <a:ext cx="2649537" cy="796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fr-FR" sz="2800" dirty="0">
                <a:solidFill>
                  <a:prstClr val="white"/>
                </a:solidFill>
              </a:rPr>
              <a:t>Carte d’identité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1233" y="-18821"/>
            <a:ext cx="8712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r>
              <a:rPr lang="fr-FR" altLang="fr-FR" sz="3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   </a:t>
            </a:r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entre Hospitalier de Cannes  </a:t>
            </a:r>
            <a:endParaRPr lang="fr-FR" altLang="fr-FR" sz="12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233" y="2254800"/>
            <a:ext cx="5163256" cy="1223963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Membre du GHT Alpes Maritimes </a:t>
            </a:r>
            <a: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altLang="fr-FR" sz="1300" dirty="0" err="1">
                <a:solidFill>
                  <a:schemeClr val="accent1">
                    <a:lumMod val="50000"/>
                  </a:schemeClr>
                </a:solidFill>
              </a:rPr>
              <a:t>étab</a:t>
            </a:r>
            <a: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  <a:t>. pivot : CHU de Nice)</a:t>
            </a:r>
            <a:b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fr-FR" altLang="fr-FR" sz="1800" b="1" dirty="0" smtClean="0">
                <a:solidFill>
                  <a:schemeClr val="accent1">
                    <a:lumMod val="50000"/>
                  </a:schemeClr>
                </a:solidFill>
              </a:rPr>
              <a:t>866 lits et places</a:t>
            </a:r>
            <a: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402 MCO 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          101 santé mentale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           318 personnes âgées (EHPAD et SLD)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             20 lits de SSR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             25 lits HAD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br>
              <a:rPr lang="fr-FR" altLang="fr-FR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5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0" b="19014"/>
          <a:stretch/>
        </p:blipFill>
        <p:spPr bwMode="auto">
          <a:xfrm>
            <a:off x="8879624" y="355251"/>
            <a:ext cx="3027362" cy="13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830" y="2628798"/>
            <a:ext cx="2514015" cy="3086235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34002" y="3478763"/>
            <a:ext cx="2616946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r-FR" altLang="fr-F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Une mission de formation aux métiers de la santé</a:t>
            </a:r>
            <a:br>
              <a:rPr lang="fr-FR" altLang="fr-F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1 IFSI sur site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Participation </a:t>
            </a:r>
            <a: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  <a:t>à la formation </a:t>
            </a:r>
            <a: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  <a:t>médicale</a:t>
            </a:r>
            <a:br>
              <a:rPr lang="fr-FR" altLang="fr-FR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 de la recherche !</a:t>
            </a:r>
            <a:r>
              <a:rPr lang="fr-FR" altLang="fr-FR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altLang="fr-F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34002" y="2628798"/>
            <a:ext cx="379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Plus de 2000 ETP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 service des patients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1778 ETP personnel non médical</a:t>
            </a: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235 ETP personnel médical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36602" y="5143970"/>
            <a:ext cx="217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+210 M€ 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budget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d’exploitation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23,7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M€ 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budget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d’investissement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>
          <a:xfrm>
            <a:off x="5661444" y="5302981"/>
            <a:ext cx="775158" cy="75919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08" y="1379115"/>
            <a:ext cx="2276716" cy="11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241205" y="243900"/>
            <a:ext cx="9275618" cy="66600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RECHERCHE : UN ENGAGEMENT VOLONTARISTE EN HOPITAL ‘GENERAL’</a:t>
            </a:r>
            <a:endParaRPr lang="fr-F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7235" y="3160541"/>
            <a:ext cx="367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Plus aucun financement attribué</a:t>
            </a:r>
          </a:p>
          <a:p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6" y="1485832"/>
            <a:ext cx="1390650" cy="1524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43458" y="1478563"/>
            <a:ext cx="737336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endParaRPr lang="fr-FR" altLang="fr-FR" dirty="0"/>
          </a:p>
          <a:p>
            <a:pPr eaLnBrk="1" hangingPunct="1">
              <a:lnSpc>
                <a:spcPct val="80000"/>
              </a:lnSpc>
            </a:pPr>
            <a:r>
              <a:rPr lang="fr-FR" dirty="0" smtClean="0">
                <a:solidFill>
                  <a:srgbClr val="002060"/>
                </a:solidFill>
              </a:rPr>
              <a:t>Et pourtant</a:t>
            </a:r>
          </a:p>
          <a:p>
            <a:pPr eaLnBrk="1" hangingPunct="1">
              <a:lnSpc>
                <a:spcPct val="80000"/>
              </a:lnSpc>
            </a:pPr>
            <a:endParaRPr lang="fr-FR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altLang="fr-FR" b="1" dirty="0" smtClean="0">
                <a:solidFill>
                  <a:srgbClr val="FF9900"/>
                </a:solidFill>
                <a:latin typeface="+mn-lt"/>
              </a:rPr>
              <a:t>Un </a:t>
            </a:r>
            <a:r>
              <a:rPr lang="fr-FR" altLang="fr-FR" b="1" dirty="0">
                <a:solidFill>
                  <a:srgbClr val="FF9900"/>
                </a:solidFill>
                <a:latin typeface="+mn-lt"/>
              </a:rPr>
              <a:t>intérêt pour nos patients</a:t>
            </a:r>
            <a:r>
              <a:rPr lang="fr-FR" altLang="fr-FR" dirty="0">
                <a:latin typeface="+mn-lt"/>
              </a:rPr>
              <a:t> </a:t>
            </a:r>
            <a:endParaRPr lang="fr-FR" altLang="fr-FR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600" dirty="0" smtClean="0">
                <a:solidFill>
                  <a:srgbClr val="002060"/>
                </a:solidFill>
                <a:latin typeface="+mn-lt"/>
              </a:rPr>
              <a:t>accès </a:t>
            </a:r>
            <a:r>
              <a:rPr lang="fr-FR" altLang="fr-FR" sz="1600" dirty="0">
                <a:solidFill>
                  <a:srgbClr val="002060"/>
                </a:solidFill>
                <a:latin typeface="+mn-lt"/>
              </a:rPr>
              <a:t>à des molécules </a:t>
            </a:r>
            <a:r>
              <a:rPr lang="fr-FR" altLang="fr-FR" sz="1600" dirty="0" smtClean="0">
                <a:solidFill>
                  <a:srgbClr val="002060"/>
                </a:solidFill>
                <a:latin typeface="+mn-lt"/>
              </a:rPr>
              <a:t>innovantes</a:t>
            </a:r>
            <a:endParaRPr lang="fr-FR" altLang="fr-FR" sz="16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fr-FR" altLang="fr-FR" dirty="0">
              <a:solidFill>
                <a:srgbClr val="336699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altLang="fr-FR" b="1" dirty="0">
                <a:solidFill>
                  <a:srgbClr val="FF9900"/>
                </a:solidFill>
                <a:latin typeface="+mn-lt"/>
              </a:rPr>
              <a:t>Un intérêt scientifique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002060"/>
                </a:solidFill>
                <a:latin typeface="+mn-lt"/>
              </a:rPr>
              <a:t>pour les équipes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altLang="fr-FR" sz="1600" dirty="0">
                <a:solidFill>
                  <a:srgbClr val="002060"/>
                </a:solidFill>
                <a:latin typeface="+mn-lt"/>
              </a:rPr>
              <a:t>	</a:t>
            </a:r>
            <a:r>
              <a:rPr lang="fr-FR" altLang="fr-FR" sz="1400" dirty="0">
                <a:solidFill>
                  <a:srgbClr val="002060"/>
                </a:solidFill>
                <a:latin typeface="+mn-lt"/>
              </a:rPr>
              <a:t>Participation à </a:t>
            </a:r>
            <a:r>
              <a:rPr lang="fr-FR" altLang="fr-FR" sz="1400" dirty="0" smtClean="0">
                <a:solidFill>
                  <a:srgbClr val="002060"/>
                </a:solidFill>
                <a:latin typeface="+mn-lt"/>
              </a:rPr>
              <a:t>l’innovation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400" dirty="0">
                <a:solidFill>
                  <a:srgbClr val="002060"/>
                </a:solidFill>
                <a:latin typeface="+mn-lt"/>
              </a:rPr>
              <a:t>	Les essais cliniques sont vecteurs de formation continue</a:t>
            </a:r>
          </a:p>
          <a:p>
            <a:pPr eaLnBrk="1" hangingPunct="1">
              <a:lnSpc>
                <a:spcPct val="80000"/>
              </a:lnSpc>
            </a:pPr>
            <a:endParaRPr lang="fr-FR" altLang="fr-FR" b="1" dirty="0" smtClean="0">
              <a:solidFill>
                <a:srgbClr val="FF99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b="1" dirty="0" smtClean="0">
                <a:solidFill>
                  <a:srgbClr val="FF9900"/>
                </a:solidFill>
                <a:latin typeface="+mn-lt"/>
              </a:rPr>
              <a:t>Un </a:t>
            </a:r>
            <a:r>
              <a:rPr lang="fr-FR" altLang="fr-FR" b="1" dirty="0">
                <a:solidFill>
                  <a:srgbClr val="FF9900"/>
                </a:solidFill>
                <a:latin typeface="+mn-lt"/>
              </a:rPr>
              <a:t>facteur d’attractivité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002060"/>
                </a:solidFill>
                <a:latin typeface="+mn-lt"/>
              </a:rPr>
              <a:t>pour les recrutements de </a:t>
            </a:r>
            <a:r>
              <a:rPr lang="fr-FR" altLang="fr-FR" dirty="0" smtClean="0">
                <a:solidFill>
                  <a:srgbClr val="002060"/>
                </a:solidFill>
                <a:latin typeface="+mn-lt"/>
              </a:rPr>
              <a:t>médicaux</a:t>
            </a:r>
            <a:endParaRPr lang="fr-FR" altLang="fr-FR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fr-FR" altLang="fr-FR" dirty="0">
              <a:solidFill>
                <a:srgbClr val="336699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altLang="fr-FR" b="1" dirty="0">
                <a:solidFill>
                  <a:srgbClr val="FF9900"/>
                </a:solidFill>
                <a:latin typeface="+mn-lt"/>
              </a:rPr>
              <a:t>Un enjeu d’image et de positionnement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altLang="fr-FR" sz="1600" dirty="0">
                <a:solidFill>
                  <a:srgbClr val="336699"/>
                </a:solidFill>
                <a:latin typeface="+mn-lt"/>
              </a:rPr>
              <a:t>	</a:t>
            </a:r>
            <a:r>
              <a:rPr lang="fr-FR" altLang="fr-FR" sz="1400" dirty="0">
                <a:solidFill>
                  <a:srgbClr val="002060"/>
                </a:solidFill>
                <a:latin typeface="+mn-lt"/>
              </a:rPr>
              <a:t>L’activité de recherche témoigne du dynamisme et de la qualité </a:t>
            </a:r>
            <a:r>
              <a:rPr lang="fr-FR" altLang="fr-FR" sz="1400" dirty="0" smtClean="0">
                <a:solidFill>
                  <a:srgbClr val="002060"/>
                </a:solidFill>
                <a:latin typeface="+mn-lt"/>
              </a:rPr>
              <a:t>des </a:t>
            </a:r>
            <a:r>
              <a:rPr lang="fr-FR" altLang="fr-FR" sz="1400" dirty="0">
                <a:solidFill>
                  <a:srgbClr val="002060"/>
                </a:solidFill>
                <a:latin typeface="+mn-lt"/>
              </a:rPr>
              <a:t>équipes 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400" dirty="0">
                <a:solidFill>
                  <a:srgbClr val="002060"/>
                </a:solidFill>
                <a:latin typeface="+mn-lt"/>
              </a:rPr>
              <a:t>	Les publications contribuent à la renommée des équipes et de </a:t>
            </a:r>
            <a:r>
              <a:rPr lang="fr-FR" altLang="fr-FR" sz="1400" dirty="0" smtClean="0">
                <a:solidFill>
                  <a:srgbClr val="002060"/>
                </a:solidFill>
                <a:latin typeface="+mn-lt"/>
              </a:rPr>
              <a:t>l’établissement</a:t>
            </a:r>
          </a:p>
          <a:p>
            <a:pPr eaLnBrk="1" hangingPunct="1">
              <a:lnSpc>
                <a:spcPct val="90000"/>
              </a:lnSpc>
            </a:pPr>
            <a:endParaRPr lang="fr-FR" altLang="fr-FR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47" y="4653879"/>
            <a:ext cx="2706859" cy="18045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544" y="1546442"/>
            <a:ext cx="1746366" cy="1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6" y="1485832"/>
            <a:ext cx="139065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32662" y="1485832"/>
            <a:ext cx="7679574" cy="5001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fr-FR" altLang="fr-FR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AU CHC-SV :</a:t>
            </a:r>
          </a:p>
          <a:p>
            <a:pPr>
              <a:lnSpc>
                <a:spcPct val="80000"/>
              </a:lnSpc>
            </a:pPr>
            <a:endParaRPr lang="fr-FR" altLang="fr-FR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Une </a:t>
            </a:r>
            <a:r>
              <a:rPr lang="fr-FR" alt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organisation adaptée </a:t>
            </a:r>
            <a:endParaRPr lang="fr-FR" altLang="fr-FR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fr-FR" altLang="fr-FR" sz="1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Unité de recherche clinique conventionnée avec le CHU de Nice (2009)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Comptes recherche par discipline</a:t>
            </a:r>
          </a:p>
          <a:p>
            <a:pPr>
              <a:lnSpc>
                <a:spcPct val="80000"/>
              </a:lnSpc>
            </a:pPr>
            <a:endParaRPr lang="fr-FR" altLang="fr-FR" sz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fr-FR" altLang="fr-FR" sz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Des </a:t>
            </a:r>
            <a:r>
              <a:rPr lang="fr-FR" alt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compétences </a:t>
            </a:r>
            <a:r>
              <a:rPr lang="fr-FR" altLang="fr-FR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spécifiques </a:t>
            </a:r>
            <a:r>
              <a:rPr lang="fr-FR" altLang="fr-FR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et </a:t>
            </a:r>
            <a:r>
              <a:rPr lang="fr-FR" alt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du temps dédié</a:t>
            </a:r>
          </a:p>
          <a:p>
            <a:pPr>
              <a:lnSpc>
                <a:spcPct val="80000"/>
              </a:lnSpc>
            </a:pPr>
            <a:endParaRPr lang="fr-FR" altLang="fr-FR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2 </a:t>
            </a:r>
            <a:r>
              <a:rPr lang="fr-FR" altLang="fr-FR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etp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 ARC tous-terrains </a:t>
            </a:r>
            <a:r>
              <a:rPr lang="fr-FR" altLang="fr-FR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(ARC investigateur, ARC promoteur, ARC projets)</a:t>
            </a:r>
            <a:endParaRPr lang="fr-FR" altLang="fr-FR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temps de 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direction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des </a:t>
            </a: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équipes médicales 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engagées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des investigateurs formés aux BPC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002060"/>
                </a:solidFill>
                <a:cs typeface="Arial" panose="020B0604020202020204" pitchFamily="34" charset="0"/>
              </a:rPr>
              <a:t>des équipes supports (pharmacie, biologie, imagerie) en 	accompagnement</a:t>
            </a:r>
          </a:p>
          <a:p>
            <a:pPr>
              <a:lnSpc>
                <a:spcPct val="80000"/>
              </a:lnSpc>
            </a:pPr>
            <a:endParaRPr lang="fr-FR" altLang="fr-F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1 budget autofinancé</a:t>
            </a:r>
          </a:p>
          <a:p>
            <a:pPr>
              <a:lnSpc>
                <a:spcPct val="80000"/>
              </a:lnSpc>
            </a:pPr>
            <a:r>
              <a:rPr lang="fr-FR" alt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fr-FR" alt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par les équipes et le </a:t>
            </a:r>
            <a:r>
              <a:rPr lang="fr-FR" altLang="fr-FR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CHC</a:t>
            </a:r>
            <a:endParaRPr lang="fr-FR" altLang="fr-F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7302" y="1383782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80"/>
                </a:solidFill>
              </a:rPr>
              <a:t>MAIS…</a:t>
            </a:r>
            <a:endParaRPr lang="fr-FR" dirty="0">
              <a:solidFill>
                <a:srgbClr val="008080"/>
              </a:solidFill>
            </a:endParaRPr>
          </a:p>
        </p:txBody>
      </p:sp>
      <p:sp>
        <p:nvSpPr>
          <p:cNvPr id="15" name="Titre 15"/>
          <p:cNvSpPr txBox="1">
            <a:spLocks/>
          </p:cNvSpPr>
          <p:nvPr/>
        </p:nvSpPr>
        <p:spPr>
          <a:xfrm>
            <a:off x="2241205" y="243900"/>
            <a:ext cx="9275618" cy="66600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RECHERCHE : UN ENGAGEMENT VOLONTARISTE EN HOPITAL ‘GENERAL’</a:t>
            </a:r>
            <a:endParaRPr lang="fr-F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  <p:graphicFrame>
        <p:nvGraphicFramePr>
          <p:cNvPr id="15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515511"/>
              </p:ext>
            </p:extLst>
          </p:nvPr>
        </p:nvGraphicFramePr>
        <p:xfrm>
          <a:off x="540020" y="1383781"/>
          <a:ext cx="7164286" cy="470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9406648" y="3247632"/>
            <a:ext cx="2110175" cy="36933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11 nouveaux essais  </a:t>
            </a:r>
            <a:endParaRPr lang="fr-FR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50613" y="1652489"/>
            <a:ext cx="2966210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82 essais </a:t>
            </a:r>
            <a:r>
              <a:rPr lang="fr-FR" b="1" dirty="0">
                <a:solidFill>
                  <a:srgbClr val="003366"/>
                </a:solidFill>
                <a:latin typeface="Arial" charset="0"/>
                <a:cs typeface="Arial" charset="0"/>
              </a:rPr>
              <a:t>en </a:t>
            </a: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cours  </a:t>
            </a:r>
            <a:endParaRPr lang="fr-FR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1200" b="1" dirty="0">
                <a:solidFill>
                  <a:srgbClr val="003366"/>
                </a:solidFill>
                <a:latin typeface="Arial" charset="0"/>
                <a:cs typeface="Arial" charset="0"/>
              </a:rPr>
              <a:t>2008 : 20 </a:t>
            </a:r>
            <a:r>
              <a:rPr lang="fr-FR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essais </a:t>
            </a:r>
            <a:r>
              <a:rPr lang="fr-FR" sz="11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(+ 310%)</a:t>
            </a:r>
            <a:endParaRPr lang="fr-FR" sz="1100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06648" y="3721186"/>
            <a:ext cx="2110175" cy="646331"/>
          </a:xfrm>
          <a:prstGeom prst="rect">
            <a:avLst/>
          </a:prstGeom>
          <a:solidFill>
            <a:srgbClr val="FFCC00"/>
          </a:solidFill>
          <a:ln w="28575"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36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essais ouverts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           aux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inclusions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itre 15"/>
          <p:cNvSpPr txBox="1">
            <a:spLocks/>
          </p:cNvSpPr>
          <p:nvPr/>
        </p:nvSpPr>
        <p:spPr>
          <a:xfrm>
            <a:off x="2241205" y="243900"/>
            <a:ext cx="9275618" cy="66600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NOTRE ACTIVIT</a:t>
            </a:r>
            <a:r>
              <a:rPr lang="fr-FR" sz="24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 </a:t>
            </a:r>
            <a:r>
              <a:rPr lang="fr-FR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RECHERCHE 2022</a:t>
            </a:r>
            <a:endParaRPr lang="fr-FR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50613" y="2403894"/>
            <a:ext cx="296621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67 %	essais académiques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34%	essais industriels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010088" y="243900"/>
            <a:ext cx="9275618" cy="66600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27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NOTRE ACTIVIT</a:t>
            </a:r>
            <a:r>
              <a:rPr lang="fr-FR" sz="2800" b="1" cap="all" dirty="0">
                <a:solidFill>
                  <a:schemeClr val="bg1"/>
                </a:solidFill>
              </a:rPr>
              <a:t>é</a:t>
            </a:r>
            <a:r>
              <a:rPr lang="fr-FR" sz="27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RECHERCHE 2022</a:t>
            </a:r>
            <a:r>
              <a:rPr lang="fr-F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fr-F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"/>
          </p:nvPr>
        </p:nvSpPr>
        <p:spPr>
          <a:xfrm>
            <a:off x="6113375" y="2186247"/>
            <a:ext cx="2274167" cy="44057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174 inclusions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321432" y="2532702"/>
            <a:ext cx="314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Répartition des inclusions par service</a:t>
            </a:r>
            <a:endParaRPr lang="fr-FR" sz="12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754391"/>
              </p:ext>
            </p:extLst>
          </p:nvPr>
        </p:nvGraphicFramePr>
        <p:xfrm>
          <a:off x="517150" y="1624519"/>
          <a:ext cx="4572000" cy="452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371976874"/>
              </p:ext>
            </p:extLst>
          </p:nvPr>
        </p:nvGraphicFramePr>
        <p:xfrm>
          <a:off x="6113375" y="2809701"/>
          <a:ext cx="5666302" cy="3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3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97415"/>
              </p:ext>
            </p:extLst>
          </p:nvPr>
        </p:nvGraphicFramePr>
        <p:xfrm>
          <a:off x="309716" y="1723173"/>
          <a:ext cx="6507841" cy="416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860298" y="1819924"/>
            <a:ext cx="3177617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3366"/>
                </a:solidFill>
                <a:cs typeface="Arial" charset="0"/>
              </a:rPr>
              <a:t>15 essais ouverts aux inclusions</a:t>
            </a:r>
          </a:p>
          <a:p>
            <a:pPr>
              <a:defRPr/>
            </a:pPr>
            <a:r>
              <a:rPr lang="fr-FR" sz="1200" b="1" dirty="0" smtClean="0">
                <a:solidFill>
                  <a:srgbClr val="003366"/>
                </a:solidFill>
                <a:cs typeface="Arial" charset="0"/>
              </a:rPr>
              <a:t>2021 : 16 essais</a:t>
            </a:r>
            <a:endParaRPr lang="fr-FR" sz="1200" b="1" dirty="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0298" y="2445042"/>
            <a:ext cx="317761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12 essais académiques </a:t>
            </a:r>
          </a:p>
          <a:p>
            <a:pPr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7 RIPH 1, 2 RIPH 2, 3 RIPH 3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762298" y="147969"/>
            <a:ext cx="9275618" cy="91586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2022	Notre Activité </a:t>
            </a:r>
            <a:r>
              <a:rPr lang="fr-FR" sz="2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recherche clinique en </a:t>
            </a:r>
            <a:r>
              <a:rPr lang="fr-FR" sz="20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oncologie </a:t>
            </a:r>
            <a:r>
              <a:rPr lang="fr-F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Essais </a:t>
            </a:r>
            <a:r>
              <a:rPr lang="fr-F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ouverts aux inclusions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0298" y="3100937"/>
            <a:ext cx="3177618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3 essais industriels 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3 RIPH 3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7236843" y="4193787"/>
            <a:ext cx="3801072" cy="685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Essais académiques en majorité interventionnels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Essais industriels tous observationnels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3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572858"/>
              </p:ext>
            </p:extLst>
          </p:nvPr>
        </p:nvGraphicFramePr>
        <p:xfrm>
          <a:off x="154858" y="1508711"/>
          <a:ext cx="6507841" cy="432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324075" y="1725092"/>
            <a:ext cx="3780344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21 inclusions</a:t>
            </a:r>
            <a:endParaRPr lang="fr-FR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2021 </a:t>
            </a:r>
            <a:r>
              <a:rPr lang="fr-FR" sz="1200" b="1" dirty="0">
                <a:solidFill>
                  <a:srgbClr val="003366"/>
                </a:solidFill>
                <a:latin typeface="Arial" charset="0"/>
                <a:cs typeface="Arial" charset="0"/>
              </a:rPr>
              <a:t>: </a:t>
            </a:r>
            <a:r>
              <a:rPr lang="fr-FR" sz="12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40  </a:t>
            </a:r>
            <a:endParaRPr lang="fr-FR" sz="1200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4075" y="2384570"/>
            <a:ext cx="378034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17 inclusions essais académiques </a:t>
            </a:r>
          </a:p>
          <a:p>
            <a:pPr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5 RIPH1 et 2, 12 RIPH 3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4826" y="64786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828801" y="118970"/>
            <a:ext cx="9275618" cy="9158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20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2022	Activité </a:t>
            </a:r>
            <a:r>
              <a:rPr lang="fr-FR" sz="2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recherche clinique en </a:t>
            </a:r>
            <a:r>
              <a:rPr lang="fr-FR" sz="20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oncologie  </a:t>
            </a:r>
            <a:br>
              <a:rPr lang="fr-FR" sz="20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Inclusions</a:t>
            </a:r>
            <a:endParaRPr lang="fr-FR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4075" y="3087347"/>
            <a:ext cx="378034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4 inclusions dans les essais industriels </a:t>
            </a:r>
          </a:p>
          <a:p>
            <a:pPr>
              <a:spcBef>
                <a:spcPct val="0"/>
              </a:spcBef>
            </a:pPr>
            <a:r>
              <a:rPr lang="fr-FR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4 RIPH3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7222" y="1820105"/>
            <a:ext cx="2117124" cy="371896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essais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ouverts aux inclusions 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15 inclusions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67644" y="1825625"/>
            <a:ext cx="8386156" cy="37189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cancer du poumon</a:t>
            </a:r>
          </a:p>
          <a:p>
            <a:pPr lvl="1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File active : 74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patients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diagnostiqués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en 2020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avec un cancer du poumon, quelque soit le stade, ont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été inclus dans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l’étude de cohorte KBP-ESCAP 2020</a:t>
            </a:r>
          </a:p>
          <a:p>
            <a:pPr marL="457200" lvl="1" indent="0">
              <a:buNone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Nos partenaires académiques : 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IFCT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Diciple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Elderly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, Dial)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UNICANCER :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(Nirvana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en collaboration avec le centre Azuréen de cancérologie de Mougins pour la radiothérapie)</a:t>
            </a:r>
          </a:p>
          <a:p>
            <a:pPr lvl="2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GFPC :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Mesoimmune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, Explore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Alk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914400" lvl="2" indent="0">
              <a:buNone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Nos partenaires industriels</a:t>
            </a:r>
            <a:endParaRPr lang="fr-FR" sz="2000" dirty="0"/>
          </a:p>
          <a:p>
            <a:pPr lvl="2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BMS, Astra Zeneca (List,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Posithes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85832"/>
            <a:ext cx="309716" cy="537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6787" y="334809"/>
            <a:ext cx="10204554" cy="3693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2022                                    LA RECHERCHE EN </a:t>
            </a:r>
            <a:r>
              <a:rPr lang="fr-FR" dirty="0" smtClean="0"/>
              <a:t>ONCOLOGIE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624554" y="6328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3" y="141852"/>
            <a:ext cx="1026842" cy="8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Rogner</Template>
  <TotalTime>4576</TotalTime>
  <Words>1105</Words>
  <Application>Microsoft Office PowerPoint</Application>
  <PresentationFormat>Grand écran</PresentationFormat>
  <Paragraphs>183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Calibri Light</vt:lpstr>
      <vt:lpstr>Tahoma</vt:lpstr>
      <vt:lpstr>Thème Office</vt:lpstr>
      <vt:lpstr>   LA RECHERCHE CLINIQUE       au Centre hospitalier de Cannes - Simone VEIL  </vt:lpstr>
      <vt:lpstr>Membre du GHT Alpes Maritimes (étab. pivot : CHU de Nice)      866 lits et places            402 MCO             101 santé mentale            318 personnes âgées (EHPAD et SLD)              20 lits de SSR              25 lits HAD                 </vt:lpstr>
      <vt:lpstr>LA RECHERCHE : UN ENGAGEMENT VOLONTARISTE EN HOPITAL ‘GENERAL’</vt:lpstr>
      <vt:lpstr>Présentation PowerPoint</vt:lpstr>
      <vt:lpstr>Présentation PowerPoint</vt:lpstr>
      <vt:lpstr>  NOTRE ACTIVITé  RECHERCHE 2022 </vt:lpstr>
      <vt:lpstr>2022 Notre Activité de recherche clinique en oncologie  Essais ouverts aux inclusions</vt:lpstr>
      <vt:lpstr>2022 Activité de recherche clinique en oncologie   Inclusions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MARTINA Gaëlle</dc:creator>
  <cp:lastModifiedBy>RONZIERE Nathalie</cp:lastModifiedBy>
  <cp:revision>229</cp:revision>
  <cp:lastPrinted>2019-10-14T08:55:05Z</cp:lastPrinted>
  <dcterms:created xsi:type="dcterms:W3CDTF">2018-10-30T13:40:49Z</dcterms:created>
  <dcterms:modified xsi:type="dcterms:W3CDTF">2023-04-06T07:16:12Z</dcterms:modified>
</cp:coreProperties>
</file>