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7" r:id="rId3"/>
    <p:sldId id="258" r:id="rId4"/>
    <p:sldId id="290" r:id="rId5"/>
    <p:sldId id="299" r:id="rId6"/>
    <p:sldId id="288" r:id="rId7"/>
    <p:sldId id="289" r:id="rId8"/>
    <p:sldId id="298" r:id="rId9"/>
    <p:sldId id="266" r:id="rId10"/>
    <p:sldId id="268" r:id="rId11"/>
    <p:sldId id="260" r:id="rId12"/>
    <p:sldId id="263" r:id="rId13"/>
    <p:sldId id="264" r:id="rId14"/>
    <p:sldId id="291" r:id="rId15"/>
    <p:sldId id="292" r:id="rId16"/>
    <p:sldId id="294" r:id="rId17"/>
    <p:sldId id="295" r:id="rId18"/>
    <p:sldId id="293" r:id="rId19"/>
    <p:sldId id="265"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LIER Estelle" initials="VE" lastIdx="5" clrIdx="0">
    <p:extLst>
      <p:ext uri="{19B8F6BF-5375-455C-9EA6-DF929625EA0E}">
        <p15:presenceInfo xmlns:p15="http://schemas.microsoft.com/office/powerpoint/2012/main" userId="S-1-5-21-1412333485-761074123-1179000955-678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9" autoAdjust="0"/>
    <p:restoredTop sz="94660"/>
  </p:normalViewPr>
  <p:slideViewPr>
    <p:cSldViewPr snapToGrid="0">
      <p:cViewPr varScale="1">
        <p:scale>
          <a:sx n="74" d="100"/>
          <a:sy n="74"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143C2-9EE5-48ED-BDB4-DE43B8F82A04}" type="doc">
      <dgm:prSet loTypeId="urn:microsoft.com/office/officeart/2005/8/layout/chevron1" loCatId="process" qsTypeId="urn:microsoft.com/office/officeart/2005/8/quickstyle/simple1" qsCatId="simple" csTypeId="urn:microsoft.com/office/officeart/2005/8/colors/accent5_4" csCatId="accent5" phldr="1"/>
      <dgm:spPr/>
    </dgm:pt>
    <dgm:pt modelId="{6219EB31-ACA1-4060-862B-9A22D28059B0}">
      <dgm:prSet phldrT="[Texte]"/>
      <dgm:spPr/>
      <dgm:t>
        <a:bodyPr/>
        <a:lstStyle/>
        <a:p>
          <a:r>
            <a:rPr lang="fr-FR" dirty="0" err="1"/>
            <a:t>EgaliCan</a:t>
          </a:r>
          <a:r>
            <a:rPr lang="fr-FR" dirty="0"/>
            <a:t> 1 </a:t>
          </a:r>
        </a:p>
        <a:p>
          <a:r>
            <a:rPr lang="fr-FR" dirty="0"/>
            <a:t>(2010-2013)</a:t>
          </a:r>
        </a:p>
      </dgm:t>
    </dgm:pt>
    <dgm:pt modelId="{E3BD89DA-98DF-4FEA-8A90-71CAB61A327E}" type="parTrans" cxnId="{2C834C8D-CE12-424B-B10A-D9C0381FB091}">
      <dgm:prSet/>
      <dgm:spPr/>
      <dgm:t>
        <a:bodyPr/>
        <a:lstStyle/>
        <a:p>
          <a:endParaRPr lang="fr-FR"/>
        </a:p>
      </dgm:t>
    </dgm:pt>
    <dgm:pt modelId="{A5B5AB57-A788-4469-BF29-E8C257463F3F}" type="sibTrans" cxnId="{2C834C8D-CE12-424B-B10A-D9C0381FB091}">
      <dgm:prSet/>
      <dgm:spPr/>
      <dgm:t>
        <a:bodyPr/>
        <a:lstStyle/>
        <a:p>
          <a:endParaRPr lang="fr-FR"/>
        </a:p>
      </dgm:t>
    </dgm:pt>
    <dgm:pt modelId="{1D281823-74CE-4222-B797-D5980C373F32}">
      <dgm:prSet phldrT="[Texte]"/>
      <dgm:spPr/>
      <dgm:t>
        <a:bodyPr/>
        <a:lstStyle/>
        <a:p>
          <a:r>
            <a:rPr lang="fr-FR" dirty="0" err="1"/>
            <a:t>EgaliCan</a:t>
          </a:r>
          <a:r>
            <a:rPr lang="fr-FR" dirty="0"/>
            <a:t> 2</a:t>
          </a:r>
        </a:p>
        <a:p>
          <a:r>
            <a:rPr lang="fr-FR" dirty="0"/>
            <a:t>(2014-2017)</a:t>
          </a:r>
        </a:p>
      </dgm:t>
    </dgm:pt>
    <dgm:pt modelId="{8D7981CC-55DD-45F4-986F-48DBE11AACB4}" type="parTrans" cxnId="{D3718DB6-B23F-450F-889C-D5AAEE98667F}">
      <dgm:prSet/>
      <dgm:spPr/>
      <dgm:t>
        <a:bodyPr/>
        <a:lstStyle/>
        <a:p>
          <a:endParaRPr lang="fr-FR"/>
        </a:p>
      </dgm:t>
    </dgm:pt>
    <dgm:pt modelId="{976CFD29-698B-4144-850E-D5F8AAED3892}" type="sibTrans" cxnId="{D3718DB6-B23F-450F-889C-D5AAEE98667F}">
      <dgm:prSet/>
      <dgm:spPr/>
      <dgm:t>
        <a:bodyPr/>
        <a:lstStyle/>
        <a:p>
          <a:endParaRPr lang="fr-FR"/>
        </a:p>
      </dgm:t>
    </dgm:pt>
    <dgm:pt modelId="{E7EE2305-31BB-46AB-BD22-14788D6691AC}">
      <dgm:prSet phldrT="[Texte]"/>
      <dgm:spPr/>
      <dgm:t>
        <a:bodyPr/>
        <a:lstStyle/>
        <a:p>
          <a:r>
            <a:rPr lang="fr-FR" dirty="0" err="1"/>
            <a:t>RoMéA</a:t>
          </a:r>
          <a:endParaRPr lang="fr-FR" dirty="0"/>
        </a:p>
        <a:p>
          <a:r>
            <a:rPr lang="fr-FR" dirty="0"/>
            <a:t>(2018-2022)</a:t>
          </a:r>
        </a:p>
      </dgm:t>
    </dgm:pt>
    <dgm:pt modelId="{E8A8BC6F-7F3F-42CC-824D-CB9CCC885F92}" type="parTrans" cxnId="{9DD5C9DB-9B4A-48D1-9D45-031EFD70AB26}">
      <dgm:prSet/>
      <dgm:spPr/>
      <dgm:t>
        <a:bodyPr/>
        <a:lstStyle/>
        <a:p>
          <a:endParaRPr lang="fr-FR"/>
        </a:p>
      </dgm:t>
    </dgm:pt>
    <dgm:pt modelId="{1A78F4F0-55AC-4013-BD91-760C3F16FD33}" type="sibTrans" cxnId="{9DD5C9DB-9B4A-48D1-9D45-031EFD70AB26}">
      <dgm:prSet/>
      <dgm:spPr/>
      <dgm:t>
        <a:bodyPr/>
        <a:lstStyle/>
        <a:p>
          <a:endParaRPr lang="fr-FR"/>
        </a:p>
      </dgm:t>
    </dgm:pt>
    <dgm:pt modelId="{A9182110-EDE2-4DD4-AE06-FA8F772C2252}" type="pres">
      <dgm:prSet presAssocID="{3E2143C2-9EE5-48ED-BDB4-DE43B8F82A04}" presName="Name0" presStyleCnt="0">
        <dgm:presLayoutVars>
          <dgm:dir/>
          <dgm:animLvl val="lvl"/>
          <dgm:resizeHandles val="exact"/>
        </dgm:presLayoutVars>
      </dgm:prSet>
      <dgm:spPr/>
    </dgm:pt>
    <dgm:pt modelId="{D206A226-1915-47C2-A0C6-8D77CDDD9610}" type="pres">
      <dgm:prSet presAssocID="{6219EB31-ACA1-4060-862B-9A22D28059B0}" presName="parTxOnly" presStyleLbl="node1" presStyleIdx="0" presStyleCnt="3" custLinFactNeighborX="3431" custLinFactNeighborY="0">
        <dgm:presLayoutVars>
          <dgm:chMax val="0"/>
          <dgm:chPref val="0"/>
          <dgm:bulletEnabled val="1"/>
        </dgm:presLayoutVars>
      </dgm:prSet>
      <dgm:spPr/>
      <dgm:t>
        <a:bodyPr/>
        <a:lstStyle/>
        <a:p>
          <a:endParaRPr lang="fr-FR"/>
        </a:p>
      </dgm:t>
    </dgm:pt>
    <dgm:pt modelId="{4F6B36D7-36AA-4AD9-B93B-4EDE19769F05}" type="pres">
      <dgm:prSet presAssocID="{A5B5AB57-A788-4469-BF29-E8C257463F3F}" presName="parTxOnlySpace" presStyleCnt="0"/>
      <dgm:spPr/>
    </dgm:pt>
    <dgm:pt modelId="{32FFB893-B21A-4819-B747-87DC904B7526}" type="pres">
      <dgm:prSet presAssocID="{1D281823-74CE-4222-B797-D5980C373F32}" presName="parTxOnly" presStyleLbl="node1" presStyleIdx="1" presStyleCnt="3">
        <dgm:presLayoutVars>
          <dgm:chMax val="0"/>
          <dgm:chPref val="0"/>
          <dgm:bulletEnabled val="1"/>
        </dgm:presLayoutVars>
      </dgm:prSet>
      <dgm:spPr/>
      <dgm:t>
        <a:bodyPr/>
        <a:lstStyle/>
        <a:p>
          <a:endParaRPr lang="fr-FR"/>
        </a:p>
      </dgm:t>
    </dgm:pt>
    <dgm:pt modelId="{D5029061-0EFD-4904-8977-73EC39F9B69B}" type="pres">
      <dgm:prSet presAssocID="{976CFD29-698B-4144-850E-D5F8AAED3892}" presName="parTxOnlySpace" presStyleCnt="0"/>
      <dgm:spPr/>
    </dgm:pt>
    <dgm:pt modelId="{10EBB3E8-A6B9-492A-A550-A78DB071F59E}" type="pres">
      <dgm:prSet presAssocID="{E7EE2305-31BB-46AB-BD22-14788D6691AC}" presName="parTxOnly" presStyleLbl="node1" presStyleIdx="2" presStyleCnt="3">
        <dgm:presLayoutVars>
          <dgm:chMax val="0"/>
          <dgm:chPref val="0"/>
          <dgm:bulletEnabled val="1"/>
        </dgm:presLayoutVars>
      </dgm:prSet>
      <dgm:spPr/>
      <dgm:t>
        <a:bodyPr/>
        <a:lstStyle/>
        <a:p>
          <a:endParaRPr lang="fr-FR"/>
        </a:p>
      </dgm:t>
    </dgm:pt>
  </dgm:ptLst>
  <dgm:cxnLst>
    <dgm:cxn modelId="{2C834C8D-CE12-424B-B10A-D9C0381FB091}" srcId="{3E2143C2-9EE5-48ED-BDB4-DE43B8F82A04}" destId="{6219EB31-ACA1-4060-862B-9A22D28059B0}" srcOrd="0" destOrd="0" parTransId="{E3BD89DA-98DF-4FEA-8A90-71CAB61A327E}" sibTransId="{A5B5AB57-A788-4469-BF29-E8C257463F3F}"/>
    <dgm:cxn modelId="{96801590-A4FE-489D-8602-8391EA2F8A16}" type="presOf" srcId="{E7EE2305-31BB-46AB-BD22-14788D6691AC}" destId="{10EBB3E8-A6B9-492A-A550-A78DB071F59E}" srcOrd="0" destOrd="0" presId="urn:microsoft.com/office/officeart/2005/8/layout/chevron1"/>
    <dgm:cxn modelId="{C94B6EB7-751C-48A9-A4CC-F13A8ED57547}" type="presOf" srcId="{6219EB31-ACA1-4060-862B-9A22D28059B0}" destId="{D206A226-1915-47C2-A0C6-8D77CDDD9610}" srcOrd="0" destOrd="0" presId="urn:microsoft.com/office/officeart/2005/8/layout/chevron1"/>
    <dgm:cxn modelId="{6F27A4C8-F571-43E9-9DDD-E124B10B8F8A}" type="presOf" srcId="{1D281823-74CE-4222-B797-D5980C373F32}" destId="{32FFB893-B21A-4819-B747-87DC904B7526}" srcOrd="0" destOrd="0" presId="urn:microsoft.com/office/officeart/2005/8/layout/chevron1"/>
    <dgm:cxn modelId="{9DD5C9DB-9B4A-48D1-9D45-031EFD70AB26}" srcId="{3E2143C2-9EE5-48ED-BDB4-DE43B8F82A04}" destId="{E7EE2305-31BB-46AB-BD22-14788D6691AC}" srcOrd="2" destOrd="0" parTransId="{E8A8BC6F-7F3F-42CC-824D-CB9CCC885F92}" sibTransId="{1A78F4F0-55AC-4013-BD91-760C3F16FD33}"/>
    <dgm:cxn modelId="{3F268A28-A9F2-4233-8CBE-E8CDE6BC8321}" type="presOf" srcId="{3E2143C2-9EE5-48ED-BDB4-DE43B8F82A04}" destId="{A9182110-EDE2-4DD4-AE06-FA8F772C2252}" srcOrd="0" destOrd="0" presId="urn:microsoft.com/office/officeart/2005/8/layout/chevron1"/>
    <dgm:cxn modelId="{D3718DB6-B23F-450F-889C-D5AAEE98667F}" srcId="{3E2143C2-9EE5-48ED-BDB4-DE43B8F82A04}" destId="{1D281823-74CE-4222-B797-D5980C373F32}" srcOrd="1" destOrd="0" parTransId="{8D7981CC-55DD-45F4-986F-48DBE11AACB4}" sibTransId="{976CFD29-698B-4144-850E-D5F8AAED3892}"/>
    <dgm:cxn modelId="{5C1FCA3B-B7A7-4D27-BEAF-F1C8443BCA68}" type="presParOf" srcId="{A9182110-EDE2-4DD4-AE06-FA8F772C2252}" destId="{D206A226-1915-47C2-A0C6-8D77CDDD9610}" srcOrd="0" destOrd="0" presId="urn:microsoft.com/office/officeart/2005/8/layout/chevron1"/>
    <dgm:cxn modelId="{60C97142-7698-4289-83C0-1362AEFA31E2}" type="presParOf" srcId="{A9182110-EDE2-4DD4-AE06-FA8F772C2252}" destId="{4F6B36D7-36AA-4AD9-B93B-4EDE19769F05}" srcOrd="1" destOrd="0" presId="urn:microsoft.com/office/officeart/2005/8/layout/chevron1"/>
    <dgm:cxn modelId="{6BC8BCD6-CF2D-4E1B-9E74-A738F9F25350}" type="presParOf" srcId="{A9182110-EDE2-4DD4-AE06-FA8F772C2252}" destId="{32FFB893-B21A-4819-B747-87DC904B7526}" srcOrd="2" destOrd="0" presId="urn:microsoft.com/office/officeart/2005/8/layout/chevron1"/>
    <dgm:cxn modelId="{DFF4CCD2-30EE-4DB1-B552-2A6628FBB220}" type="presParOf" srcId="{A9182110-EDE2-4DD4-AE06-FA8F772C2252}" destId="{D5029061-0EFD-4904-8977-73EC39F9B69B}" srcOrd="3" destOrd="0" presId="urn:microsoft.com/office/officeart/2005/8/layout/chevron1"/>
    <dgm:cxn modelId="{FCDF52FE-0D6D-42F5-850A-D3771CC324BB}" type="presParOf" srcId="{A9182110-EDE2-4DD4-AE06-FA8F772C2252}" destId="{10EBB3E8-A6B9-492A-A550-A78DB071F59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2143C2-9EE5-48ED-BDB4-DE43B8F82A04}" type="doc">
      <dgm:prSet loTypeId="urn:microsoft.com/office/officeart/2005/8/layout/chevron1" loCatId="process" qsTypeId="urn:microsoft.com/office/officeart/2005/8/quickstyle/simple1" qsCatId="simple" csTypeId="urn:microsoft.com/office/officeart/2005/8/colors/accent5_4" csCatId="accent5" phldr="1"/>
      <dgm:spPr/>
    </dgm:pt>
    <dgm:pt modelId="{6219EB31-ACA1-4060-862B-9A22D28059B0}">
      <dgm:prSet phldrT="[Texte]"/>
      <dgm:spPr/>
      <dgm:t>
        <a:bodyPr/>
        <a:lstStyle/>
        <a:p>
          <a:r>
            <a:rPr lang="fr-FR" dirty="0"/>
            <a:t>Volet pédiatrique</a:t>
          </a:r>
        </a:p>
      </dgm:t>
    </dgm:pt>
    <dgm:pt modelId="{E3BD89DA-98DF-4FEA-8A90-71CAB61A327E}" type="parTrans" cxnId="{2C834C8D-CE12-424B-B10A-D9C0381FB091}">
      <dgm:prSet/>
      <dgm:spPr/>
      <dgm:t>
        <a:bodyPr/>
        <a:lstStyle/>
        <a:p>
          <a:endParaRPr lang="fr-FR"/>
        </a:p>
      </dgm:t>
    </dgm:pt>
    <dgm:pt modelId="{A5B5AB57-A788-4469-BF29-E8C257463F3F}" type="sibTrans" cxnId="{2C834C8D-CE12-424B-B10A-D9C0381FB091}">
      <dgm:prSet/>
      <dgm:spPr/>
      <dgm:t>
        <a:bodyPr/>
        <a:lstStyle/>
        <a:p>
          <a:endParaRPr lang="fr-FR"/>
        </a:p>
      </dgm:t>
    </dgm:pt>
    <dgm:pt modelId="{1D281823-74CE-4222-B797-D5980C373F32}">
      <dgm:prSet phldrT="[Texte]" custT="1"/>
      <dgm:spPr/>
      <dgm:t>
        <a:bodyPr/>
        <a:lstStyle/>
        <a:p>
          <a:r>
            <a:rPr lang="fr-FR" sz="2400" dirty="0"/>
            <a:t>ACCE – oncologie pédiatrique</a:t>
          </a:r>
        </a:p>
      </dgm:t>
    </dgm:pt>
    <dgm:pt modelId="{8D7981CC-55DD-45F4-986F-48DBE11AACB4}" type="parTrans" cxnId="{D3718DB6-B23F-450F-889C-D5AAEE98667F}">
      <dgm:prSet/>
      <dgm:spPr/>
      <dgm:t>
        <a:bodyPr/>
        <a:lstStyle/>
        <a:p>
          <a:endParaRPr lang="fr-FR"/>
        </a:p>
      </dgm:t>
    </dgm:pt>
    <dgm:pt modelId="{976CFD29-698B-4144-850E-D5F8AAED3892}" type="sibTrans" cxnId="{D3718DB6-B23F-450F-889C-D5AAEE98667F}">
      <dgm:prSet/>
      <dgm:spPr/>
      <dgm:t>
        <a:bodyPr/>
        <a:lstStyle/>
        <a:p>
          <a:endParaRPr lang="fr-FR"/>
        </a:p>
      </dgm:t>
    </dgm:pt>
    <dgm:pt modelId="{A9182110-EDE2-4DD4-AE06-FA8F772C2252}" type="pres">
      <dgm:prSet presAssocID="{3E2143C2-9EE5-48ED-BDB4-DE43B8F82A04}" presName="Name0" presStyleCnt="0">
        <dgm:presLayoutVars>
          <dgm:dir/>
          <dgm:animLvl val="lvl"/>
          <dgm:resizeHandles val="exact"/>
        </dgm:presLayoutVars>
      </dgm:prSet>
      <dgm:spPr/>
    </dgm:pt>
    <dgm:pt modelId="{D206A226-1915-47C2-A0C6-8D77CDDD9610}" type="pres">
      <dgm:prSet presAssocID="{6219EB31-ACA1-4060-862B-9A22D28059B0}" presName="parTxOnly" presStyleLbl="node1" presStyleIdx="0" presStyleCnt="2" custScaleX="62141" custLinFactNeighborX="3431" custLinFactNeighborY="0">
        <dgm:presLayoutVars>
          <dgm:chMax val="0"/>
          <dgm:chPref val="0"/>
          <dgm:bulletEnabled val="1"/>
        </dgm:presLayoutVars>
      </dgm:prSet>
      <dgm:spPr/>
      <dgm:t>
        <a:bodyPr/>
        <a:lstStyle/>
        <a:p>
          <a:endParaRPr lang="fr-FR"/>
        </a:p>
      </dgm:t>
    </dgm:pt>
    <dgm:pt modelId="{4F6B36D7-36AA-4AD9-B93B-4EDE19769F05}" type="pres">
      <dgm:prSet presAssocID="{A5B5AB57-A788-4469-BF29-E8C257463F3F}" presName="parTxOnlySpace" presStyleCnt="0"/>
      <dgm:spPr/>
    </dgm:pt>
    <dgm:pt modelId="{32FFB893-B21A-4819-B747-87DC904B7526}" type="pres">
      <dgm:prSet presAssocID="{1D281823-74CE-4222-B797-D5980C373F32}" presName="parTxOnly" presStyleLbl="node1" presStyleIdx="1" presStyleCnt="2">
        <dgm:presLayoutVars>
          <dgm:chMax val="0"/>
          <dgm:chPref val="0"/>
          <dgm:bulletEnabled val="1"/>
        </dgm:presLayoutVars>
      </dgm:prSet>
      <dgm:spPr/>
      <dgm:t>
        <a:bodyPr/>
        <a:lstStyle/>
        <a:p>
          <a:endParaRPr lang="fr-FR"/>
        </a:p>
      </dgm:t>
    </dgm:pt>
  </dgm:ptLst>
  <dgm:cxnLst>
    <dgm:cxn modelId="{6E0C0673-002B-40B4-AFFA-CB8195150F9D}" type="presOf" srcId="{3E2143C2-9EE5-48ED-BDB4-DE43B8F82A04}" destId="{A9182110-EDE2-4DD4-AE06-FA8F772C2252}" srcOrd="0" destOrd="0" presId="urn:microsoft.com/office/officeart/2005/8/layout/chevron1"/>
    <dgm:cxn modelId="{D3718DB6-B23F-450F-889C-D5AAEE98667F}" srcId="{3E2143C2-9EE5-48ED-BDB4-DE43B8F82A04}" destId="{1D281823-74CE-4222-B797-D5980C373F32}" srcOrd="1" destOrd="0" parTransId="{8D7981CC-55DD-45F4-986F-48DBE11AACB4}" sibTransId="{976CFD29-698B-4144-850E-D5F8AAED3892}"/>
    <dgm:cxn modelId="{2C834C8D-CE12-424B-B10A-D9C0381FB091}" srcId="{3E2143C2-9EE5-48ED-BDB4-DE43B8F82A04}" destId="{6219EB31-ACA1-4060-862B-9A22D28059B0}" srcOrd="0" destOrd="0" parTransId="{E3BD89DA-98DF-4FEA-8A90-71CAB61A327E}" sibTransId="{A5B5AB57-A788-4469-BF29-E8C257463F3F}"/>
    <dgm:cxn modelId="{3986AEDD-9A00-4530-A153-7716608A4A8A}" type="presOf" srcId="{6219EB31-ACA1-4060-862B-9A22D28059B0}" destId="{D206A226-1915-47C2-A0C6-8D77CDDD9610}" srcOrd="0" destOrd="0" presId="urn:microsoft.com/office/officeart/2005/8/layout/chevron1"/>
    <dgm:cxn modelId="{1473B3D6-4072-47A7-99EE-86C2B6A5F900}" type="presOf" srcId="{1D281823-74CE-4222-B797-D5980C373F32}" destId="{32FFB893-B21A-4819-B747-87DC904B7526}" srcOrd="0" destOrd="0" presId="urn:microsoft.com/office/officeart/2005/8/layout/chevron1"/>
    <dgm:cxn modelId="{486340E2-675C-4014-BF53-B9F44E1EE504}" type="presParOf" srcId="{A9182110-EDE2-4DD4-AE06-FA8F772C2252}" destId="{D206A226-1915-47C2-A0C6-8D77CDDD9610}" srcOrd="0" destOrd="0" presId="urn:microsoft.com/office/officeart/2005/8/layout/chevron1"/>
    <dgm:cxn modelId="{B3139154-F695-4972-86B2-568E387A55FD}" type="presParOf" srcId="{A9182110-EDE2-4DD4-AE06-FA8F772C2252}" destId="{4F6B36D7-36AA-4AD9-B93B-4EDE19769F05}" srcOrd="1" destOrd="0" presId="urn:microsoft.com/office/officeart/2005/8/layout/chevron1"/>
    <dgm:cxn modelId="{0155F61C-95E8-423A-B385-5302001143EF}" type="presParOf" srcId="{A9182110-EDE2-4DD4-AE06-FA8F772C2252}" destId="{32FFB893-B21A-4819-B747-87DC904B7526}"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6A226-1915-47C2-A0C6-8D77CDDD9610}">
      <dsp:nvSpPr>
        <dsp:cNvPr id="0" name=""/>
        <dsp:cNvSpPr/>
      </dsp:nvSpPr>
      <dsp:spPr>
        <a:xfrm>
          <a:off x="15958" y="0"/>
          <a:ext cx="3753370" cy="994848"/>
        </a:xfrm>
        <a:prstGeom prst="chevron">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fr-FR" sz="2700" kern="1200" dirty="0" err="1"/>
            <a:t>EgaliCan</a:t>
          </a:r>
          <a:r>
            <a:rPr lang="fr-FR" sz="2700" kern="1200" dirty="0"/>
            <a:t> 1 </a:t>
          </a:r>
        </a:p>
        <a:p>
          <a:pPr lvl="0" algn="ctr" defTabSz="1200150">
            <a:lnSpc>
              <a:spcPct val="90000"/>
            </a:lnSpc>
            <a:spcBef>
              <a:spcPct val="0"/>
            </a:spcBef>
            <a:spcAft>
              <a:spcPct val="35000"/>
            </a:spcAft>
          </a:pPr>
          <a:r>
            <a:rPr lang="fr-FR" sz="2700" kern="1200" dirty="0"/>
            <a:t>(2010-2013)</a:t>
          </a:r>
        </a:p>
      </dsp:txBody>
      <dsp:txXfrm>
        <a:off x="513382" y="0"/>
        <a:ext cx="2758522" cy="994848"/>
      </dsp:txXfrm>
    </dsp:sp>
    <dsp:sp modelId="{32FFB893-B21A-4819-B747-87DC904B7526}">
      <dsp:nvSpPr>
        <dsp:cNvPr id="0" name=""/>
        <dsp:cNvSpPr/>
      </dsp:nvSpPr>
      <dsp:spPr>
        <a:xfrm>
          <a:off x="3381114" y="0"/>
          <a:ext cx="3753370" cy="994848"/>
        </a:xfrm>
        <a:prstGeom prst="chevron">
          <a:avLst/>
        </a:prstGeom>
        <a:solidFill>
          <a:schemeClr val="accent5">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fr-FR" sz="2700" kern="1200" dirty="0" err="1"/>
            <a:t>EgaliCan</a:t>
          </a:r>
          <a:r>
            <a:rPr lang="fr-FR" sz="2700" kern="1200" dirty="0"/>
            <a:t> 2</a:t>
          </a:r>
        </a:p>
        <a:p>
          <a:pPr lvl="0" algn="ctr" defTabSz="1200150">
            <a:lnSpc>
              <a:spcPct val="90000"/>
            </a:lnSpc>
            <a:spcBef>
              <a:spcPct val="0"/>
            </a:spcBef>
            <a:spcAft>
              <a:spcPct val="35000"/>
            </a:spcAft>
          </a:pPr>
          <a:r>
            <a:rPr lang="fr-FR" sz="2700" kern="1200" dirty="0"/>
            <a:t>(2014-2017)</a:t>
          </a:r>
        </a:p>
      </dsp:txBody>
      <dsp:txXfrm>
        <a:off x="3878538" y="0"/>
        <a:ext cx="2758522" cy="994848"/>
      </dsp:txXfrm>
    </dsp:sp>
    <dsp:sp modelId="{10EBB3E8-A6B9-492A-A550-A78DB071F59E}">
      <dsp:nvSpPr>
        <dsp:cNvPr id="0" name=""/>
        <dsp:cNvSpPr/>
      </dsp:nvSpPr>
      <dsp:spPr>
        <a:xfrm>
          <a:off x="6759148" y="0"/>
          <a:ext cx="3753370" cy="994848"/>
        </a:xfrm>
        <a:prstGeom prst="chevron">
          <a:avLst/>
        </a:prstGeom>
        <a:solidFill>
          <a:schemeClr val="accent5">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fr-FR" sz="2700" kern="1200" dirty="0" err="1"/>
            <a:t>RoMéA</a:t>
          </a:r>
          <a:endParaRPr lang="fr-FR" sz="2700" kern="1200" dirty="0"/>
        </a:p>
        <a:p>
          <a:pPr lvl="0" algn="ctr" defTabSz="1200150">
            <a:lnSpc>
              <a:spcPct val="90000"/>
            </a:lnSpc>
            <a:spcBef>
              <a:spcPct val="0"/>
            </a:spcBef>
            <a:spcAft>
              <a:spcPct val="35000"/>
            </a:spcAft>
          </a:pPr>
          <a:r>
            <a:rPr lang="fr-FR" sz="2700" kern="1200" dirty="0"/>
            <a:t>(2018-2022)</a:t>
          </a:r>
        </a:p>
      </dsp:txBody>
      <dsp:txXfrm>
        <a:off x="7256572" y="0"/>
        <a:ext cx="2758522" cy="994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6A226-1915-47C2-A0C6-8D77CDDD9610}">
      <dsp:nvSpPr>
        <dsp:cNvPr id="0" name=""/>
        <dsp:cNvSpPr/>
      </dsp:nvSpPr>
      <dsp:spPr>
        <a:xfrm>
          <a:off x="16595" y="0"/>
          <a:ext cx="2947616" cy="672876"/>
        </a:xfrm>
        <a:prstGeom prst="chevron">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a:t>Volet pédiatrique</a:t>
          </a:r>
        </a:p>
      </dsp:txBody>
      <dsp:txXfrm>
        <a:off x="353033" y="0"/>
        <a:ext cx="2274740" cy="672876"/>
      </dsp:txXfrm>
    </dsp:sp>
    <dsp:sp modelId="{32FFB893-B21A-4819-B747-87DC904B7526}">
      <dsp:nvSpPr>
        <dsp:cNvPr id="0" name=""/>
        <dsp:cNvSpPr/>
      </dsp:nvSpPr>
      <dsp:spPr>
        <a:xfrm>
          <a:off x="2473594" y="0"/>
          <a:ext cx="4743433" cy="672876"/>
        </a:xfrm>
        <a:prstGeom prst="chevron">
          <a:avLst/>
        </a:prstGeom>
        <a:solidFill>
          <a:schemeClr val="accent5">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fr-FR" sz="2400" kern="1200" dirty="0"/>
            <a:t>ACCE – oncologie pédiatrique</a:t>
          </a:r>
        </a:p>
      </dsp:txBody>
      <dsp:txXfrm>
        <a:off x="2810032" y="0"/>
        <a:ext cx="4070557" cy="6728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89250-A0A7-44D5-B612-473E48DCF5BE}" type="datetimeFigureOut">
              <a:rPr lang="fr-FR" smtClean="0"/>
              <a:t>06/10/2022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88C6B-02F1-4EDA-B0F1-56A3485F67A9}" type="slidenum">
              <a:rPr lang="fr-FR" smtClean="0"/>
              <a:t>‹N°›</a:t>
            </a:fld>
            <a:endParaRPr lang="fr-FR"/>
          </a:p>
        </p:txBody>
      </p:sp>
    </p:spTree>
    <p:extLst>
      <p:ext uri="{BB962C8B-B14F-4D97-AF65-F5344CB8AC3E}">
        <p14:creationId xmlns:p14="http://schemas.microsoft.com/office/powerpoint/2010/main" val="428697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71A4DEE-178C-4359-B5FE-6B562223CA9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0AD80DFC-F83D-4693-BDE6-9A3D485574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38181979-8849-4175-9696-B1E02DBC6801}"/>
              </a:ext>
            </a:extLst>
          </p:cNvPr>
          <p:cNvSpPr>
            <a:spLocks noGrp="1"/>
          </p:cNvSpPr>
          <p:nvPr>
            <p:ph type="dt" sz="half" idx="10"/>
          </p:nvPr>
        </p:nvSpPr>
        <p:spPr/>
        <p:txBody>
          <a:bodyPr/>
          <a:lstStyle/>
          <a:p>
            <a:fld id="{1384A9DD-7494-4180-ADF5-FD3ABB6360D3}" type="datetimeFigureOut">
              <a:rPr lang="fr-FR" smtClean="0"/>
              <a:t>06/10/2022</a:t>
            </a:fld>
            <a:endParaRPr lang="fr-FR"/>
          </a:p>
        </p:txBody>
      </p:sp>
      <p:sp>
        <p:nvSpPr>
          <p:cNvPr id="5" name="Espace réservé du pied de page 4">
            <a:extLst>
              <a:ext uri="{FF2B5EF4-FFF2-40B4-BE49-F238E27FC236}">
                <a16:creationId xmlns:a16="http://schemas.microsoft.com/office/drawing/2014/main" xmlns="" id="{35F08AA2-8061-4B31-9440-C21C668DEF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DAF5480-161E-4F6B-8AF5-4154BC593B9F}"/>
              </a:ext>
            </a:extLst>
          </p:cNvPr>
          <p:cNvSpPr>
            <a:spLocks noGrp="1"/>
          </p:cNvSpPr>
          <p:nvPr>
            <p:ph type="sldNum" sz="quarter" idx="12"/>
          </p:nvPr>
        </p:nvSpPr>
        <p:spPr/>
        <p:txBody>
          <a:bodyPr/>
          <a:lstStyle/>
          <a:p>
            <a:fld id="{D7A36EB8-D7B0-4382-B788-54DFCC49C9CE}" type="slidenum">
              <a:rPr lang="fr-FR" smtClean="0"/>
              <a:t>‹N°›</a:t>
            </a:fld>
            <a:endParaRPr lang="fr-FR"/>
          </a:p>
        </p:txBody>
      </p:sp>
    </p:spTree>
    <p:extLst>
      <p:ext uri="{BB962C8B-B14F-4D97-AF65-F5344CB8AC3E}">
        <p14:creationId xmlns:p14="http://schemas.microsoft.com/office/powerpoint/2010/main" val="1805950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6F0D06-8773-41C8-BEBE-E843C03D1E2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1306E6D0-5716-433B-B2A9-DAE0643E116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F6457886-652A-4581-BDBD-06B927B3F160}"/>
              </a:ext>
            </a:extLst>
          </p:cNvPr>
          <p:cNvSpPr>
            <a:spLocks noGrp="1"/>
          </p:cNvSpPr>
          <p:nvPr>
            <p:ph type="dt" sz="half" idx="10"/>
          </p:nvPr>
        </p:nvSpPr>
        <p:spPr/>
        <p:txBody>
          <a:bodyPr/>
          <a:lstStyle/>
          <a:p>
            <a:fld id="{1384A9DD-7494-4180-ADF5-FD3ABB6360D3}" type="datetimeFigureOut">
              <a:rPr lang="fr-FR" smtClean="0"/>
              <a:t>06/10/2022</a:t>
            </a:fld>
            <a:endParaRPr lang="fr-FR"/>
          </a:p>
        </p:txBody>
      </p:sp>
      <p:sp>
        <p:nvSpPr>
          <p:cNvPr id="5" name="Espace réservé du pied de page 4">
            <a:extLst>
              <a:ext uri="{FF2B5EF4-FFF2-40B4-BE49-F238E27FC236}">
                <a16:creationId xmlns:a16="http://schemas.microsoft.com/office/drawing/2014/main" xmlns="" id="{1BF8D3D2-8083-4B31-AFE2-8407AB95E4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B5CCD808-69A9-4796-B543-B4B07009FBA5}"/>
              </a:ext>
            </a:extLst>
          </p:cNvPr>
          <p:cNvSpPr>
            <a:spLocks noGrp="1"/>
          </p:cNvSpPr>
          <p:nvPr>
            <p:ph type="sldNum" sz="quarter" idx="12"/>
          </p:nvPr>
        </p:nvSpPr>
        <p:spPr/>
        <p:txBody>
          <a:bodyPr/>
          <a:lstStyle/>
          <a:p>
            <a:fld id="{D7A36EB8-D7B0-4382-B788-54DFCC49C9CE}" type="slidenum">
              <a:rPr lang="fr-FR" smtClean="0"/>
              <a:t>‹N°›</a:t>
            </a:fld>
            <a:endParaRPr lang="fr-FR"/>
          </a:p>
        </p:txBody>
      </p:sp>
    </p:spTree>
    <p:extLst>
      <p:ext uri="{BB962C8B-B14F-4D97-AF65-F5344CB8AC3E}">
        <p14:creationId xmlns:p14="http://schemas.microsoft.com/office/powerpoint/2010/main" val="423618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6DB744D5-1350-4042-8B85-E159C0E2DA1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31C06E6C-58D4-4689-A9FA-8E4D3FF599F9}"/>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A5D8EC86-17A0-40B2-89B4-704CC9713A3A}"/>
              </a:ext>
            </a:extLst>
          </p:cNvPr>
          <p:cNvSpPr>
            <a:spLocks noGrp="1"/>
          </p:cNvSpPr>
          <p:nvPr>
            <p:ph type="dt" sz="half" idx="10"/>
          </p:nvPr>
        </p:nvSpPr>
        <p:spPr/>
        <p:txBody>
          <a:bodyPr/>
          <a:lstStyle/>
          <a:p>
            <a:fld id="{1384A9DD-7494-4180-ADF5-FD3ABB6360D3}" type="datetimeFigureOut">
              <a:rPr lang="fr-FR" smtClean="0"/>
              <a:t>06/10/2022</a:t>
            </a:fld>
            <a:endParaRPr lang="fr-FR"/>
          </a:p>
        </p:txBody>
      </p:sp>
      <p:sp>
        <p:nvSpPr>
          <p:cNvPr id="5" name="Espace réservé du pied de page 4">
            <a:extLst>
              <a:ext uri="{FF2B5EF4-FFF2-40B4-BE49-F238E27FC236}">
                <a16:creationId xmlns:a16="http://schemas.microsoft.com/office/drawing/2014/main" xmlns="" id="{6685FDBD-DBBF-4A7F-AC0D-9F692E61EB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5808BF6-D281-439F-A381-864DAE481EF0}"/>
              </a:ext>
            </a:extLst>
          </p:cNvPr>
          <p:cNvSpPr>
            <a:spLocks noGrp="1"/>
          </p:cNvSpPr>
          <p:nvPr>
            <p:ph type="sldNum" sz="quarter" idx="12"/>
          </p:nvPr>
        </p:nvSpPr>
        <p:spPr/>
        <p:txBody>
          <a:bodyPr/>
          <a:lstStyle/>
          <a:p>
            <a:fld id="{D7A36EB8-D7B0-4382-B788-54DFCC49C9CE}" type="slidenum">
              <a:rPr lang="fr-FR" smtClean="0"/>
              <a:t>‹N°›</a:t>
            </a:fld>
            <a:endParaRPr lang="fr-FR"/>
          </a:p>
        </p:txBody>
      </p:sp>
    </p:spTree>
    <p:extLst>
      <p:ext uri="{BB962C8B-B14F-4D97-AF65-F5344CB8AC3E}">
        <p14:creationId xmlns:p14="http://schemas.microsoft.com/office/powerpoint/2010/main" val="135451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4503CAA-B4D0-42BC-A1C1-95061FFCC7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494BD12-40FA-4510-902E-C4E4821D858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A2B9910-CFDC-4080-A197-EEB503934FA1}"/>
              </a:ext>
            </a:extLst>
          </p:cNvPr>
          <p:cNvSpPr>
            <a:spLocks noGrp="1"/>
          </p:cNvSpPr>
          <p:nvPr>
            <p:ph type="dt" sz="half" idx="10"/>
          </p:nvPr>
        </p:nvSpPr>
        <p:spPr/>
        <p:txBody>
          <a:bodyPr/>
          <a:lstStyle/>
          <a:p>
            <a:fld id="{1384A9DD-7494-4180-ADF5-FD3ABB6360D3}" type="datetimeFigureOut">
              <a:rPr lang="fr-FR" smtClean="0"/>
              <a:t>06/10/2022</a:t>
            </a:fld>
            <a:endParaRPr lang="fr-FR"/>
          </a:p>
        </p:txBody>
      </p:sp>
      <p:sp>
        <p:nvSpPr>
          <p:cNvPr id="5" name="Espace réservé du pied de page 4">
            <a:extLst>
              <a:ext uri="{FF2B5EF4-FFF2-40B4-BE49-F238E27FC236}">
                <a16:creationId xmlns:a16="http://schemas.microsoft.com/office/drawing/2014/main" xmlns="" id="{5A66AB07-495F-47DD-B119-CD1E2FE70E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B6BF133-535F-4029-8DFB-386500EF5011}"/>
              </a:ext>
            </a:extLst>
          </p:cNvPr>
          <p:cNvSpPr>
            <a:spLocks noGrp="1"/>
          </p:cNvSpPr>
          <p:nvPr>
            <p:ph type="sldNum" sz="quarter" idx="12"/>
          </p:nvPr>
        </p:nvSpPr>
        <p:spPr/>
        <p:txBody>
          <a:bodyPr/>
          <a:lstStyle/>
          <a:p>
            <a:fld id="{D7A36EB8-D7B0-4382-B788-54DFCC49C9CE}" type="slidenum">
              <a:rPr lang="fr-FR" smtClean="0"/>
              <a:t>‹N°›</a:t>
            </a:fld>
            <a:endParaRPr lang="fr-FR"/>
          </a:p>
        </p:txBody>
      </p:sp>
    </p:spTree>
    <p:extLst>
      <p:ext uri="{BB962C8B-B14F-4D97-AF65-F5344CB8AC3E}">
        <p14:creationId xmlns:p14="http://schemas.microsoft.com/office/powerpoint/2010/main" val="423641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B108DF-E691-4325-B933-B4D45BC454C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FF25C421-A54B-470F-A4DE-E564B4F194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xmlns="" id="{FAEFD891-6007-45D1-8DD2-635967B2978A}"/>
              </a:ext>
            </a:extLst>
          </p:cNvPr>
          <p:cNvSpPr>
            <a:spLocks noGrp="1"/>
          </p:cNvSpPr>
          <p:nvPr>
            <p:ph type="dt" sz="half" idx="10"/>
          </p:nvPr>
        </p:nvSpPr>
        <p:spPr/>
        <p:txBody>
          <a:bodyPr/>
          <a:lstStyle/>
          <a:p>
            <a:fld id="{1384A9DD-7494-4180-ADF5-FD3ABB6360D3}" type="datetimeFigureOut">
              <a:rPr lang="fr-FR" smtClean="0"/>
              <a:t>06/10/2022</a:t>
            </a:fld>
            <a:endParaRPr lang="fr-FR"/>
          </a:p>
        </p:txBody>
      </p:sp>
      <p:sp>
        <p:nvSpPr>
          <p:cNvPr id="5" name="Espace réservé du pied de page 4">
            <a:extLst>
              <a:ext uri="{FF2B5EF4-FFF2-40B4-BE49-F238E27FC236}">
                <a16:creationId xmlns:a16="http://schemas.microsoft.com/office/drawing/2014/main" xmlns="" id="{7F985573-7CCB-47C7-991D-E7CD1A54A3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A9E42F5-D373-4C54-A865-026B022DB93C}"/>
              </a:ext>
            </a:extLst>
          </p:cNvPr>
          <p:cNvSpPr>
            <a:spLocks noGrp="1"/>
          </p:cNvSpPr>
          <p:nvPr>
            <p:ph type="sldNum" sz="quarter" idx="12"/>
          </p:nvPr>
        </p:nvSpPr>
        <p:spPr/>
        <p:txBody>
          <a:bodyPr/>
          <a:lstStyle/>
          <a:p>
            <a:fld id="{D7A36EB8-D7B0-4382-B788-54DFCC49C9CE}" type="slidenum">
              <a:rPr lang="fr-FR" smtClean="0"/>
              <a:t>‹N°›</a:t>
            </a:fld>
            <a:endParaRPr lang="fr-FR"/>
          </a:p>
        </p:txBody>
      </p:sp>
    </p:spTree>
    <p:extLst>
      <p:ext uri="{BB962C8B-B14F-4D97-AF65-F5344CB8AC3E}">
        <p14:creationId xmlns:p14="http://schemas.microsoft.com/office/powerpoint/2010/main" val="1225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DAC36D3-18E1-4D57-9154-514BF4A6F5C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F89FE1DD-B3C5-4045-BAD4-78BF936A95A5}"/>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D1C55009-3D46-46EE-BBB8-2802477E91DB}"/>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2228A2AC-C8D6-4A90-AAF9-C4CE00327002}"/>
              </a:ext>
            </a:extLst>
          </p:cNvPr>
          <p:cNvSpPr>
            <a:spLocks noGrp="1"/>
          </p:cNvSpPr>
          <p:nvPr>
            <p:ph type="dt" sz="half" idx="10"/>
          </p:nvPr>
        </p:nvSpPr>
        <p:spPr/>
        <p:txBody>
          <a:bodyPr/>
          <a:lstStyle/>
          <a:p>
            <a:fld id="{1384A9DD-7494-4180-ADF5-FD3ABB6360D3}" type="datetimeFigureOut">
              <a:rPr lang="fr-FR" smtClean="0"/>
              <a:t>06/10/2022</a:t>
            </a:fld>
            <a:endParaRPr lang="fr-FR"/>
          </a:p>
        </p:txBody>
      </p:sp>
      <p:sp>
        <p:nvSpPr>
          <p:cNvPr id="6" name="Espace réservé du pied de page 5">
            <a:extLst>
              <a:ext uri="{FF2B5EF4-FFF2-40B4-BE49-F238E27FC236}">
                <a16:creationId xmlns:a16="http://schemas.microsoft.com/office/drawing/2014/main" xmlns="" id="{4A65C78D-8BAD-4C12-A3CC-BA1A8F0114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7DCCEF92-D855-4312-AC2A-F97ED5A678E9}"/>
              </a:ext>
            </a:extLst>
          </p:cNvPr>
          <p:cNvSpPr>
            <a:spLocks noGrp="1"/>
          </p:cNvSpPr>
          <p:nvPr>
            <p:ph type="sldNum" sz="quarter" idx="12"/>
          </p:nvPr>
        </p:nvSpPr>
        <p:spPr/>
        <p:txBody>
          <a:bodyPr/>
          <a:lstStyle/>
          <a:p>
            <a:fld id="{D7A36EB8-D7B0-4382-B788-54DFCC49C9CE}" type="slidenum">
              <a:rPr lang="fr-FR" smtClean="0"/>
              <a:t>‹N°›</a:t>
            </a:fld>
            <a:endParaRPr lang="fr-FR"/>
          </a:p>
        </p:txBody>
      </p:sp>
    </p:spTree>
    <p:extLst>
      <p:ext uri="{BB962C8B-B14F-4D97-AF65-F5344CB8AC3E}">
        <p14:creationId xmlns:p14="http://schemas.microsoft.com/office/powerpoint/2010/main" val="400634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D1383CB-136C-47AD-BF67-EBC3F52CDF9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EF76063C-BEE9-47AF-A716-410D921EE2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xmlns="" id="{0B3E4126-6A8A-4C2F-A996-B0238FAB5A70}"/>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16FAAE39-107D-4FF1-A50C-84AB90CD52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xmlns="" id="{92A13EB5-CD12-4908-9F49-371C4D839C5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D8EA9BFC-DEE4-468E-BA5F-104317E837E6}"/>
              </a:ext>
            </a:extLst>
          </p:cNvPr>
          <p:cNvSpPr>
            <a:spLocks noGrp="1"/>
          </p:cNvSpPr>
          <p:nvPr>
            <p:ph type="dt" sz="half" idx="10"/>
          </p:nvPr>
        </p:nvSpPr>
        <p:spPr/>
        <p:txBody>
          <a:bodyPr/>
          <a:lstStyle/>
          <a:p>
            <a:fld id="{1384A9DD-7494-4180-ADF5-FD3ABB6360D3}" type="datetimeFigureOut">
              <a:rPr lang="fr-FR" smtClean="0"/>
              <a:t>06/10/2022</a:t>
            </a:fld>
            <a:endParaRPr lang="fr-FR"/>
          </a:p>
        </p:txBody>
      </p:sp>
      <p:sp>
        <p:nvSpPr>
          <p:cNvPr id="8" name="Espace réservé du pied de page 7">
            <a:extLst>
              <a:ext uri="{FF2B5EF4-FFF2-40B4-BE49-F238E27FC236}">
                <a16:creationId xmlns:a16="http://schemas.microsoft.com/office/drawing/2014/main" xmlns="" id="{F90059E8-E9F4-49B4-B046-C4CA5024FBE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E1CF590B-DB83-4ECF-BD04-DDC98CB13C62}"/>
              </a:ext>
            </a:extLst>
          </p:cNvPr>
          <p:cNvSpPr>
            <a:spLocks noGrp="1"/>
          </p:cNvSpPr>
          <p:nvPr>
            <p:ph type="sldNum" sz="quarter" idx="12"/>
          </p:nvPr>
        </p:nvSpPr>
        <p:spPr/>
        <p:txBody>
          <a:bodyPr/>
          <a:lstStyle/>
          <a:p>
            <a:fld id="{D7A36EB8-D7B0-4382-B788-54DFCC49C9CE}" type="slidenum">
              <a:rPr lang="fr-FR" smtClean="0"/>
              <a:t>‹N°›</a:t>
            </a:fld>
            <a:endParaRPr lang="fr-FR"/>
          </a:p>
        </p:txBody>
      </p:sp>
    </p:spTree>
    <p:extLst>
      <p:ext uri="{BB962C8B-B14F-4D97-AF65-F5344CB8AC3E}">
        <p14:creationId xmlns:p14="http://schemas.microsoft.com/office/powerpoint/2010/main" val="46857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5E6F9E9-C975-4E16-91E7-9A5CFBBC3BC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12DDB398-BAB7-43B9-8845-8708B885EF6E}"/>
              </a:ext>
            </a:extLst>
          </p:cNvPr>
          <p:cNvSpPr>
            <a:spLocks noGrp="1"/>
          </p:cNvSpPr>
          <p:nvPr>
            <p:ph type="dt" sz="half" idx="10"/>
          </p:nvPr>
        </p:nvSpPr>
        <p:spPr/>
        <p:txBody>
          <a:bodyPr/>
          <a:lstStyle/>
          <a:p>
            <a:fld id="{1384A9DD-7494-4180-ADF5-FD3ABB6360D3}" type="datetimeFigureOut">
              <a:rPr lang="fr-FR" smtClean="0"/>
              <a:t>06/10/2022</a:t>
            </a:fld>
            <a:endParaRPr lang="fr-FR"/>
          </a:p>
        </p:txBody>
      </p:sp>
      <p:sp>
        <p:nvSpPr>
          <p:cNvPr id="4" name="Espace réservé du pied de page 3">
            <a:extLst>
              <a:ext uri="{FF2B5EF4-FFF2-40B4-BE49-F238E27FC236}">
                <a16:creationId xmlns:a16="http://schemas.microsoft.com/office/drawing/2014/main" xmlns="" id="{B9953892-6ADA-46EA-98B0-902E7AED6F4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2852A71F-3DF4-4206-B406-C6CF0B44B36F}"/>
              </a:ext>
            </a:extLst>
          </p:cNvPr>
          <p:cNvSpPr>
            <a:spLocks noGrp="1"/>
          </p:cNvSpPr>
          <p:nvPr>
            <p:ph type="sldNum" sz="quarter" idx="12"/>
          </p:nvPr>
        </p:nvSpPr>
        <p:spPr/>
        <p:txBody>
          <a:bodyPr/>
          <a:lstStyle/>
          <a:p>
            <a:fld id="{D7A36EB8-D7B0-4382-B788-54DFCC49C9CE}" type="slidenum">
              <a:rPr lang="fr-FR" smtClean="0"/>
              <a:t>‹N°›</a:t>
            </a:fld>
            <a:endParaRPr lang="fr-FR"/>
          </a:p>
        </p:txBody>
      </p:sp>
    </p:spTree>
    <p:extLst>
      <p:ext uri="{BB962C8B-B14F-4D97-AF65-F5344CB8AC3E}">
        <p14:creationId xmlns:p14="http://schemas.microsoft.com/office/powerpoint/2010/main" val="2640798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7F3B632E-2E45-49C5-B12D-5AC006482DAA}"/>
              </a:ext>
            </a:extLst>
          </p:cNvPr>
          <p:cNvSpPr>
            <a:spLocks noGrp="1"/>
          </p:cNvSpPr>
          <p:nvPr>
            <p:ph type="dt" sz="half" idx="10"/>
          </p:nvPr>
        </p:nvSpPr>
        <p:spPr/>
        <p:txBody>
          <a:bodyPr/>
          <a:lstStyle/>
          <a:p>
            <a:fld id="{1384A9DD-7494-4180-ADF5-FD3ABB6360D3}" type="datetimeFigureOut">
              <a:rPr lang="fr-FR" smtClean="0"/>
              <a:t>06/10/2022</a:t>
            </a:fld>
            <a:endParaRPr lang="fr-FR"/>
          </a:p>
        </p:txBody>
      </p:sp>
      <p:sp>
        <p:nvSpPr>
          <p:cNvPr id="3" name="Espace réservé du pied de page 2">
            <a:extLst>
              <a:ext uri="{FF2B5EF4-FFF2-40B4-BE49-F238E27FC236}">
                <a16:creationId xmlns:a16="http://schemas.microsoft.com/office/drawing/2014/main" xmlns="" id="{81931C57-7F61-4836-A8A9-E8BF1F560ED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B8BBB281-A9AF-4901-8CF5-AC5B411854FA}"/>
              </a:ext>
            </a:extLst>
          </p:cNvPr>
          <p:cNvSpPr>
            <a:spLocks noGrp="1"/>
          </p:cNvSpPr>
          <p:nvPr>
            <p:ph type="sldNum" sz="quarter" idx="12"/>
          </p:nvPr>
        </p:nvSpPr>
        <p:spPr/>
        <p:txBody>
          <a:bodyPr/>
          <a:lstStyle/>
          <a:p>
            <a:fld id="{D7A36EB8-D7B0-4382-B788-54DFCC49C9CE}" type="slidenum">
              <a:rPr lang="fr-FR" smtClean="0"/>
              <a:t>‹N°›</a:t>
            </a:fld>
            <a:endParaRPr lang="fr-FR"/>
          </a:p>
        </p:txBody>
      </p:sp>
    </p:spTree>
    <p:extLst>
      <p:ext uri="{BB962C8B-B14F-4D97-AF65-F5344CB8AC3E}">
        <p14:creationId xmlns:p14="http://schemas.microsoft.com/office/powerpoint/2010/main" val="236730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6BC3C46-B5E4-4006-B062-1E578DF202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61E02CCC-239A-4124-81B9-2C1D500DE7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0898E66A-A703-4E06-ABD8-C6CB7B253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A4281D84-8EE7-4FBC-8352-FBD7ECA993EA}"/>
              </a:ext>
            </a:extLst>
          </p:cNvPr>
          <p:cNvSpPr>
            <a:spLocks noGrp="1"/>
          </p:cNvSpPr>
          <p:nvPr>
            <p:ph type="dt" sz="half" idx="10"/>
          </p:nvPr>
        </p:nvSpPr>
        <p:spPr/>
        <p:txBody>
          <a:bodyPr/>
          <a:lstStyle/>
          <a:p>
            <a:fld id="{1384A9DD-7494-4180-ADF5-FD3ABB6360D3}" type="datetimeFigureOut">
              <a:rPr lang="fr-FR" smtClean="0"/>
              <a:t>06/10/2022</a:t>
            </a:fld>
            <a:endParaRPr lang="fr-FR"/>
          </a:p>
        </p:txBody>
      </p:sp>
      <p:sp>
        <p:nvSpPr>
          <p:cNvPr id="6" name="Espace réservé du pied de page 5">
            <a:extLst>
              <a:ext uri="{FF2B5EF4-FFF2-40B4-BE49-F238E27FC236}">
                <a16:creationId xmlns:a16="http://schemas.microsoft.com/office/drawing/2014/main" xmlns="" id="{5F08DE72-3321-4B37-A3B3-E16D54E112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E8AD06D8-13E6-4512-9035-14798ADC396C}"/>
              </a:ext>
            </a:extLst>
          </p:cNvPr>
          <p:cNvSpPr>
            <a:spLocks noGrp="1"/>
          </p:cNvSpPr>
          <p:nvPr>
            <p:ph type="sldNum" sz="quarter" idx="12"/>
          </p:nvPr>
        </p:nvSpPr>
        <p:spPr/>
        <p:txBody>
          <a:bodyPr/>
          <a:lstStyle/>
          <a:p>
            <a:fld id="{D7A36EB8-D7B0-4382-B788-54DFCC49C9CE}" type="slidenum">
              <a:rPr lang="fr-FR" smtClean="0"/>
              <a:t>‹N°›</a:t>
            </a:fld>
            <a:endParaRPr lang="fr-FR"/>
          </a:p>
        </p:txBody>
      </p:sp>
    </p:spTree>
    <p:extLst>
      <p:ext uri="{BB962C8B-B14F-4D97-AF65-F5344CB8AC3E}">
        <p14:creationId xmlns:p14="http://schemas.microsoft.com/office/powerpoint/2010/main" val="325418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213B60-B94B-43A7-BEC4-B140F29E19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620F0F97-B5F3-458F-8739-2798FC395C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B85BE4A2-15BC-4910-8F95-25A43BBBC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D149B7F6-40D2-4D00-AED1-CAA2173F8EE4}"/>
              </a:ext>
            </a:extLst>
          </p:cNvPr>
          <p:cNvSpPr>
            <a:spLocks noGrp="1"/>
          </p:cNvSpPr>
          <p:nvPr>
            <p:ph type="dt" sz="half" idx="10"/>
          </p:nvPr>
        </p:nvSpPr>
        <p:spPr/>
        <p:txBody>
          <a:bodyPr/>
          <a:lstStyle/>
          <a:p>
            <a:fld id="{1384A9DD-7494-4180-ADF5-FD3ABB6360D3}" type="datetimeFigureOut">
              <a:rPr lang="fr-FR" smtClean="0"/>
              <a:t>06/10/2022</a:t>
            </a:fld>
            <a:endParaRPr lang="fr-FR"/>
          </a:p>
        </p:txBody>
      </p:sp>
      <p:sp>
        <p:nvSpPr>
          <p:cNvPr id="6" name="Espace réservé du pied de page 5">
            <a:extLst>
              <a:ext uri="{FF2B5EF4-FFF2-40B4-BE49-F238E27FC236}">
                <a16:creationId xmlns:a16="http://schemas.microsoft.com/office/drawing/2014/main" xmlns="" id="{E2300393-A565-46CF-B4DF-5B45205763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55EEEAEE-FF2B-437C-B171-6D1E20B003F4}"/>
              </a:ext>
            </a:extLst>
          </p:cNvPr>
          <p:cNvSpPr>
            <a:spLocks noGrp="1"/>
          </p:cNvSpPr>
          <p:nvPr>
            <p:ph type="sldNum" sz="quarter" idx="12"/>
          </p:nvPr>
        </p:nvSpPr>
        <p:spPr/>
        <p:txBody>
          <a:bodyPr/>
          <a:lstStyle/>
          <a:p>
            <a:fld id="{D7A36EB8-D7B0-4382-B788-54DFCC49C9CE}" type="slidenum">
              <a:rPr lang="fr-FR" smtClean="0"/>
              <a:t>‹N°›</a:t>
            </a:fld>
            <a:endParaRPr lang="fr-FR"/>
          </a:p>
        </p:txBody>
      </p:sp>
    </p:spTree>
    <p:extLst>
      <p:ext uri="{BB962C8B-B14F-4D97-AF65-F5344CB8AC3E}">
        <p14:creationId xmlns:p14="http://schemas.microsoft.com/office/powerpoint/2010/main" val="282673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2B3682F4-E98E-4835-B85C-22C080F37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D70B37C7-2EA4-4B5F-BE4E-4DEA634DDD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6234536A-4DC5-4249-A977-48B7FB9B8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4A9DD-7494-4180-ADF5-FD3ABB6360D3}" type="datetimeFigureOut">
              <a:rPr lang="fr-FR" smtClean="0"/>
              <a:t>06/10/2022</a:t>
            </a:fld>
            <a:endParaRPr lang="fr-FR"/>
          </a:p>
        </p:txBody>
      </p:sp>
      <p:sp>
        <p:nvSpPr>
          <p:cNvPr id="5" name="Espace réservé du pied de page 4">
            <a:extLst>
              <a:ext uri="{FF2B5EF4-FFF2-40B4-BE49-F238E27FC236}">
                <a16:creationId xmlns:a16="http://schemas.microsoft.com/office/drawing/2014/main" xmlns="" id="{601D5559-3B11-4352-8E5B-3BD3794BB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AE84769F-4537-4251-826F-4B1C13792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36EB8-D7B0-4382-B788-54DFCC49C9CE}" type="slidenum">
              <a:rPr lang="fr-FR" smtClean="0"/>
              <a:t>‹N°›</a:t>
            </a:fld>
            <a:endParaRPr lang="fr-FR"/>
          </a:p>
        </p:txBody>
      </p:sp>
    </p:spTree>
    <p:extLst>
      <p:ext uri="{BB962C8B-B14F-4D97-AF65-F5344CB8AC3E}">
        <p14:creationId xmlns:p14="http://schemas.microsoft.com/office/powerpoint/2010/main" val="82851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D4DA0D-3689-40E8-99E9-A95CB0331C09}"/>
              </a:ext>
            </a:extLst>
          </p:cNvPr>
          <p:cNvSpPr>
            <a:spLocks noGrp="1"/>
          </p:cNvSpPr>
          <p:nvPr>
            <p:ph type="ctrTitle"/>
          </p:nvPr>
        </p:nvSpPr>
        <p:spPr>
          <a:xfrm>
            <a:off x="1013222" y="1423194"/>
            <a:ext cx="9851232" cy="3525835"/>
          </a:xfrm>
        </p:spPr>
        <p:txBody>
          <a:bodyPr>
            <a:normAutofit fontScale="90000"/>
          </a:bodyPr>
          <a:lstStyle/>
          <a:p>
            <a:r>
              <a:rPr lang="fr-FR" b="1" dirty="0" err="1"/>
              <a:t>RoMéA</a:t>
            </a:r>
            <a:r>
              <a:rPr lang="fr-FR" dirty="0"/>
              <a:t/>
            </a:r>
            <a:br>
              <a:rPr lang="fr-FR" dirty="0"/>
            </a:br>
            <a:r>
              <a:rPr lang="fr-FR" sz="3600" dirty="0"/>
              <a:t>Rôle des Médecins </a:t>
            </a:r>
            <a:r>
              <a:rPr lang="fr-FR" sz="3600" dirty="0" err="1"/>
              <a:t>Adresseurs</a:t>
            </a:r>
            <a:r>
              <a:rPr lang="fr-FR" sz="3600" dirty="0"/>
              <a:t> </a:t>
            </a:r>
            <a:br>
              <a:rPr lang="fr-FR" sz="3600" dirty="0"/>
            </a:br>
            <a:r>
              <a:rPr lang="fr-FR" sz="3600" dirty="0"/>
              <a:t>dans l’accès aux essais précoces en cancérologie</a:t>
            </a:r>
            <a:br>
              <a:rPr lang="fr-FR" sz="3600" dirty="0"/>
            </a:br>
            <a:r>
              <a:rPr lang="fr-FR" sz="3600" dirty="0"/>
              <a:t/>
            </a:r>
            <a:br>
              <a:rPr lang="fr-FR" sz="3600" dirty="0"/>
            </a:br>
            <a:r>
              <a:rPr lang="fr-FR" sz="4400" b="1" dirty="0" smtClean="0"/>
              <a:t/>
            </a:r>
            <a:br>
              <a:rPr lang="fr-FR" sz="4400" b="1" dirty="0" smtClean="0"/>
            </a:br>
            <a:r>
              <a:rPr lang="fr-FR" sz="4400" b="1" dirty="0" smtClean="0"/>
              <a:t>Estelle Vallier &amp; Sylvain Besle</a:t>
            </a:r>
            <a:br>
              <a:rPr lang="fr-FR" sz="4400" b="1" dirty="0" smtClean="0"/>
            </a:br>
            <a:r>
              <a:rPr lang="fr-FR" sz="2700" b="1" dirty="0" smtClean="0"/>
              <a:t>Gustave Roussy – Dép. SHS CLB – </a:t>
            </a:r>
            <a:r>
              <a:rPr lang="fr-FR" sz="2700" b="1" dirty="0" err="1" smtClean="0"/>
              <a:t>Univ</a:t>
            </a:r>
            <a:r>
              <a:rPr lang="fr-FR" sz="2700" b="1" dirty="0" smtClean="0"/>
              <a:t> Lyon 1</a:t>
            </a:r>
            <a:br>
              <a:rPr lang="fr-FR" sz="2700" b="1" dirty="0" smtClean="0"/>
            </a:br>
            <a:r>
              <a:rPr lang="fr-FR" sz="2200" dirty="0" smtClean="0"/>
              <a:t>Ateliers </a:t>
            </a:r>
            <a:r>
              <a:rPr lang="fr-FR" sz="2200" dirty="0"/>
              <a:t>de la Recherche </a:t>
            </a:r>
            <a:r>
              <a:rPr lang="fr-FR" sz="2200" dirty="0" smtClean="0"/>
              <a:t>Clinique ONCO </a:t>
            </a:r>
            <a:r>
              <a:rPr lang="fr-FR" sz="2200" dirty="0"/>
              <a:t>Paca Corse </a:t>
            </a:r>
            <a:endParaRPr lang="fr-FR" sz="2200" dirty="0"/>
          </a:p>
        </p:txBody>
      </p:sp>
      <p:pic>
        <p:nvPicPr>
          <p:cNvPr id="5" name="Image 4">
            <a:extLst>
              <a:ext uri="{FF2B5EF4-FFF2-40B4-BE49-F238E27FC236}">
                <a16:creationId xmlns:a16="http://schemas.microsoft.com/office/drawing/2014/main" xmlns="" id="{3A9C69F8-9178-4B95-83A3-C8B8630B31AC}"/>
              </a:ext>
            </a:extLst>
          </p:cNvPr>
          <p:cNvPicPr>
            <a:picLocks noChangeAspect="1"/>
          </p:cNvPicPr>
          <p:nvPr/>
        </p:nvPicPr>
        <p:blipFill rotWithShape="1">
          <a:blip r:embed="rId2"/>
          <a:srcRect l="4762" t="-1" r="4233" b="3351"/>
          <a:stretch/>
        </p:blipFill>
        <p:spPr>
          <a:xfrm>
            <a:off x="225843" y="402446"/>
            <a:ext cx="787379" cy="836208"/>
          </a:xfrm>
          <a:prstGeom prst="rect">
            <a:avLst/>
          </a:prstGeom>
        </p:spPr>
      </p:pic>
      <p:pic>
        <p:nvPicPr>
          <p:cNvPr id="7" name="Image 6">
            <a:extLst>
              <a:ext uri="{FF2B5EF4-FFF2-40B4-BE49-F238E27FC236}">
                <a16:creationId xmlns:a16="http://schemas.microsoft.com/office/drawing/2014/main" xmlns="" id="{C57E1061-55B3-4EBB-837E-FC8E7DE32150}"/>
              </a:ext>
            </a:extLst>
          </p:cNvPr>
          <p:cNvPicPr>
            <a:picLocks noChangeAspect="1"/>
          </p:cNvPicPr>
          <p:nvPr/>
        </p:nvPicPr>
        <p:blipFill rotWithShape="1">
          <a:blip r:embed="rId3"/>
          <a:srcRect l="26850" t="30952" r="24697" b="33333"/>
          <a:stretch/>
        </p:blipFill>
        <p:spPr>
          <a:xfrm>
            <a:off x="9536454" y="408654"/>
            <a:ext cx="2656000" cy="830000"/>
          </a:xfrm>
          <a:prstGeom prst="rect">
            <a:avLst/>
          </a:prstGeom>
        </p:spPr>
      </p:pic>
      <p:pic>
        <p:nvPicPr>
          <p:cNvPr id="10" name="Image 9">
            <a:extLst>
              <a:ext uri="{FF2B5EF4-FFF2-40B4-BE49-F238E27FC236}">
                <a16:creationId xmlns:a16="http://schemas.microsoft.com/office/drawing/2014/main" xmlns="" id="{C22615FA-6AF2-4420-BC2B-CDE4AC84E39D}"/>
              </a:ext>
            </a:extLst>
          </p:cNvPr>
          <p:cNvPicPr>
            <a:picLocks noChangeAspect="1"/>
          </p:cNvPicPr>
          <p:nvPr/>
        </p:nvPicPr>
        <p:blipFill rotWithShape="1">
          <a:blip r:embed="rId4"/>
          <a:srcRect t="8085" r="4365" b="9177"/>
          <a:stretch/>
        </p:blipFill>
        <p:spPr>
          <a:xfrm>
            <a:off x="10534374" y="6078897"/>
            <a:ext cx="1501108" cy="779101"/>
          </a:xfrm>
          <a:prstGeom prst="rect">
            <a:avLst/>
          </a:prstGeom>
        </p:spPr>
      </p:pic>
      <p:pic>
        <p:nvPicPr>
          <p:cNvPr id="12" name="Image 11">
            <a:extLst>
              <a:ext uri="{FF2B5EF4-FFF2-40B4-BE49-F238E27FC236}">
                <a16:creationId xmlns:a16="http://schemas.microsoft.com/office/drawing/2014/main" xmlns="" id="{83F5CAC0-B38B-4C4E-8E27-D6C731E3C3EF}"/>
              </a:ext>
            </a:extLst>
          </p:cNvPr>
          <p:cNvPicPr>
            <a:picLocks noChangeAspect="1"/>
          </p:cNvPicPr>
          <p:nvPr/>
        </p:nvPicPr>
        <p:blipFill rotWithShape="1">
          <a:blip r:embed="rId5"/>
          <a:srcRect l="29338" t="23581" r="27406" b="28083"/>
          <a:stretch/>
        </p:blipFill>
        <p:spPr>
          <a:xfrm>
            <a:off x="0" y="6154317"/>
            <a:ext cx="1414493" cy="696921"/>
          </a:xfrm>
          <a:prstGeom prst="rect">
            <a:avLst/>
          </a:prstGeom>
        </p:spPr>
      </p:pic>
      <p:pic>
        <p:nvPicPr>
          <p:cNvPr id="13" name="Image 12">
            <a:extLst>
              <a:ext uri="{FF2B5EF4-FFF2-40B4-BE49-F238E27FC236}">
                <a16:creationId xmlns:a16="http://schemas.microsoft.com/office/drawing/2014/main" xmlns="" id="{F1720A49-1BEC-4BDF-9B12-4129BF611FA5}"/>
              </a:ext>
            </a:extLst>
          </p:cNvPr>
          <p:cNvPicPr>
            <a:picLocks noChangeAspect="1"/>
          </p:cNvPicPr>
          <p:nvPr/>
        </p:nvPicPr>
        <p:blipFill rotWithShape="1">
          <a:blip r:embed="rId6"/>
          <a:srcRect t="12456" b="10177"/>
          <a:stretch/>
        </p:blipFill>
        <p:spPr>
          <a:xfrm>
            <a:off x="2557178" y="6154317"/>
            <a:ext cx="1414493" cy="696921"/>
          </a:xfrm>
          <a:prstGeom prst="rect">
            <a:avLst/>
          </a:prstGeom>
        </p:spPr>
      </p:pic>
      <p:pic>
        <p:nvPicPr>
          <p:cNvPr id="14" name="Image 13">
            <a:extLst>
              <a:ext uri="{FF2B5EF4-FFF2-40B4-BE49-F238E27FC236}">
                <a16:creationId xmlns:a16="http://schemas.microsoft.com/office/drawing/2014/main" xmlns="" id="{3BCCB781-E640-45B3-AE5F-48E13A6F8EA8}"/>
              </a:ext>
            </a:extLst>
          </p:cNvPr>
          <p:cNvPicPr>
            <a:picLocks noChangeAspect="1"/>
          </p:cNvPicPr>
          <p:nvPr/>
        </p:nvPicPr>
        <p:blipFill rotWithShape="1">
          <a:blip r:embed="rId7"/>
          <a:srcRect l="2033" t="9046" r="4919" b="11105"/>
          <a:stretch/>
        </p:blipFill>
        <p:spPr>
          <a:xfrm>
            <a:off x="7952485" y="6081327"/>
            <a:ext cx="1414492" cy="769911"/>
          </a:xfrm>
          <a:prstGeom prst="rect">
            <a:avLst/>
          </a:prstGeom>
        </p:spPr>
      </p:pic>
      <p:pic>
        <p:nvPicPr>
          <p:cNvPr id="16" name="Image 15">
            <a:extLst>
              <a:ext uri="{FF2B5EF4-FFF2-40B4-BE49-F238E27FC236}">
                <a16:creationId xmlns:a16="http://schemas.microsoft.com/office/drawing/2014/main" xmlns="" id="{7FA5C055-FFE5-4251-A4D6-BF8DE2AFA62B}"/>
              </a:ext>
            </a:extLst>
          </p:cNvPr>
          <p:cNvPicPr>
            <a:picLocks noChangeAspect="1"/>
          </p:cNvPicPr>
          <p:nvPr/>
        </p:nvPicPr>
        <p:blipFill>
          <a:blip r:embed="rId8"/>
          <a:stretch>
            <a:fillRect/>
          </a:stretch>
        </p:blipFill>
        <p:spPr>
          <a:xfrm>
            <a:off x="5114356" y="6247660"/>
            <a:ext cx="1695444" cy="603578"/>
          </a:xfrm>
          <a:prstGeom prst="rect">
            <a:avLst/>
          </a:prstGeom>
        </p:spPr>
      </p:pic>
      <p:sp>
        <p:nvSpPr>
          <p:cNvPr id="3" name="ZoneTexte 2"/>
          <p:cNvSpPr txBox="1"/>
          <p:nvPr/>
        </p:nvSpPr>
        <p:spPr>
          <a:xfrm>
            <a:off x="144081" y="124563"/>
            <a:ext cx="950901" cy="276999"/>
          </a:xfrm>
          <a:prstGeom prst="rect">
            <a:avLst/>
          </a:prstGeom>
          <a:noFill/>
        </p:spPr>
        <p:txBody>
          <a:bodyPr wrap="none" rtlCol="0">
            <a:spAutoFit/>
          </a:bodyPr>
          <a:lstStyle/>
          <a:p>
            <a:r>
              <a:rPr lang="fr-FR" sz="1200" dirty="0"/>
              <a:t>Financé par:</a:t>
            </a:r>
          </a:p>
        </p:txBody>
      </p:sp>
      <p:sp>
        <p:nvSpPr>
          <p:cNvPr id="17" name="ZoneTexte 16"/>
          <p:cNvSpPr txBox="1"/>
          <p:nvPr/>
        </p:nvSpPr>
        <p:spPr>
          <a:xfrm>
            <a:off x="9576993" y="124562"/>
            <a:ext cx="950901" cy="276999"/>
          </a:xfrm>
          <a:prstGeom prst="rect">
            <a:avLst/>
          </a:prstGeom>
          <a:noFill/>
        </p:spPr>
        <p:txBody>
          <a:bodyPr wrap="none" rtlCol="0">
            <a:spAutoFit/>
          </a:bodyPr>
          <a:lstStyle/>
          <a:p>
            <a:r>
              <a:rPr lang="fr-FR" sz="1200" dirty="0"/>
              <a:t>Financé par:</a:t>
            </a:r>
          </a:p>
        </p:txBody>
      </p:sp>
    </p:spTree>
    <p:extLst>
      <p:ext uri="{BB962C8B-B14F-4D97-AF65-F5344CB8AC3E}">
        <p14:creationId xmlns:p14="http://schemas.microsoft.com/office/powerpoint/2010/main" val="3411816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8D61309-0D64-490A-8EDC-C02B43CB67BC}"/>
              </a:ext>
            </a:extLst>
          </p:cNvPr>
          <p:cNvSpPr>
            <a:spLocks noGrp="1"/>
          </p:cNvSpPr>
          <p:nvPr>
            <p:ph type="title"/>
          </p:nvPr>
        </p:nvSpPr>
        <p:spPr/>
        <p:txBody>
          <a:bodyPr/>
          <a:lstStyle/>
          <a:p>
            <a:r>
              <a:rPr lang="fr-FR" dirty="0"/>
              <a:t>Contraintes de participation aux ECP</a:t>
            </a:r>
          </a:p>
        </p:txBody>
      </p:sp>
      <p:sp>
        <p:nvSpPr>
          <p:cNvPr id="3" name="Espace réservé du contenu 2">
            <a:extLst>
              <a:ext uri="{FF2B5EF4-FFF2-40B4-BE49-F238E27FC236}">
                <a16:creationId xmlns:a16="http://schemas.microsoft.com/office/drawing/2014/main" xmlns="" id="{6000722B-1351-454D-9DDD-54B781ACDCD8}"/>
              </a:ext>
            </a:extLst>
          </p:cNvPr>
          <p:cNvSpPr>
            <a:spLocks noGrp="1"/>
          </p:cNvSpPr>
          <p:nvPr>
            <p:ph idx="1"/>
          </p:nvPr>
        </p:nvSpPr>
        <p:spPr>
          <a:xfrm>
            <a:off x="838200" y="2141537"/>
            <a:ext cx="10515600" cy="4351338"/>
          </a:xfrm>
        </p:spPr>
        <p:txBody>
          <a:bodyPr>
            <a:normAutofit fontScale="92500" lnSpcReduction="20000"/>
          </a:bodyPr>
          <a:lstStyle/>
          <a:p>
            <a:r>
              <a:rPr lang="fr-FR" dirty="0"/>
              <a:t>Médicales: rythme hebdomadaire des soins</a:t>
            </a:r>
          </a:p>
          <a:p>
            <a:r>
              <a:rPr lang="fr-FR" dirty="0"/>
              <a:t>Géographiques : allers-retours</a:t>
            </a:r>
          </a:p>
          <a:p>
            <a:r>
              <a:rPr lang="fr-FR" dirty="0"/>
              <a:t>Sociales : garde d’enfants, conciliation avec le travail </a:t>
            </a:r>
          </a:p>
          <a:p>
            <a:r>
              <a:rPr lang="fr-FR" dirty="0"/>
              <a:t>Economiques : avance de frais, délais de remboursement, reste à charge</a:t>
            </a:r>
          </a:p>
          <a:p>
            <a:pPr marL="0" indent="0" algn="just">
              <a:buNone/>
            </a:pPr>
            <a:r>
              <a:rPr lang="fr-FR" sz="2000" dirty="0"/>
              <a:t>« Donc je viens souvent, depuis le mois de janvier l'année dernière, donc, oui, ce n’est financièrement pas négligeable et bon faut quand même avoir un petit peu de sous de côté, parce que sinon, si on est ric-rac... […] Pour ceux qui sont limite, qui sont un peu dans la panade, qui ont du mal à terminer leurs fins de mois ou des choses comme ça... Ça peut vite être compliqué. Ça chiffre vite, hein. Et puis, vous savez, les prix [des trains] en ce moment, c'est aléatoire. […] </a:t>
            </a:r>
            <a:r>
              <a:rPr lang="fr-FR" sz="2000" b="1" dirty="0"/>
              <a:t>C'est tout de suite 100, 120 euros, rien que le TGV. Plus la voiture au parking pendant un jour et demi </a:t>
            </a:r>
            <a:r>
              <a:rPr lang="fr-FR" sz="2000" dirty="0"/>
              <a:t>»</a:t>
            </a:r>
          </a:p>
          <a:p>
            <a:pPr marL="0" indent="0">
              <a:buNone/>
            </a:pPr>
            <a:r>
              <a:rPr lang="fr-FR" sz="2000" dirty="0"/>
              <a:t>(Patient 4, 58 ans, mélanome uvéal, hôpital A) </a:t>
            </a:r>
          </a:p>
          <a:p>
            <a:pPr marL="0" indent="0">
              <a:buNone/>
            </a:pPr>
            <a:endParaRPr lang="fr-FR" dirty="0"/>
          </a:p>
          <a:p>
            <a:r>
              <a:rPr lang="fr-FR" dirty="0"/>
              <a:t>Discontinuité de la prise en charge (pendant et après l’essai)</a:t>
            </a:r>
          </a:p>
          <a:p>
            <a:pPr marL="0" indent="0">
              <a:buNone/>
            </a:pPr>
            <a:endParaRPr lang="fr-FR" dirty="0"/>
          </a:p>
        </p:txBody>
      </p:sp>
    </p:spTree>
    <p:extLst>
      <p:ext uri="{BB962C8B-B14F-4D97-AF65-F5344CB8AC3E}">
        <p14:creationId xmlns:p14="http://schemas.microsoft.com/office/powerpoint/2010/main" val="98752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6F92436-0246-4881-B9C7-8A3E7434FD78}"/>
              </a:ext>
            </a:extLst>
          </p:cNvPr>
          <p:cNvSpPr>
            <a:spLocks noGrp="1"/>
          </p:cNvSpPr>
          <p:nvPr>
            <p:ph type="title"/>
          </p:nvPr>
        </p:nvSpPr>
        <p:spPr/>
        <p:txBody>
          <a:bodyPr/>
          <a:lstStyle/>
          <a:p>
            <a:r>
              <a:rPr lang="fr-FR" b="1" dirty="0"/>
              <a:t>Organisation des unités de phase précoce</a:t>
            </a:r>
          </a:p>
        </p:txBody>
      </p:sp>
      <p:sp>
        <p:nvSpPr>
          <p:cNvPr id="3" name="Espace réservé du texte 2">
            <a:extLst>
              <a:ext uri="{FF2B5EF4-FFF2-40B4-BE49-F238E27FC236}">
                <a16:creationId xmlns:a16="http://schemas.microsoft.com/office/drawing/2014/main" xmlns="" id="{B1380C2A-07FD-4EC8-9B43-02B647CF9386}"/>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8986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209CBCF-3FC0-4D4D-880B-F7E8F64886CA}"/>
              </a:ext>
            </a:extLst>
          </p:cNvPr>
          <p:cNvSpPr>
            <a:spLocks noGrp="1"/>
          </p:cNvSpPr>
          <p:nvPr>
            <p:ph type="title"/>
          </p:nvPr>
        </p:nvSpPr>
        <p:spPr/>
        <p:txBody>
          <a:bodyPr/>
          <a:lstStyle/>
          <a:p>
            <a:r>
              <a:rPr lang="fr-FR" dirty="0"/>
              <a:t>L’importation de structures dédiées aux phases précoces</a:t>
            </a:r>
          </a:p>
        </p:txBody>
      </p:sp>
      <p:sp>
        <p:nvSpPr>
          <p:cNvPr id="3" name="Espace réservé du contenu 2">
            <a:extLst>
              <a:ext uri="{FF2B5EF4-FFF2-40B4-BE49-F238E27FC236}">
                <a16:creationId xmlns:a16="http://schemas.microsoft.com/office/drawing/2014/main" xmlns="" id="{7AF4AFAD-0149-4C15-BA93-752BCE625A63}"/>
              </a:ext>
            </a:extLst>
          </p:cNvPr>
          <p:cNvSpPr>
            <a:spLocks noGrp="1"/>
          </p:cNvSpPr>
          <p:nvPr>
            <p:ph idx="1"/>
          </p:nvPr>
        </p:nvSpPr>
        <p:spPr>
          <a:xfrm>
            <a:off x="684041" y="1321324"/>
            <a:ext cx="10823917" cy="5249928"/>
          </a:xfrm>
        </p:spPr>
        <p:txBody>
          <a:bodyPr>
            <a:normAutofit/>
          </a:bodyPr>
          <a:lstStyle/>
          <a:p>
            <a:pPr marL="0" indent="0">
              <a:buNone/>
            </a:pPr>
            <a:endParaRPr lang="fr-FR" sz="3200" dirty="0"/>
          </a:p>
          <a:p>
            <a:r>
              <a:rPr lang="fr-FR" sz="3200" dirty="0"/>
              <a:t>Unités de recherche intégrées dans les hôpitaux, basées sur le modèle nord-américain</a:t>
            </a:r>
          </a:p>
          <a:p>
            <a:pPr marL="0" indent="0">
              <a:buNone/>
            </a:pPr>
            <a:endParaRPr lang="fr-FR" sz="3200" dirty="0"/>
          </a:p>
          <a:p>
            <a:r>
              <a:rPr lang="fr-FR" sz="3200" dirty="0"/>
              <a:t>Importance de disposer d’un réseau </a:t>
            </a:r>
          </a:p>
          <a:p>
            <a:pPr marL="0" indent="0">
              <a:buNone/>
            </a:pPr>
            <a:r>
              <a:rPr lang="fr-FR" sz="3200" dirty="0"/>
              <a:t>d’adressage </a:t>
            </a:r>
          </a:p>
          <a:p>
            <a:pPr marL="0" indent="0">
              <a:buNone/>
            </a:pPr>
            <a:endParaRPr lang="fr-FR" sz="3200" dirty="0"/>
          </a:p>
          <a:p>
            <a:r>
              <a:rPr lang="fr-FR" sz="3200" dirty="0"/>
              <a:t>Concurrence à l’échelle internationale</a:t>
            </a:r>
          </a:p>
          <a:p>
            <a:pPr marL="0" indent="0">
              <a:buNone/>
            </a:pPr>
            <a:r>
              <a:rPr lang="fr-FR" sz="3200" dirty="0"/>
              <a:t>pour obtenir des essais industriels </a:t>
            </a:r>
          </a:p>
          <a:p>
            <a:pPr marL="0" indent="0">
              <a:buNone/>
            </a:pPr>
            <a:endParaRPr lang="fr-FR" sz="3200" dirty="0"/>
          </a:p>
          <a:p>
            <a:pPr marL="0" indent="0">
              <a:buNone/>
            </a:pPr>
            <a:endParaRPr lang="fr-FR" sz="3200" dirty="0"/>
          </a:p>
        </p:txBody>
      </p:sp>
      <p:pic>
        <p:nvPicPr>
          <p:cNvPr id="5" name="Image 4">
            <a:extLst>
              <a:ext uri="{FF2B5EF4-FFF2-40B4-BE49-F238E27FC236}">
                <a16:creationId xmlns:a16="http://schemas.microsoft.com/office/drawing/2014/main" xmlns="" id="{BE9963DB-5723-4154-9AEB-A4CF6888A0D2}"/>
              </a:ext>
            </a:extLst>
          </p:cNvPr>
          <p:cNvPicPr>
            <a:picLocks noChangeAspect="1"/>
          </p:cNvPicPr>
          <p:nvPr/>
        </p:nvPicPr>
        <p:blipFill>
          <a:blip r:embed="rId2"/>
          <a:stretch>
            <a:fillRect/>
          </a:stretch>
        </p:blipFill>
        <p:spPr>
          <a:xfrm>
            <a:off x="7301716" y="2941320"/>
            <a:ext cx="4206242" cy="3274923"/>
          </a:xfrm>
          <a:prstGeom prst="rect">
            <a:avLst/>
          </a:prstGeom>
        </p:spPr>
      </p:pic>
    </p:spTree>
    <p:extLst>
      <p:ext uri="{BB962C8B-B14F-4D97-AF65-F5344CB8AC3E}">
        <p14:creationId xmlns:p14="http://schemas.microsoft.com/office/powerpoint/2010/main" val="1409075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297296E-198B-4896-A758-6A42BCA347AA}"/>
              </a:ext>
            </a:extLst>
          </p:cNvPr>
          <p:cNvSpPr>
            <a:spLocks noGrp="1"/>
          </p:cNvSpPr>
          <p:nvPr>
            <p:ph type="title"/>
          </p:nvPr>
        </p:nvSpPr>
        <p:spPr>
          <a:xfrm>
            <a:off x="838200" y="75142"/>
            <a:ext cx="10515600" cy="1325563"/>
          </a:xfrm>
        </p:spPr>
        <p:txBody>
          <a:bodyPr/>
          <a:lstStyle/>
          <a:p>
            <a:r>
              <a:rPr lang="fr-FR" dirty="0"/>
              <a:t>Une organisation du travail en flux tendu </a:t>
            </a:r>
          </a:p>
        </p:txBody>
      </p:sp>
      <p:sp>
        <p:nvSpPr>
          <p:cNvPr id="3" name="Espace réservé du contenu 2">
            <a:extLst>
              <a:ext uri="{FF2B5EF4-FFF2-40B4-BE49-F238E27FC236}">
                <a16:creationId xmlns:a16="http://schemas.microsoft.com/office/drawing/2014/main" xmlns="" id="{0D44208E-85A9-41DA-8C5D-26854F011B33}"/>
              </a:ext>
            </a:extLst>
          </p:cNvPr>
          <p:cNvSpPr>
            <a:spLocks noGrp="1"/>
          </p:cNvSpPr>
          <p:nvPr>
            <p:ph idx="1"/>
          </p:nvPr>
        </p:nvSpPr>
        <p:spPr>
          <a:xfrm>
            <a:off x="556846" y="1027905"/>
            <a:ext cx="11330354" cy="5161879"/>
          </a:xfrm>
        </p:spPr>
        <p:txBody>
          <a:bodyPr>
            <a:normAutofit/>
          </a:bodyPr>
          <a:lstStyle/>
          <a:p>
            <a:pPr marL="0" indent="0">
              <a:buNone/>
            </a:pPr>
            <a:endParaRPr lang="fr-FR" sz="3600" dirty="0"/>
          </a:p>
          <a:p>
            <a:r>
              <a:rPr lang="fr-FR" sz="3500" dirty="0"/>
              <a:t>Réactivité et adaptabilité aux demandes des protocoles industriels </a:t>
            </a:r>
          </a:p>
          <a:p>
            <a:pPr marL="0" indent="0">
              <a:buNone/>
            </a:pPr>
            <a:endParaRPr lang="fr-FR" sz="3500" dirty="0"/>
          </a:p>
          <a:p>
            <a:r>
              <a:rPr lang="fr-FR" sz="3500" dirty="0"/>
              <a:t>Inclure à temps : places disponibles, évolution de la maladie, examens complémentaires </a:t>
            </a:r>
          </a:p>
          <a:p>
            <a:pPr marL="0" indent="0">
              <a:buNone/>
            </a:pPr>
            <a:endParaRPr lang="fr-FR" sz="3500" dirty="0"/>
          </a:p>
          <a:p>
            <a:r>
              <a:rPr lang="fr-FR" sz="3500" dirty="0"/>
              <a:t>Outils de gestion industrielle (</a:t>
            </a:r>
            <a:r>
              <a:rPr lang="fr-FR" sz="3500" i="1" dirty="0"/>
              <a:t>flow charts</a:t>
            </a:r>
            <a:r>
              <a:rPr lang="fr-FR" sz="3500" dirty="0"/>
              <a:t>)et de planification pour ajuster flux d’essais et de patients</a:t>
            </a:r>
          </a:p>
          <a:p>
            <a:pPr marL="0" indent="0">
              <a:buNone/>
            </a:pPr>
            <a:endParaRPr lang="fr-FR" sz="3500" dirty="0"/>
          </a:p>
          <a:p>
            <a:endParaRPr lang="fr-FR" sz="3600" dirty="0"/>
          </a:p>
          <a:p>
            <a:endParaRPr lang="fr-FR" sz="3600" dirty="0"/>
          </a:p>
        </p:txBody>
      </p:sp>
      <p:sp>
        <p:nvSpPr>
          <p:cNvPr id="4" name="Rectangle 3">
            <a:extLst>
              <a:ext uri="{FF2B5EF4-FFF2-40B4-BE49-F238E27FC236}">
                <a16:creationId xmlns:a16="http://schemas.microsoft.com/office/drawing/2014/main" xmlns="" id="{656D7431-87EE-4A63-BC2D-2408923BD601}"/>
              </a:ext>
            </a:extLst>
          </p:cNvPr>
          <p:cNvSpPr/>
          <p:nvPr/>
        </p:nvSpPr>
        <p:spPr>
          <a:xfrm>
            <a:off x="188890" y="6321193"/>
            <a:ext cx="12003110" cy="461665"/>
          </a:xfrm>
          <a:prstGeom prst="rect">
            <a:avLst/>
          </a:prstGeom>
        </p:spPr>
        <p:txBody>
          <a:bodyPr wrap="square">
            <a:spAutoFit/>
          </a:bodyPr>
          <a:lstStyle/>
          <a:p>
            <a:pPr marL="171450" indent="-171450">
              <a:buFont typeface="Arial" panose="020B0604020202020204" pitchFamily="34" charset="0"/>
              <a:buChar char="•"/>
            </a:pPr>
            <a:r>
              <a:rPr lang="fr-FR" sz="1200" dirty="0">
                <a:effectLst/>
                <a:latin typeface="Times New Roman" panose="02020603050405020304" pitchFamily="18" charset="0"/>
                <a:ea typeface="Calibri" panose="020F0502020204030204" pitchFamily="34" charset="0"/>
              </a:rPr>
              <a:t>Besle S. et Vallier E., « Les essais précoces : une réponse à la promesse d’accélération de la recherche en cancérologie », Les économies de la promesse, </a:t>
            </a:r>
            <a:r>
              <a:rPr lang="fr-FR" sz="1200" i="1" dirty="0">
                <a:effectLst/>
                <a:latin typeface="Times New Roman" panose="02020603050405020304" pitchFamily="18" charset="0"/>
                <a:ea typeface="Calibri" panose="020F0502020204030204" pitchFamily="34" charset="0"/>
              </a:rPr>
              <a:t>Presses de l’université de Montréal</a:t>
            </a:r>
          </a:p>
          <a:p>
            <a:pPr marL="171450" indent="-171450">
              <a:buFont typeface="Arial" panose="020B0604020202020204" pitchFamily="34" charset="0"/>
              <a:buChar char="•"/>
            </a:pPr>
            <a:r>
              <a:rPr lang="fr-FR" sz="1200" dirty="0">
                <a:effectLst/>
                <a:latin typeface="Times New Roman" panose="02020603050405020304" pitchFamily="18" charset="0"/>
                <a:ea typeface="Calibri" panose="020F0502020204030204" pitchFamily="34" charset="0"/>
              </a:rPr>
              <a:t>Vallier E. et Besle S. « </a:t>
            </a:r>
            <a:r>
              <a:rPr lang="fr-FR" sz="1200" dirty="0">
                <a:latin typeface="Times New Roman" panose="02020603050405020304" pitchFamily="18" charset="0"/>
                <a:ea typeface="Calibri" panose="020F0502020204030204" pitchFamily="34" charset="0"/>
              </a:rPr>
              <a:t>Industrialisation de la recherche clinique en cancérologie</a:t>
            </a:r>
            <a:r>
              <a:rPr lang="fr-FR" sz="1200" dirty="0">
                <a:effectLst/>
                <a:latin typeface="Times New Roman" panose="02020603050405020304" pitchFamily="18" charset="0"/>
                <a:ea typeface="Calibri" panose="020F0502020204030204" pitchFamily="34" charset="0"/>
              </a:rPr>
              <a:t> », </a:t>
            </a:r>
            <a:r>
              <a:rPr lang="fr-FR" sz="1200" dirty="0" err="1">
                <a:latin typeface="Times New Roman" panose="02020603050405020304" pitchFamily="18" charset="0"/>
                <a:ea typeface="Calibri" panose="020F0502020204030204" pitchFamily="34" charset="0"/>
              </a:rPr>
              <a:t>working</a:t>
            </a:r>
            <a:r>
              <a:rPr lang="fr-FR" sz="1200" dirty="0">
                <a:latin typeface="Times New Roman" panose="02020603050405020304" pitchFamily="18" charset="0"/>
                <a:ea typeface="Calibri" panose="020F0502020204030204" pitchFamily="34" charset="0"/>
              </a:rPr>
              <a:t> </a:t>
            </a:r>
            <a:r>
              <a:rPr lang="fr-FR" sz="1200" dirty="0" err="1">
                <a:latin typeface="Times New Roman" panose="02020603050405020304" pitchFamily="18" charset="0"/>
                <a:ea typeface="Calibri" panose="020F0502020204030204" pitchFamily="34" charset="0"/>
              </a:rPr>
              <a:t>paper</a:t>
            </a:r>
            <a:r>
              <a:rPr lang="fr-FR" sz="1200" dirty="0">
                <a:latin typeface="Times New Roman" panose="02020603050405020304" pitchFamily="18" charset="0"/>
                <a:ea typeface="Calibri" panose="020F0502020204030204" pitchFamily="34" charset="0"/>
              </a:rPr>
              <a:t> </a:t>
            </a:r>
            <a:endParaRPr lang="fr-FR" sz="1200" i="1" dirty="0"/>
          </a:p>
        </p:txBody>
      </p:sp>
    </p:spTree>
    <p:extLst>
      <p:ext uri="{BB962C8B-B14F-4D97-AF65-F5344CB8AC3E}">
        <p14:creationId xmlns:p14="http://schemas.microsoft.com/office/powerpoint/2010/main" val="106643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2D5D028-CCEA-437D-97AF-6C6993DDE844}"/>
              </a:ext>
            </a:extLst>
          </p:cNvPr>
          <p:cNvSpPr>
            <a:spLocks noGrp="1"/>
          </p:cNvSpPr>
          <p:nvPr>
            <p:ph type="title"/>
          </p:nvPr>
        </p:nvSpPr>
        <p:spPr>
          <a:xfrm>
            <a:off x="838200" y="203982"/>
            <a:ext cx="10515600" cy="1325563"/>
          </a:xfrm>
        </p:spPr>
        <p:txBody>
          <a:bodyPr/>
          <a:lstStyle/>
          <a:p>
            <a:r>
              <a:rPr lang="fr-FR" dirty="0"/>
              <a:t>Modes d’adressage différenciés</a:t>
            </a:r>
          </a:p>
        </p:txBody>
      </p:sp>
      <p:sp>
        <p:nvSpPr>
          <p:cNvPr id="3" name="Espace réservé du contenu 2">
            <a:extLst>
              <a:ext uri="{FF2B5EF4-FFF2-40B4-BE49-F238E27FC236}">
                <a16:creationId xmlns:a16="http://schemas.microsoft.com/office/drawing/2014/main" xmlns="" id="{637BEFF1-62F4-467F-96EB-1E5C28841A6F}"/>
              </a:ext>
            </a:extLst>
          </p:cNvPr>
          <p:cNvSpPr>
            <a:spLocks noGrp="1"/>
          </p:cNvSpPr>
          <p:nvPr>
            <p:ph idx="1"/>
          </p:nvPr>
        </p:nvSpPr>
        <p:spPr>
          <a:xfrm>
            <a:off x="838199" y="1389524"/>
            <a:ext cx="11077135" cy="5468475"/>
          </a:xfrm>
        </p:spPr>
        <p:txBody>
          <a:bodyPr>
            <a:normAutofit/>
          </a:bodyPr>
          <a:lstStyle/>
          <a:p>
            <a:r>
              <a:rPr lang="fr-FR" dirty="0"/>
              <a:t>Standardisé </a:t>
            </a:r>
          </a:p>
          <a:p>
            <a:pPr lvl="1"/>
            <a:r>
              <a:rPr lang="fr-FR" dirty="0"/>
              <a:t>Outils dédiés : fiche de pré-screening, newsletter, listing de contacts mails </a:t>
            </a:r>
          </a:p>
          <a:p>
            <a:pPr lvl="1"/>
            <a:r>
              <a:rPr lang="fr-FR" dirty="0"/>
              <a:t>Avantages : réseau élargi de médecins (liens faibles) et diversité des types de patients</a:t>
            </a:r>
          </a:p>
          <a:p>
            <a:pPr lvl="1"/>
            <a:r>
              <a:rPr lang="fr-FR" dirty="0"/>
              <a:t>Inconvénients : couteux en temps pour les médecins </a:t>
            </a:r>
            <a:r>
              <a:rPr lang="fr-FR" dirty="0" err="1"/>
              <a:t>adresseurs</a:t>
            </a:r>
            <a:r>
              <a:rPr lang="fr-FR" dirty="0"/>
              <a:t>, plus de patients non éligibles, faux espoirs </a:t>
            </a:r>
          </a:p>
          <a:p>
            <a:pPr marL="457200" lvl="1" indent="0">
              <a:buNone/>
            </a:pPr>
            <a:endParaRPr lang="fr-FR" dirty="0"/>
          </a:p>
          <a:p>
            <a:r>
              <a:rPr lang="fr-FR" dirty="0"/>
              <a:t>Clinique </a:t>
            </a:r>
          </a:p>
          <a:p>
            <a:pPr lvl="1"/>
            <a:r>
              <a:rPr lang="fr-FR" dirty="0"/>
              <a:t>Réseaux de connaissance interprofessionnels, contacts informels (appels téléphoniques, e-mails, SMS) </a:t>
            </a:r>
          </a:p>
          <a:p>
            <a:pPr lvl="1"/>
            <a:r>
              <a:rPr lang="fr-FR" dirty="0"/>
              <a:t>Avantages: contacts directs entre médecins, rapidité des échanges, inclusion facilitée, contraintes limitées pour les patients </a:t>
            </a:r>
          </a:p>
          <a:p>
            <a:pPr lvl="1"/>
            <a:r>
              <a:rPr lang="fr-FR" dirty="0"/>
              <a:t>Inconvénients : réseau fermé, forte pré-sélection </a:t>
            </a:r>
          </a:p>
          <a:p>
            <a:pPr marL="457200" lvl="1" indent="0">
              <a:buNone/>
            </a:pPr>
            <a:endParaRPr lang="fr-FR" dirty="0"/>
          </a:p>
        </p:txBody>
      </p:sp>
    </p:spTree>
    <p:extLst>
      <p:ext uri="{BB962C8B-B14F-4D97-AF65-F5344CB8AC3E}">
        <p14:creationId xmlns:p14="http://schemas.microsoft.com/office/powerpoint/2010/main" val="3834335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6F92436-0246-4881-B9C7-8A3E7434FD78}"/>
              </a:ext>
            </a:extLst>
          </p:cNvPr>
          <p:cNvSpPr>
            <a:spLocks noGrp="1"/>
          </p:cNvSpPr>
          <p:nvPr>
            <p:ph type="title"/>
          </p:nvPr>
        </p:nvSpPr>
        <p:spPr/>
        <p:txBody>
          <a:bodyPr/>
          <a:lstStyle/>
          <a:p>
            <a:r>
              <a:rPr lang="fr-FR" b="1" dirty="0"/>
              <a:t>Les médecins </a:t>
            </a:r>
            <a:r>
              <a:rPr lang="fr-FR" b="1" dirty="0" err="1"/>
              <a:t>adresseurs</a:t>
            </a:r>
            <a:r>
              <a:rPr lang="fr-FR" b="1" dirty="0"/>
              <a:t> </a:t>
            </a:r>
          </a:p>
        </p:txBody>
      </p:sp>
      <p:sp>
        <p:nvSpPr>
          <p:cNvPr id="3" name="Espace réservé du texte 2">
            <a:extLst>
              <a:ext uri="{FF2B5EF4-FFF2-40B4-BE49-F238E27FC236}">
                <a16:creationId xmlns:a16="http://schemas.microsoft.com/office/drawing/2014/main" xmlns="" id="{B1380C2A-07FD-4EC8-9B43-02B647CF9386}"/>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7767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6CE46C5-0D8A-4DAD-933C-1A7CECAFF283}"/>
              </a:ext>
            </a:extLst>
          </p:cNvPr>
          <p:cNvSpPr>
            <a:spLocks noGrp="1"/>
          </p:cNvSpPr>
          <p:nvPr>
            <p:ph type="title"/>
          </p:nvPr>
        </p:nvSpPr>
        <p:spPr>
          <a:xfrm>
            <a:off x="838200" y="365125"/>
            <a:ext cx="10880188" cy="1325563"/>
          </a:xfrm>
        </p:spPr>
        <p:txBody>
          <a:bodyPr/>
          <a:lstStyle/>
          <a:p>
            <a:r>
              <a:rPr lang="fr-FR" dirty="0"/>
              <a:t>Facteurs d’adressage des patients </a:t>
            </a:r>
          </a:p>
        </p:txBody>
      </p:sp>
      <p:sp>
        <p:nvSpPr>
          <p:cNvPr id="3" name="Espace réservé du contenu 2">
            <a:extLst>
              <a:ext uri="{FF2B5EF4-FFF2-40B4-BE49-F238E27FC236}">
                <a16:creationId xmlns:a16="http://schemas.microsoft.com/office/drawing/2014/main" xmlns="" id="{ED84B24B-0DBA-40DD-B5B5-BCA9A3EF0D1E}"/>
              </a:ext>
            </a:extLst>
          </p:cNvPr>
          <p:cNvSpPr>
            <a:spLocks noGrp="1"/>
          </p:cNvSpPr>
          <p:nvPr>
            <p:ph idx="1"/>
          </p:nvPr>
        </p:nvSpPr>
        <p:spPr>
          <a:xfrm>
            <a:off x="838199" y="1690688"/>
            <a:ext cx="10752909" cy="4614318"/>
          </a:xfrm>
        </p:spPr>
        <p:txBody>
          <a:bodyPr>
            <a:normAutofit fontScale="92500" lnSpcReduction="10000"/>
          </a:bodyPr>
          <a:lstStyle/>
          <a:p>
            <a:r>
              <a:rPr lang="fr-FR" dirty="0"/>
              <a:t>Le capital médico-scientifique des médecins </a:t>
            </a:r>
            <a:r>
              <a:rPr lang="fr-FR" dirty="0" err="1"/>
              <a:t>adresseurs</a:t>
            </a:r>
            <a:r>
              <a:rPr lang="fr-FR" dirty="0"/>
              <a:t> </a:t>
            </a:r>
          </a:p>
          <a:p>
            <a:pPr lvl="1"/>
            <a:r>
              <a:rPr lang="fr-FR" dirty="0"/>
              <a:t>Des médecins de centres experts (49 CHU/CLCC sur 71)</a:t>
            </a:r>
          </a:p>
          <a:p>
            <a:pPr lvl="1"/>
            <a:r>
              <a:rPr lang="fr-FR" dirty="0"/>
              <a:t>Formation ou sensibilisation à la recherche clinique</a:t>
            </a:r>
          </a:p>
          <a:p>
            <a:pPr lvl="1"/>
            <a:r>
              <a:rPr lang="fr-FR" dirty="0"/>
              <a:t>Connaissance des conditions d’inclusion</a:t>
            </a:r>
          </a:p>
          <a:p>
            <a:pPr marL="457200" lvl="1" indent="0">
              <a:buNone/>
            </a:pPr>
            <a:endParaRPr lang="fr-FR" dirty="0"/>
          </a:p>
          <a:p>
            <a:r>
              <a:rPr lang="fr-FR" dirty="0"/>
              <a:t>Le capital social des médecins </a:t>
            </a:r>
            <a:r>
              <a:rPr lang="fr-FR" dirty="0" err="1"/>
              <a:t>adresseurs</a:t>
            </a:r>
            <a:endParaRPr lang="fr-FR" dirty="0"/>
          </a:p>
          <a:p>
            <a:pPr lvl="1"/>
            <a:r>
              <a:rPr lang="fr-FR" dirty="0"/>
              <a:t>Réseau de médecins (souvent ex-collègues) </a:t>
            </a:r>
          </a:p>
          <a:p>
            <a:pPr lvl="1"/>
            <a:r>
              <a:rPr lang="fr-FR" dirty="0"/>
              <a:t>Participation à des arènes relationnelles (congrès) </a:t>
            </a:r>
          </a:p>
          <a:p>
            <a:pPr lvl="1"/>
            <a:r>
              <a:rPr lang="fr-FR" dirty="0"/>
              <a:t>Accès à des ressources type newsletter </a:t>
            </a:r>
          </a:p>
          <a:p>
            <a:pPr marL="457200" lvl="1" indent="0">
              <a:buNone/>
            </a:pPr>
            <a:endParaRPr lang="fr-FR" dirty="0"/>
          </a:p>
          <a:p>
            <a:r>
              <a:rPr lang="fr-FR" dirty="0"/>
              <a:t>Des médecins jeunes </a:t>
            </a:r>
          </a:p>
          <a:p>
            <a:pPr lvl="1"/>
            <a:r>
              <a:rPr lang="fr-FR" dirty="0"/>
              <a:t>Soutenance de thèse entre 2010 et 2019</a:t>
            </a:r>
          </a:p>
          <a:p>
            <a:pPr marL="457200" lvl="1" indent="0">
              <a:buNone/>
            </a:pPr>
            <a:endParaRPr lang="fr-FR" dirty="0"/>
          </a:p>
          <a:p>
            <a:pPr marL="457200" lvl="1" indent="0">
              <a:buNone/>
            </a:pPr>
            <a:endParaRPr lang="fr-FR" dirty="0"/>
          </a:p>
          <a:p>
            <a:pPr marL="0" indent="0">
              <a:buNone/>
            </a:pPr>
            <a:endParaRPr lang="fr-FR" dirty="0"/>
          </a:p>
        </p:txBody>
      </p:sp>
    </p:spTree>
    <p:extLst>
      <p:ext uri="{BB962C8B-B14F-4D97-AF65-F5344CB8AC3E}">
        <p14:creationId xmlns:p14="http://schemas.microsoft.com/office/powerpoint/2010/main" val="678953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ADB9C46-1011-4A35-87B3-804F140AD1A2}"/>
              </a:ext>
            </a:extLst>
          </p:cNvPr>
          <p:cNvSpPr>
            <a:spLocks noGrp="1"/>
          </p:cNvSpPr>
          <p:nvPr>
            <p:ph type="title"/>
          </p:nvPr>
        </p:nvSpPr>
        <p:spPr>
          <a:xfrm>
            <a:off x="838199" y="108176"/>
            <a:ext cx="10515600" cy="1325563"/>
          </a:xfrm>
        </p:spPr>
        <p:txBody>
          <a:bodyPr/>
          <a:lstStyle/>
          <a:p>
            <a:r>
              <a:rPr lang="fr-FR" dirty="0"/>
              <a:t>Sélection des patients</a:t>
            </a:r>
          </a:p>
        </p:txBody>
      </p:sp>
      <p:sp>
        <p:nvSpPr>
          <p:cNvPr id="3" name="Espace réservé du contenu 2">
            <a:extLst>
              <a:ext uri="{FF2B5EF4-FFF2-40B4-BE49-F238E27FC236}">
                <a16:creationId xmlns:a16="http://schemas.microsoft.com/office/drawing/2014/main" xmlns="" id="{5447FE58-2AC0-4026-94FD-B7ECA678E8F4}"/>
              </a:ext>
            </a:extLst>
          </p:cNvPr>
          <p:cNvSpPr>
            <a:spLocks noGrp="1"/>
          </p:cNvSpPr>
          <p:nvPr>
            <p:ph idx="1"/>
          </p:nvPr>
        </p:nvSpPr>
        <p:spPr>
          <a:xfrm>
            <a:off x="838199" y="1433739"/>
            <a:ext cx="10578737" cy="4897392"/>
          </a:xfrm>
        </p:spPr>
        <p:txBody>
          <a:bodyPr>
            <a:normAutofit/>
          </a:bodyPr>
          <a:lstStyle/>
          <a:p>
            <a:pPr algn="just"/>
            <a:r>
              <a:rPr lang="fr-FR" dirty="0"/>
              <a:t>Caractéristiques individuelles</a:t>
            </a:r>
          </a:p>
          <a:p>
            <a:pPr lvl="1" algn="just"/>
            <a:r>
              <a:rPr lang="fr-FR" dirty="0"/>
              <a:t>Age, lieux de vie, compliance, motivation, compréhension </a:t>
            </a:r>
          </a:p>
          <a:p>
            <a:pPr marL="0" indent="0" algn="just">
              <a:buNone/>
            </a:pPr>
            <a:r>
              <a:rPr lang="fr-FR" sz="1800" dirty="0"/>
              <a:t>« Et puis je pense même d’un point de vue intellectuel et cognitif. Faut des gens motivés, hein, pour les phases précoces […] En tous cas qui soient capables de comprendre les explications » (Entretien médecin </a:t>
            </a:r>
            <a:r>
              <a:rPr lang="fr-FR" sz="1800" dirty="0" err="1"/>
              <a:t>adresseur</a:t>
            </a:r>
            <a:r>
              <a:rPr lang="fr-FR" sz="1800" dirty="0"/>
              <a:t>)</a:t>
            </a:r>
          </a:p>
          <a:p>
            <a:pPr algn="just"/>
            <a:r>
              <a:rPr lang="fr-FR" dirty="0"/>
              <a:t>Contexte de pratiques médicales</a:t>
            </a:r>
          </a:p>
          <a:p>
            <a:pPr lvl="1" algn="just"/>
            <a:r>
              <a:rPr lang="fr-FR" dirty="0"/>
              <a:t>Nombre de consultations, retard, temps disponible </a:t>
            </a:r>
          </a:p>
          <a:p>
            <a:pPr marL="0" indent="0" algn="just">
              <a:buNone/>
            </a:pPr>
            <a:r>
              <a:rPr lang="fr-FR" sz="1800" dirty="0"/>
              <a:t>« Je pense qu'on adapte la démarche à plein de trucs. Au profil du patient, au moment de la consultation dans la journée, au nombre d'emmerdements qu'on a eus avant, au temps de retard qu'on a... Parce que tout ça c'est [souligne] extrêmement long de se lancer dans ces trucs » (Entretien médecin </a:t>
            </a:r>
            <a:r>
              <a:rPr lang="fr-FR" sz="1800" dirty="0" err="1"/>
              <a:t>adresseur</a:t>
            </a:r>
            <a:r>
              <a:rPr lang="fr-FR" sz="1800" dirty="0"/>
              <a:t>) </a:t>
            </a:r>
          </a:p>
          <a:p>
            <a:pPr algn="just"/>
            <a:r>
              <a:rPr lang="fr-FR" dirty="0"/>
              <a:t>Relations médecins-patients</a:t>
            </a:r>
          </a:p>
          <a:p>
            <a:pPr lvl="1" algn="just"/>
            <a:r>
              <a:rPr lang="fr-FR" dirty="0"/>
              <a:t>Patients demandeurs, patients « difficiles »</a:t>
            </a:r>
          </a:p>
          <a:p>
            <a:pPr marL="0" indent="0" algn="just">
              <a:buNone/>
            </a:pPr>
            <a:endParaRPr lang="fr-FR" dirty="0"/>
          </a:p>
          <a:p>
            <a:pPr marL="0" indent="0">
              <a:buNone/>
            </a:pPr>
            <a:endParaRPr lang="fr-FR" dirty="0"/>
          </a:p>
        </p:txBody>
      </p:sp>
    </p:spTree>
    <p:extLst>
      <p:ext uri="{BB962C8B-B14F-4D97-AF65-F5344CB8AC3E}">
        <p14:creationId xmlns:p14="http://schemas.microsoft.com/office/powerpoint/2010/main" val="1926262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C37A695-89D8-4D75-8EF0-2C3DF8225EC6}"/>
              </a:ext>
            </a:extLst>
          </p:cNvPr>
          <p:cNvSpPr>
            <a:spLocks noGrp="1"/>
          </p:cNvSpPr>
          <p:nvPr>
            <p:ph type="title"/>
          </p:nvPr>
        </p:nvSpPr>
        <p:spPr/>
        <p:txBody>
          <a:bodyPr/>
          <a:lstStyle/>
          <a:p>
            <a:r>
              <a:rPr lang="fr-FR" dirty="0"/>
              <a:t>Conclusion </a:t>
            </a:r>
          </a:p>
        </p:txBody>
      </p:sp>
      <p:sp>
        <p:nvSpPr>
          <p:cNvPr id="3" name="Espace réservé du contenu 2">
            <a:extLst>
              <a:ext uri="{FF2B5EF4-FFF2-40B4-BE49-F238E27FC236}">
                <a16:creationId xmlns:a16="http://schemas.microsoft.com/office/drawing/2014/main" xmlns="" id="{4934FD92-941C-4A38-9FC5-47993CDC23DA}"/>
              </a:ext>
            </a:extLst>
          </p:cNvPr>
          <p:cNvSpPr>
            <a:spLocks noGrp="1"/>
          </p:cNvSpPr>
          <p:nvPr>
            <p:ph idx="1"/>
          </p:nvPr>
        </p:nvSpPr>
        <p:spPr/>
        <p:txBody>
          <a:bodyPr>
            <a:normAutofit fontScale="92500"/>
          </a:bodyPr>
          <a:lstStyle/>
          <a:p>
            <a:r>
              <a:rPr lang="fr-FR" dirty="0"/>
              <a:t>Différents facteurs d’inégalités sociales d’accès aux ECP</a:t>
            </a:r>
          </a:p>
          <a:p>
            <a:pPr lvl="1"/>
            <a:r>
              <a:rPr lang="fr-FR" dirty="0"/>
              <a:t>Lié au </a:t>
            </a:r>
            <a:r>
              <a:rPr lang="fr-FR" b="1" dirty="0"/>
              <a:t>parcours de soin du patient</a:t>
            </a:r>
          </a:p>
          <a:p>
            <a:pPr lvl="1"/>
            <a:r>
              <a:rPr lang="fr-FR" b="1" dirty="0"/>
              <a:t>Sous-représentation de populations médicalement défavorisées (</a:t>
            </a:r>
            <a:r>
              <a:rPr lang="fr-FR" b="1" dirty="0" err="1"/>
              <a:t>Géoclash</a:t>
            </a:r>
            <a:r>
              <a:rPr lang="fr-FR" b="1" dirty="0"/>
              <a:t>)</a:t>
            </a:r>
          </a:p>
          <a:p>
            <a:pPr lvl="1"/>
            <a:r>
              <a:rPr lang="fr-FR" b="1" dirty="0"/>
              <a:t>Enjeux de représentation des femmes dans les ECP </a:t>
            </a:r>
          </a:p>
          <a:p>
            <a:r>
              <a:rPr lang="fr-FR" dirty="0"/>
              <a:t>Cloisonnement des parcours d’accès aux ECP</a:t>
            </a:r>
          </a:p>
          <a:p>
            <a:pPr lvl="1"/>
            <a:r>
              <a:rPr lang="fr-FR" dirty="0"/>
              <a:t>Proximité géographique &amp; institutionnelle joue un rôle clé</a:t>
            </a:r>
          </a:p>
          <a:p>
            <a:pPr lvl="1"/>
            <a:r>
              <a:rPr lang="fr-FR" dirty="0"/>
              <a:t>Orientation vers le centre d’ECP pertinent nécessite des connaissances </a:t>
            </a:r>
            <a:r>
              <a:rPr lang="fr-FR" dirty="0" smtClean="0"/>
              <a:t>expertes</a:t>
            </a:r>
          </a:p>
          <a:p>
            <a:r>
              <a:rPr lang="fr-FR" dirty="0" smtClean="0"/>
              <a:t>Perspectives</a:t>
            </a:r>
          </a:p>
          <a:p>
            <a:pPr lvl="1"/>
            <a:r>
              <a:rPr lang="fr-FR" dirty="0" smtClean="0"/>
              <a:t>Proje</a:t>
            </a:r>
            <a:r>
              <a:rPr lang="fr-FR" dirty="0" smtClean="0"/>
              <a:t>t ANR/</a:t>
            </a:r>
            <a:r>
              <a:rPr lang="fr-FR" dirty="0" err="1" smtClean="0"/>
              <a:t>INCa</a:t>
            </a:r>
            <a:r>
              <a:rPr lang="fr-FR" dirty="0" smtClean="0"/>
              <a:t> : Développement de la médecine génomique en France</a:t>
            </a:r>
          </a:p>
          <a:p>
            <a:pPr lvl="1"/>
            <a:r>
              <a:rPr lang="fr-FR" dirty="0" smtClean="0"/>
              <a:t>Projet stratégie décennale : Inégalités sociales de santé &amp; essais cliniques précoces</a:t>
            </a:r>
            <a:endParaRPr lang="fr-FR" dirty="0"/>
          </a:p>
        </p:txBody>
      </p:sp>
    </p:spTree>
    <p:extLst>
      <p:ext uri="{BB962C8B-B14F-4D97-AF65-F5344CB8AC3E}">
        <p14:creationId xmlns:p14="http://schemas.microsoft.com/office/powerpoint/2010/main" val="247533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B360601-BCF5-444A-94A9-AABEF2C9CC55}"/>
              </a:ext>
            </a:extLst>
          </p:cNvPr>
          <p:cNvSpPr>
            <a:spLocks noGrp="1"/>
          </p:cNvSpPr>
          <p:nvPr>
            <p:ph type="title"/>
          </p:nvPr>
        </p:nvSpPr>
        <p:spPr/>
        <p:txBody>
          <a:bodyPr/>
          <a:lstStyle/>
          <a:p>
            <a:r>
              <a:rPr lang="fr-FR" b="1" dirty="0"/>
              <a:t>Remerciements </a:t>
            </a:r>
          </a:p>
        </p:txBody>
      </p:sp>
      <p:sp>
        <p:nvSpPr>
          <p:cNvPr id="3" name="Espace réservé du contenu 2">
            <a:extLst>
              <a:ext uri="{FF2B5EF4-FFF2-40B4-BE49-F238E27FC236}">
                <a16:creationId xmlns:a16="http://schemas.microsoft.com/office/drawing/2014/main" xmlns="" id="{FC48E7BE-BDBA-4F22-B5F5-03DE86A28B19}"/>
              </a:ext>
            </a:extLst>
          </p:cNvPr>
          <p:cNvSpPr>
            <a:spLocks noGrp="1"/>
          </p:cNvSpPr>
          <p:nvPr>
            <p:ph idx="1"/>
          </p:nvPr>
        </p:nvSpPr>
        <p:spPr>
          <a:xfrm>
            <a:off x="578533" y="1690688"/>
            <a:ext cx="11034933" cy="4667250"/>
          </a:xfrm>
        </p:spPr>
        <p:txBody>
          <a:bodyPr>
            <a:normAutofit/>
          </a:bodyPr>
          <a:lstStyle/>
          <a:p>
            <a:pPr marL="457200" lvl="1" indent="0">
              <a:buNone/>
            </a:pPr>
            <a:endParaRPr lang="fr-FR" dirty="0"/>
          </a:p>
          <a:p>
            <a:pPr marL="0" indent="0">
              <a:buNone/>
            </a:pPr>
            <a:r>
              <a:rPr lang="fr-FR" dirty="0"/>
              <a:t>Merci à toutes les équipes qui nous ont accueillis et aux différents professionnels qui ont répondu à nos questions.</a:t>
            </a:r>
          </a:p>
          <a:p>
            <a:pPr marL="0" indent="0">
              <a:buNone/>
            </a:pPr>
            <a:endParaRPr lang="fr-FR" dirty="0"/>
          </a:p>
          <a:p>
            <a:pPr marL="0" indent="0">
              <a:buNone/>
            </a:pPr>
            <a:r>
              <a:rPr lang="fr-FR" dirty="0"/>
              <a:t>Merci aux patients et à leurs proches qui ont accepté de nous rencontrer et de nous partager leurs histoires. </a:t>
            </a:r>
          </a:p>
          <a:p>
            <a:pPr marL="0" indent="0">
              <a:buNone/>
            </a:pPr>
            <a:endParaRPr lang="fr-FR" dirty="0"/>
          </a:p>
          <a:p>
            <a:pPr marL="0" indent="0">
              <a:buNone/>
            </a:pPr>
            <a:r>
              <a:rPr lang="fr-FR" dirty="0"/>
              <a:t>Merci aux collègues qui ont participé à cette recherche : </a:t>
            </a:r>
          </a:p>
          <a:p>
            <a:pPr marL="0" indent="0">
              <a:buNone/>
            </a:pPr>
            <a:r>
              <a:rPr lang="fr-FR" dirty="0"/>
              <a:t>Daniela Boaventura Bomfim, Marion Bottero, Solenne </a:t>
            </a:r>
            <a:r>
              <a:rPr lang="fr-FR" dirty="0" err="1"/>
              <a:t>Carof</a:t>
            </a:r>
            <a:r>
              <a:rPr lang="fr-FR" dirty="0"/>
              <a:t>, Aline </a:t>
            </a:r>
            <a:r>
              <a:rPr lang="fr-FR" dirty="0" err="1"/>
              <a:t>Sarradon</a:t>
            </a:r>
            <a:r>
              <a:rPr lang="fr-FR" dirty="0"/>
              <a:t>-Eck, Emilien Schultz</a:t>
            </a:r>
          </a:p>
          <a:p>
            <a:pPr marL="0" indent="0">
              <a:buNone/>
            </a:pPr>
            <a:endParaRPr lang="fr-FR" dirty="0"/>
          </a:p>
          <a:p>
            <a:pPr marL="457200" lvl="1" indent="0">
              <a:buNone/>
            </a:pPr>
            <a:endParaRPr lang="fr-FR" dirty="0"/>
          </a:p>
          <a:p>
            <a:pPr marL="457200" lvl="1" indent="0">
              <a:buNone/>
            </a:pPr>
            <a:endParaRPr lang="fr-FR" dirty="0"/>
          </a:p>
        </p:txBody>
      </p:sp>
    </p:spTree>
    <p:extLst>
      <p:ext uri="{BB962C8B-B14F-4D97-AF65-F5344CB8AC3E}">
        <p14:creationId xmlns:p14="http://schemas.microsoft.com/office/powerpoint/2010/main" val="108009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projets </a:t>
            </a:r>
            <a:r>
              <a:rPr lang="fr-FR" dirty="0" err="1"/>
              <a:t>EgaliCan</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43880181"/>
              </p:ext>
            </p:extLst>
          </p:nvPr>
        </p:nvGraphicFramePr>
        <p:xfrm>
          <a:off x="838200" y="1825626"/>
          <a:ext cx="10515600" cy="994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978795" y="3142445"/>
            <a:ext cx="3039414" cy="3139321"/>
          </a:xfrm>
          <a:prstGeom prst="rect">
            <a:avLst/>
          </a:prstGeom>
          <a:noFill/>
        </p:spPr>
        <p:txBody>
          <a:bodyPr wrap="square" rtlCol="0">
            <a:spAutoFit/>
          </a:bodyPr>
          <a:lstStyle/>
          <a:p>
            <a:r>
              <a:rPr lang="fr-FR" b="1" i="1" dirty="0"/>
              <a:t>Identifier</a:t>
            </a:r>
            <a:r>
              <a:rPr lang="fr-FR" i="1" dirty="0"/>
              <a:t> les enjeux d’équité et d’inégalités associés aux essais de phase précoce (ECP)</a:t>
            </a:r>
          </a:p>
          <a:p>
            <a:pPr marL="285750" indent="-285750">
              <a:buFontTx/>
              <a:buChar char="-"/>
            </a:pPr>
            <a:r>
              <a:rPr lang="fr-FR" sz="1200" dirty="0"/>
              <a:t>2 centres parisiens</a:t>
            </a:r>
          </a:p>
          <a:p>
            <a:pPr marL="285750" indent="-285750">
              <a:buFontTx/>
              <a:buChar char="-"/>
            </a:pPr>
            <a:r>
              <a:rPr lang="fr-FR" sz="1200" dirty="0"/>
              <a:t>Entretiens : médecins et patients (n=43)</a:t>
            </a:r>
          </a:p>
          <a:p>
            <a:pPr marL="285750" indent="-285750">
              <a:buFontTx/>
              <a:buChar char="-"/>
            </a:pPr>
            <a:r>
              <a:rPr lang="fr-FR" sz="1200" dirty="0"/>
              <a:t>Observations (réunions médicales)</a:t>
            </a:r>
          </a:p>
          <a:p>
            <a:pPr marL="285750" indent="-285750">
              <a:buFontTx/>
              <a:buChar char="-"/>
            </a:pPr>
            <a:r>
              <a:rPr lang="fr-FR" sz="1200" dirty="0"/>
              <a:t>Volet quantitatif (bases de données médicales)</a:t>
            </a:r>
          </a:p>
          <a:p>
            <a:pPr marL="285750" indent="-285750">
              <a:buFontTx/>
              <a:buChar char="-"/>
            </a:pPr>
            <a:endParaRPr lang="fr-FR" sz="1200" dirty="0"/>
          </a:p>
          <a:p>
            <a:r>
              <a:rPr lang="fr-FR" b="1" i="1" dirty="0"/>
              <a:t>=&gt; Statut socio-économique, parcours de soin, compréhension, professionnels de santé</a:t>
            </a:r>
          </a:p>
        </p:txBody>
      </p:sp>
      <p:sp>
        <p:nvSpPr>
          <p:cNvPr id="6" name="ZoneTexte 5"/>
          <p:cNvSpPr txBox="1"/>
          <p:nvPr/>
        </p:nvSpPr>
        <p:spPr>
          <a:xfrm>
            <a:off x="4402429" y="3142445"/>
            <a:ext cx="3039414" cy="2031325"/>
          </a:xfrm>
          <a:prstGeom prst="rect">
            <a:avLst/>
          </a:prstGeom>
          <a:noFill/>
        </p:spPr>
        <p:txBody>
          <a:bodyPr wrap="square" rtlCol="0">
            <a:spAutoFit/>
          </a:bodyPr>
          <a:lstStyle/>
          <a:p>
            <a:r>
              <a:rPr lang="fr-FR" b="1" i="1" dirty="0"/>
              <a:t>Evaluer</a:t>
            </a:r>
            <a:r>
              <a:rPr lang="fr-FR" i="1" dirty="0"/>
              <a:t> les facteurs d’inégalités d’accès aux ECP</a:t>
            </a:r>
          </a:p>
          <a:p>
            <a:pPr marL="285750" indent="-285750">
              <a:buFontTx/>
              <a:buChar char="-"/>
            </a:pPr>
            <a:r>
              <a:rPr lang="fr-FR" sz="1200" dirty="0"/>
              <a:t>11 centres CLIP²</a:t>
            </a:r>
          </a:p>
          <a:p>
            <a:pPr marL="285750" indent="-285750">
              <a:buFontTx/>
              <a:buChar char="-"/>
            </a:pPr>
            <a:r>
              <a:rPr lang="fr-FR" sz="1200" dirty="0"/>
              <a:t>Etude prospective, N=1355 patients</a:t>
            </a:r>
          </a:p>
          <a:p>
            <a:pPr marL="285750" indent="-285750">
              <a:buFontTx/>
              <a:buChar char="-"/>
            </a:pPr>
            <a:endParaRPr lang="fr-FR" sz="1200" dirty="0"/>
          </a:p>
          <a:p>
            <a:r>
              <a:rPr lang="fr-FR" b="1" i="1" dirty="0"/>
              <a:t>=&gt; Rôle déterminant des parcours de soin et des professionnels de santé</a:t>
            </a:r>
          </a:p>
        </p:txBody>
      </p:sp>
      <p:sp>
        <p:nvSpPr>
          <p:cNvPr id="7" name="ZoneTexte 6"/>
          <p:cNvSpPr txBox="1"/>
          <p:nvPr/>
        </p:nvSpPr>
        <p:spPr>
          <a:xfrm>
            <a:off x="7826063" y="3142445"/>
            <a:ext cx="3039414" cy="923330"/>
          </a:xfrm>
          <a:prstGeom prst="rect">
            <a:avLst/>
          </a:prstGeom>
          <a:noFill/>
        </p:spPr>
        <p:txBody>
          <a:bodyPr wrap="square" rtlCol="0">
            <a:spAutoFit/>
          </a:bodyPr>
          <a:lstStyle/>
          <a:p>
            <a:r>
              <a:rPr lang="fr-FR" b="1" i="1" dirty="0"/>
              <a:t>Analyser</a:t>
            </a:r>
            <a:r>
              <a:rPr lang="fr-FR" i="1" dirty="0"/>
              <a:t> le rôle des médecins </a:t>
            </a:r>
            <a:r>
              <a:rPr lang="fr-FR" i="1" dirty="0" err="1"/>
              <a:t>adresseurs</a:t>
            </a:r>
            <a:r>
              <a:rPr lang="fr-FR" i="1" dirty="0"/>
              <a:t> dans l’accès aux ECP</a:t>
            </a:r>
          </a:p>
        </p:txBody>
      </p:sp>
      <p:graphicFrame>
        <p:nvGraphicFramePr>
          <p:cNvPr id="8" name="Espace réservé du contenu 3"/>
          <p:cNvGraphicFramePr>
            <a:graphicFrameLocks/>
          </p:cNvGraphicFramePr>
          <p:nvPr>
            <p:extLst/>
          </p:nvPr>
        </p:nvGraphicFramePr>
        <p:xfrm>
          <a:off x="4815625" y="6049739"/>
          <a:ext cx="7217349" cy="6728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8726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A22A468-9604-4A27-A8FD-F6425DCF65BE}"/>
              </a:ext>
            </a:extLst>
          </p:cNvPr>
          <p:cNvSpPr>
            <a:spLocks noGrp="1"/>
          </p:cNvSpPr>
          <p:nvPr>
            <p:ph type="title"/>
          </p:nvPr>
        </p:nvSpPr>
        <p:spPr/>
        <p:txBody>
          <a:bodyPr/>
          <a:lstStyle/>
          <a:p>
            <a:r>
              <a:rPr lang="fr-FR" dirty="0"/>
              <a:t>Méthodologie</a:t>
            </a:r>
          </a:p>
        </p:txBody>
      </p:sp>
      <p:sp>
        <p:nvSpPr>
          <p:cNvPr id="12" name="Ellipse 11">
            <a:extLst>
              <a:ext uri="{FF2B5EF4-FFF2-40B4-BE49-F238E27FC236}">
                <a16:creationId xmlns:a16="http://schemas.microsoft.com/office/drawing/2014/main" xmlns="" id="{1564C278-F10E-423F-BCC1-932902227998}"/>
              </a:ext>
            </a:extLst>
          </p:cNvPr>
          <p:cNvSpPr/>
          <p:nvPr/>
        </p:nvSpPr>
        <p:spPr>
          <a:xfrm>
            <a:off x="10334383" y="2077245"/>
            <a:ext cx="485830" cy="5627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5" name="Groupe 14"/>
          <p:cNvGrpSpPr/>
          <p:nvPr/>
        </p:nvGrpSpPr>
        <p:grpSpPr>
          <a:xfrm>
            <a:off x="1144296" y="1365116"/>
            <a:ext cx="10500885" cy="5333249"/>
            <a:chOff x="1144296" y="1661683"/>
            <a:chExt cx="10500885" cy="5333249"/>
          </a:xfrm>
        </p:grpSpPr>
        <p:pic>
          <p:nvPicPr>
            <p:cNvPr id="4" name="Image 3">
              <a:extLst>
                <a:ext uri="{FF2B5EF4-FFF2-40B4-BE49-F238E27FC236}">
                  <a16:creationId xmlns:a16="http://schemas.microsoft.com/office/drawing/2014/main" xmlns="" id="{C3DA230D-83D0-4EBC-8242-660772020218}"/>
                </a:ext>
              </a:extLst>
            </p:cNvPr>
            <p:cNvPicPr>
              <a:picLocks noChangeAspect="1"/>
            </p:cNvPicPr>
            <p:nvPr/>
          </p:nvPicPr>
          <p:blipFill rotWithShape="1">
            <a:blip r:embed="rId2">
              <a:extLst>
                <a:ext uri="{28A0092B-C50C-407E-A947-70E740481C1C}">
                  <a14:useLocalDpi xmlns:a14="http://schemas.microsoft.com/office/drawing/2010/main" val="0"/>
                </a:ext>
              </a:extLst>
            </a:blip>
            <a:srcRect l="7370" r="8795"/>
            <a:stretch/>
          </p:blipFill>
          <p:spPr>
            <a:xfrm>
              <a:off x="1407799" y="1661683"/>
              <a:ext cx="2187004" cy="1956511"/>
            </a:xfrm>
            <a:prstGeom prst="rect">
              <a:avLst/>
            </a:prstGeom>
          </p:spPr>
        </p:pic>
        <p:pic>
          <p:nvPicPr>
            <p:cNvPr id="5" name="Image 4">
              <a:extLst>
                <a:ext uri="{FF2B5EF4-FFF2-40B4-BE49-F238E27FC236}">
                  <a16:creationId xmlns:a16="http://schemas.microsoft.com/office/drawing/2014/main" xmlns="" id="{EE20383A-7E5E-42FD-882C-13E1E19C231B}"/>
                </a:ext>
              </a:extLst>
            </p:cNvPr>
            <p:cNvPicPr>
              <a:picLocks noChangeAspect="1"/>
            </p:cNvPicPr>
            <p:nvPr/>
          </p:nvPicPr>
          <p:blipFill rotWithShape="1">
            <a:blip r:embed="rId3"/>
            <a:srcRect l="1699" b="7488"/>
            <a:stretch/>
          </p:blipFill>
          <p:spPr>
            <a:xfrm>
              <a:off x="5277229" y="3776407"/>
              <a:ext cx="2100265" cy="2141307"/>
            </a:xfrm>
            <a:prstGeom prst="rect">
              <a:avLst/>
            </a:prstGeom>
          </p:spPr>
        </p:pic>
        <p:sp>
          <p:nvSpPr>
            <p:cNvPr id="6" name="Rectangle à coins arrondis 7">
              <a:extLst>
                <a:ext uri="{FF2B5EF4-FFF2-40B4-BE49-F238E27FC236}">
                  <a16:creationId xmlns:a16="http://schemas.microsoft.com/office/drawing/2014/main" xmlns="" id="{FE73E472-3F2E-4815-B8F7-146D91284F61}"/>
                </a:ext>
              </a:extLst>
            </p:cNvPr>
            <p:cNvSpPr/>
            <p:nvPr/>
          </p:nvSpPr>
          <p:spPr>
            <a:xfrm>
              <a:off x="9084166" y="1861269"/>
              <a:ext cx="1941534" cy="198712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Image 6">
              <a:extLst>
                <a:ext uri="{FF2B5EF4-FFF2-40B4-BE49-F238E27FC236}">
                  <a16:creationId xmlns:a16="http://schemas.microsoft.com/office/drawing/2014/main" xmlns="" id="{EE3698E4-A52F-4F39-B06C-FA78501C4EFC}"/>
                </a:ext>
              </a:extLst>
            </p:cNvPr>
            <p:cNvPicPr>
              <a:picLocks noChangeAspect="1"/>
            </p:cNvPicPr>
            <p:nvPr/>
          </p:nvPicPr>
          <p:blipFill rotWithShape="1">
            <a:blip r:embed="rId4"/>
            <a:srcRect t="-958" r="-442" b="-1"/>
            <a:stretch/>
          </p:blipFill>
          <p:spPr>
            <a:xfrm>
              <a:off x="9402886" y="2024980"/>
              <a:ext cx="1546420" cy="1519238"/>
            </a:xfrm>
            <a:prstGeom prst="rect">
              <a:avLst/>
            </a:prstGeom>
          </p:spPr>
        </p:pic>
        <p:sp>
          <p:nvSpPr>
            <p:cNvPr id="8" name="ZoneTexte 7">
              <a:extLst>
                <a:ext uri="{FF2B5EF4-FFF2-40B4-BE49-F238E27FC236}">
                  <a16:creationId xmlns:a16="http://schemas.microsoft.com/office/drawing/2014/main" xmlns="" id="{725D885E-15D8-4E4A-88FF-22CB2549F0BE}"/>
                </a:ext>
              </a:extLst>
            </p:cNvPr>
            <p:cNvSpPr txBox="1"/>
            <p:nvPr/>
          </p:nvSpPr>
          <p:spPr>
            <a:xfrm>
              <a:off x="1144296" y="3474164"/>
              <a:ext cx="2706837"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Etude de l’organisation de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 </a:t>
              </a:r>
              <a:r>
                <a:rPr kumimoji="0" lang="fr-FR" sz="1600" i="0" u="none" strike="noStrike" kern="1200" cap="none" spc="0" normalizeH="0" baseline="0" noProof="0" dirty="0">
                  <a:ln>
                    <a:noFill/>
                  </a:ln>
                  <a:solidFill>
                    <a:prstClr val="black"/>
                  </a:solidFill>
                  <a:effectLst/>
                  <a:uLnTx/>
                  <a:uFillTx/>
                  <a:latin typeface="Calibri"/>
                  <a:ea typeface="+mn-ea"/>
                  <a:cs typeface="+mn-cs"/>
                </a:rPr>
                <a:t>5 centres CLIP²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black"/>
                  </a:solidFill>
                  <a:effectLst/>
                  <a:uLnTx/>
                  <a:uFillTx/>
                  <a:latin typeface="Calibri"/>
                  <a:ea typeface="+mn-ea"/>
                  <a:cs typeface="+mn-cs"/>
                </a:rPr>
                <a:t>Entretiens avec le personnel des unités (n=36)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1" i="1" dirty="0">
                  <a:solidFill>
                    <a:prstClr val="black"/>
                  </a:solidFill>
                  <a:latin typeface="Calibri"/>
                </a:rPr>
                <a:t>Observations de diverses réunions </a:t>
              </a:r>
              <a:endParaRPr kumimoji="0" lang="fr-FR" sz="16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ZoneTexte 8">
              <a:extLst>
                <a:ext uri="{FF2B5EF4-FFF2-40B4-BE49-F238E27FC236}">
                  <a16:creationId xmlns:a16="http://schemas.microsoft.com/office/drawing/2014/main" xmlns="" id="{7A7D3F58-20A9-402A-96F7-1C5C0131A974}"/>
                </a:ext>
              </a:extLst>
            </p:cNvPr>
            <p:cNvSpPr txBox="1"/>
            <p:nvPr/>
          </p:nvSpPr>
          <p:spPr>
            <a:xfrm>
              <a:off x="4498663" y="5917714"/>
              <a:ext cx="4171166"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Trajectoires des </a:t>
              </a:r>
              <a:r>
                <a:rPr kumimoji="0" lang="fr-FR" sz="1600" i="0" u="none" strike="noStrike" kern="1200" cap="none" spc="0" normalizeH="0" baseline="0" noProof="0" dirty="0">
                  <a:ln>
                    <a:noFill/>
                  </a:ln>
                  <a:solidFill>
                    <a:prstClr val="black"/>
                  </a:solidFill>
                  <a:effectLst/>
                  <a:uLnTx/>
                  <a:uFillTx/>
                  <a:latin typeface="Calibri"/>
                  <a:ea typeface="+mn-ea"/>
                  <a:cs typeface="+mn-cs"/>
                </a:rPr>
                <a:t>patients dans l’accès aux essais et interactions avec le médecin référent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black"/>
                  </a:solidFill>
                  <a:effectLst/>
                  <a:uLnTx/>
                  <a:uFillTx/>
                  <a:latin typeface="Calibri"/>
                  <a:ea typeface="+mn-ea"/>
                  <a:cs typeface="+mn-cs"/>
                </a:rPr>
                <a:t>Entretiens patients inclus (n=44)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Double flèche horizontale 15">
              <a:extLst>
                <a:ext uri="{FF2B5EF4-FFF2-40B4-BE49-F238E27FC236}">
                  <a16:creationId xmlns:a16="http://schemas.microsoft.com/office/drawing/2014/main" xmlns="" id="{06645F3E-D257-43DB-846D-BAB13B79AC7C}"/>
                </a:ext>
              </a:extLst>
            </p:cNvPr>
            <p:cNvSpPr/>
            <p:nvPr/>
          </p:nvSpPr>
          <p:spPr>
            <a:xfrm rot="8751529">
              <a:off x="7554986" y="3372554"/>
              <a:ext cx="1172353" cy="155063"/>
            </a:xfrm>
            <a:prstGeom prst="leftRightArrow">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ZoneTexte 10">
              <a:extLst>
                <a:ext uri="{FF2B5EF4-FFF2-40B4-BE49-F238E27FC236}">
                  <a16:creationId xmlns:a16="http://schemas.microsoft.com/office/drawing/2014/main" xmlns="" id="{40F4CB70-7B7E-4541-A2E0-25FA1636A821}"/>
                </a:ext>
              </a:extLst>
            </p:cNvPr>
            <p:cNvSpPr txBox="1"/>
            <p:nvPr/>
          </p:nvSpPr>
          <p:spPr>
            <a:xfrm>
              <a:off x="8412648" y="3967256"/>
              <a:ext cx="32325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Caractéristiques de</a:t>
              </a:r>
              <a:r>
                <a:rPr kumimoji="0" lang="fr-FR" sz="1600" i="0" u="none" strike="noStrike" kern="1200" cap="none" spc="0" normalizeH="0" baseline="0" noProof="0" dirty="0">
                  <a:ln>
                    <a:noFill/>
                  </a:ln>
                  <a:solidFill>
                    <a:prstClr val="black"/>
                  </a:solidFill>
                  <a:effectLst/>
                  <a:uLnTx/>
                  <a:uFillTx/>
                  <a:latin typeface="Calibri"/>
                  <a:ea typeface="+mn-ea"/>
                  <a:cs typeface="+mn-cs"/>
                </a:rPr>
                <a:t>s médecins adresseurs </a:t>
              </a:r>
              <a:r>
                <a:rPr kumimoji="0" lang="fr-FR" sz="1600" b="0" i="0" u="none" strike="noStrike" kern="1200" cap="none" spc="0" normalizeH="0" baseline="0" noProof="0" dirty="0">
                  <a:ln>
                    <a:noFill/>
                  </a:ln>
                  <a:solidFill>
                    <a:prstClr val="black"/>
                  </a:solidFill>
                  <a:effectLst/>
                  <a:uLnTx/>
                  <a:uFillTx/>
                  <a:latin typeface="Calibri"/>
                  <a:ea typeface="+mn-ea"/>
                  <a:cs typeface="+mn-cs"/>
                </a:rPr>
                <a:t>et leurs réseaux interprofessionnels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black"/>
                  </a:solidFill>
                  <a:effectLst/>
                  <a:uLnTx/>
                  <a:uFillTx/>
                  <a:latin typeface="Calibri"/>
                  <a:ea typeface="+mn-ea"/>
                  <a:cs typeface="+mn-cs"/>
                </a:rPr>
                <a:t>Entretiens médecins </a:t>
              </a:r>
              <a:r>
                <a:rPr kumimoji="0" lang="fr-FR" sz="1600" b="1" i="1" u="none" strike="noStrike" kern="1200" cap="none" spc="0" normalizeH="0" baseline="0" noProof="0" dirty="0" err="1">
                  <a:ln>
                    <a:noFill/>
                  </a:ln>
                  <a:solidFill>
                    <a:prstClr val="black"/>
                  </a:solidFill>
                  <a:effectLst/>
                  <a:uLnTx/>
                  <a:uFillTx/>
                  <a:latin typeface="Calibri"/>
                  <a:ea typeface="+mn-ea"/>
                  <a:cs typeface="+mn-cs"/>
                </a:rPr>
                <a:t>adresseurs</a:t>
              </a:r>
              <a:r>
                <a:rPr kumimoji="0" lang="fr-FR" sz="1600" b="1" i="1" u="none" strike="noStrike" kern="1200" cap="none" spc="0" normalizeH="0" baseline="0" noProof="0" dirty="0">
                  <a:ln>
                    <a:noFill/>
                  </a:ln>
                  <a:solidFill>
                    <a:prstClr val="black"/>
                  </a:solidFill>
                  <a:effectLst/>
                  <a:uLnTx/>
                  <a:uFillTx/>
                  <a:latin typeface="Calibri"/>
                  <a:ea typeface="+mn-ea"/>
                  <a:cs typeface="+mn-cs"/>
                </a:rPr>
                <a:t> (n=71)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Double flèche horizontale 20">
              <a:extLst>
                <a:ext uri="{FF2B5EF4-FFF2-40B4-BE49-F238E27FC236}">
                  <a16:creationId xmlns:a16="http://schemas.microsoft.com/office/drawing/2014/main" xmlns="" id="{17FA151D-390B-43F5-8BC1-CFD9ACE014B3}"/>
                </a:ext>
              </a:extLst>
            </p:cNvPr>
            <p:cNvSpPr/>
            <p:nvPr/>
          </p:nvSpPr>
          <p:spPr>
            <a:xfrm rot="1737715">
              <a:off x="4076687" y="3464351"/>
              <a:ext cx="1172353" cy="155063"/>
            </a:xfrm>
            <a:prstGeom prst="leftRightArrow">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Double flèche horizontale 21">
              <a:extLst>
                <a:ext uri="{FF2B5EF4-FFF2-40B4-BE49-F238E27FC236}">
                  <a16:creationId xmlns:a16="http://schemas.microsoft.com/office/drawing/2014/main" xmlns="" id="{9D1FE2F3-4DD5-4F56-96A7-C9EC94E1029E}"/>
                </a:ext>
              </a:extLst>
            </p:cNvPr>
            <p:cNvSpPr/>
            <p:nvPr/>
          </p:nvSpPr>
          <p:spPr>
            <a:xfrm rot="10800000">
              <a:off x="4020638" y="2277963"/>
              <a:ext cx="4664492" cy="142848"/>
            </a:xfrm>
            <a:prstGeom prst="leftRightArrow">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ZoneTexte 2">
            <a:extLst>
              <a:ext uri="{FF2B5EF4-FFF2-40B4-BE49-F238E27FC236}">
                <a16:creationId xmlns:a16="http://schemas.microsoft.com/office/drawing/2014/main" xmlns="" id="{AB2BA44C-4F73-44F9-9BDB-C20F9139732F}"/>
              </a:ext>
            </a:extLst>
          </p:cNvPr>
          <p:cNvSpPr txBox="1"/>
          <p:nvPr/>
        </p:nvSpPr>
        <p:spPr>
          <a:xfrm>
            <a:off x="2579145" y="6488668"/>
            <a:ext cx="7496431" cy="369332"/>
          </a:xfrm>
          <a:prstGeom prst="rect">
            <a:avLst/>
          </a:prstGeom>
          <a:noFill/>
        </p:spPr>
        <p:txBody>
          <a:bodyPr wrap="square" rtlCol="0">
            <a:spAutoFit/>
          </a:bodyPr>
          <a:lstStyle/>
          <a:p>
            <a:r>
              <a:rPr lang="fr-FR" i="1" dirty="0"/>
              <a:t>Avis favorable du comité d’évaluation éthique de l’INSERM n°19-552 / MR-004</a:t>
            </a:r>
          </a:p>
        </p:txBody>
      </p:sp>
    </p:spTree>
    <p:extLst>
      <p:ext uri="{BB962C8B-B14F-4D97-AF65-F5344CB8AC3E}">
        <p14:creationId xmlns:p14="http://schemas.microsoft.com/office/powerpoint/2010/main" val="2903760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6F92436-0246-4881-B9C7-8A3E7434FD78}"/>
              </a:ext>
            </a:extLst>
          </p:cNvPr>
          <p:cNvSpPr>
            <a:spLocks noGrp="1"/>
          </p:cNvSpPr>
          <p:nvPr>
            <p:ph type="title"/>
          </p:nvPr>
        </p:nvSpPr>
        <p:spPr>
          <a:xfrm>
            <a:off x="831850" y="342254"/>
            <a:ext cx="10515600" cy="2852737"/>
          </a:xfrm>
        </p:spPr>
        <p:txBody>
          <a:bodyPr/>
          <a:lstStyle/>
          <a:p>
            <a:r>
              <a:rPr lang="fr-FR" b="1" dirty="0"/>
              <a:t>Inégalités d’accès aux ECP</a:t>
            </a:r>
          </a:p>
        </p:txBody>
      </p:sp>
      <p:pic>
        <p:nvPicPr>
          <p:cNvPr id="4" name="Image 3">
            <a:extLst>
              <a:ext uri="{FF2B5EF4-FFF2-40B4-BE49-F238E27FC236}">
                <a16:creationId xmlns:a16="http://schemas.microsoft.com/office/drawing/2014/main" xmlns="" id="{1DF13BD1-A848-4D62-B0F9-3F35320BB15F}"/>
              </a:ext>
            </a:extLst>
          </p:cNvPr>
          <p:cNvPicPr>
            <a:picLocks noChangeAspect="1"/>
          </p:cNvPicPr>
          <p:nvPr/>
        </p:nvPicPr>
        <p:blipFill>
          <a:blip r:embed="rId2"/>
          <a:stretch>
            <a:fillRect/>
          </a:stretch>
        </p:blipFill>
        <p:spPr>
          <a:xfrm>
            <a:off x="1075088" y="3479972"/>
            <a:ext cx="6433529" cy="2020006"/>
          </a:xfrm>
          <a:prstGeom prst="rect">
            <a:avLst/>
          </a:prstGeom>
        </p:spPr>
      </p:pic>
      <p:sp>
        <p:nvSpPr>
          <p:cNvPr id="5" name="Rectangle 4">
            <a:extLst>
              <a:ext uri="{FF2B5EF4-FFF2-40B4-BE49-F238E27FC236}">
                <a16:creationId xmlns:a16="http://schemas.microsoft.com/office/drawing/2014/main" xmlns="" id="{BD10C911-5EB3-4A34-946E-BC486BB415B6}"/>
              </a:ext>
            </a:extLst>
          </p:cNvPr>
          <p:cNvSpPr/>
          <p:nvPr/>
        </p:nvSpPr>
        <p:spPr>
          <a:xfrm>
            <a:off x="134856" y="5499978"/>
            <a:ext cx="7270044" cy="500009"/>
          </a:xfrm>
          <a:prstGeom prst="rect">
            <a:avLst/>
          </a:prstGeom>
        </p:spPr>
        <p:txBody>
          <a:bodyPr wrap="square">
            <a:spAutoFit/>
          </a:bodyPr>
          <a:lstStyle/>
          <a:p>
            <a:pPr algn="r">
              <a:lnSpc>
                <a:spcPct val="115000"/>
              </a:lnSpc>
              <a:spcAft>
                <a:spcPts val="1800"/>
              </a:spcAft>
            </a:pPr>
            <a:r>
              <a:rPr lang="fr-FR" sz="1200" dirty="0">
                <a:effectLst/>
                <a:latin typeface="Times New Roman" panose="02020603050405020304" pitchFamily="18" charset="0"/>
                <a:ea typeface="Calibri" panose="020F0502020204030204" pitchFamily="34" charset="0"/>
              </a:rPr>
              <a:t>Besle S., Vallier E., </a:t>
            </a:r>
            <a:r>
              <a:rPr lang="fr-FR" sz="1200" dirty="0">
                <a:latin typeface="Times New Roman" panose="02020603050405020304" pitchFamily="18" charset="0"/>
                <a:ea typeface="Calibri" panose="020F0502020204030204" pitchFamily="34" charset="0"/>
              </a:rPr>
              <a:t>Bomfim Boaventura D., Charton E. et Fayet Y. « M</a:t>
            </a:r>
            <a:r>
              <a:rPr lang="fr-FR" sz="1200" dirty="0">
                <a:effectLst/>
                <a:latin typeface="Times New Roman" panose="02020603050405020304" pitchFamily="18" charset="0"/>
                <a:ea typeface="Calibri" panose="020F0502020204030204" pitchFamily="34" charset="0"/>
              </a:rPr>
              <a:t>édecine de précision et inégalités sociales d’accès aux essais précoces en cancérologie », </a:t>
            </a:r>
            <a:r>
              <a:rPr lang="fr-FR" sz="1200" i="1" dirty="0">
                <a:effectLst/>
                <a:latin typeface="Times New Roman" panose="02020603050405020304" pitchFamily="18" charset="0"/>
                <a:ea typeface="Calibri" panose="020F0502020204030204" pitchFamily="34" charset="0"/>
              </a:rPr>
              <a:t>Revue Française des Affaires Sociales</a:t>
            </a:r>
            <a:r>
              <a:rPr lang="fr-FR" sz="1200" dirty="0">
                <a:effectLst/>
                <a:latin typeface="Times New Roman" panose="02020603050405020304" pitchFamily="18" charset="0"/>
                <a:ea typeface="Calibri" panose="020F0502020204030204" pitchFamily="34" charset="0"/>
              </a:rPr>
              <a:t>, à venir (2021)</a:t>
            </a:r>
          </a:p>
        </p:txBody>
      </p:sp>
    </p:spTree>
    <p:extLst>
      <p:ext uri="{BB962C8B-B14F-4D97-AF65-F5344CB8AC3E}">
        <p14:creationId xmlns:p14="http://schemas.microsoft.com/office/powerpoint/2010/main" val="2853235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cstate="print">
            <a:extLst>
              <a:ext uri="{28A0092B-C50C-407E-A947-70E740481C1C}">
                <a14:useLocalDpi xmlns:a14="http://schemas.microsoft.com/office/drawing/2010/main" val="0"/>
              </a:ext>
            </a:extLst>
          </a:blip>
          <a:srcRect l="13561" r="13679"/>
          <a:stretch/>
        </p:blipFill>
        <p:spPr bwMode="auto">
          <a:xfrm>
            <a:off x="2631583" y="0"/>
            <a:ext cx="6928834" cy="68901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8060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444D99E-7059-4651-84A3-A0F5A4ED443A}"/>
              </a:ext>
            </a:extLst>
          </p:cNvPr>
          <p:cNvSpPr>
            <a:spLocks noGrp="1"/>
          </p:cNvSpPr>
          <p:nvPr>
            <p:ph type="title"/>
          </p:nvPr>
        </p:nvSpPr>
        <p:spPr/>
        <p:txBody>
          <a:bodyPr/>
          <a:lstStyle/>
          <a:p>
            <a:r>
              <a:rPr lang="fr-FR" dirty="0"/>
              <a:t>Facteurs sociaux &amp; </a:t>
            </a:r>
            <a:r>
              <a:rPr lang="fr-FR" dirty="0" err="1"/>
              <a:t>Screen-failure</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35" y="1524000"/>
            <a:ext cx="5800599" cy="5276818"/>
          </a:xfrm>
          <a:prstGeom prst="rect">
            <a:avLst/>
          </a:prstGeom>
        </p:spPr>
      </p:pic>
      <p:cxnSp>
        <p:nvCxnSpPr>
          <p:cNvPr id="7" name="Connecteur droit 6"/>
          <p:cNvCxnSpPr/>
          <p:nvPr/>
        </p:nvCxnSpPr>
        <p:spPr>
          <a:xfrm>
            <a:off x="4563524" y="5041557"/>
            <a:ext cx="0" cy="175926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ZoneTexte 7"/>
          <p:cNvSpPr txBox="1"/>
          <p:nvPr/>
        </p:nvSpPr>
        <p:spPr>
          <a:xfrm>
            <a:off x="6263099" y="4340434"/>
            <a:ext cx="5583834" cy="2308324"/>
          </a:xfrm>
          <a:prstGeom prst="rect">
            <a:avLst/>
          </a:prstGeom>
          <a:noFill/>
        </p:spPr>
        <p:txBody>
          <a:bodyPr wrap="square" rtlCol="0">
            <a:spAutoFit/>
          </a:bodyPr>
          <a:lstStyle/>
          <a:p>
            <a:pPr marL="285750" indent="-285750">
              <a:buFontTx/>
              <a:buChar char="-"/>
            </a:pPr>
            <a:r>
              <a:rPr lang="fr-FR" b="1" dirty="0"/>
              <a:t>Caractéristiques individuelles</a:t>
            </a:r>
          </a:p>
          <a:p>
            <a:pPr marL="742950" lvl="1" indent="-285750">
              <a:buFontTx/>
              <a:buChar char="-"/>
            </a:pPr>
            <a:r>
              <a:rPr lang="fr-FR" dirty="0"/>
              <a:t>Biologiques (âge, sexe, type de cancer, avancement de la maladie)</a:t>
            </a:r>
          </a:p>
          <a:p>
            <a:pPr marL="742950" lvl="1" indent="-285750">
              <a:buFontTx/>
              <a:buChar char="-"/>
            </a:pPr>
            <a:r>
              <a:rPr lang="fr-FR" dirty="0"/>
              <a:t>Sociales (statut socio-économique, composition du foyer, sexe)</a:t>
            </a:r>
          </a:p>
          <a:p>
            <a:pPr marL="285750" indent="-285750">
              <a:buFontTx/>
              <a:buChar char="-"/>
            </a:pPr>
            <a:r>
              <a:rPr lang="fr-FR" b="1" dirty="0"/>
              <a:t>Caractéristiques organisationnelles </a:t>
            </a:r>
            <a:r>
              <a:rPr lang="fr-FR" dirty="0"/>
              <a:t>(parcours de soin)</a:t>
            </a:r>
          </a:p>
          <a:p>
            <a:pPr marL="285750" indent="-285750">
              <a:buFontTx/>
              <a:buChar char="-"/>
            </a:pPr>
            <a:r>
              <a:rPr lang="fr-FR" b="1" dirty="0"/>
              <a:t>Caractéristiques écologiques </a:t>
            </a:r>
            <a:r>
              <a:rPr lang="fr-FR" dirty="0"/>
              <a:t>(indices de déprivation, temps de trajet)</a:t>
            </a:r>
          </a:p>
        </p:txBody>
      </p:sp>
      <p:sp>
        <p:nvSpPr>
          <p:cNvPr id="9" name="Flèche droite 8"/>
          <p:cNvSpPr/>
          <p:nvPr/>
        </p:nvSpPr>
        <p:spPr>
          <a:xfrm>
            <a:off x="4761470" y="5684108"/>
            <a:ext cx="1284864" cy="411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50074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E060151-86BB-4076-996C-D300DB0730C0}"/>
              </a:ext>
            </a:extLst>
          </p:cNvPr>
          <p:cNvSpPr>
            <a:spLocks noGrp="1"/>
          </p:cNvSpPr>
          <p:nvPr>
            <p:ph type="title"/>
          </p:nvPr>
        </p:nvSpPr>
        <p:spPr/>
        <p:txBody>
          <a:bodyPr/>
          <a:lstStyle/>
          <a:p>
            <a:r>
              <a:rPr lang="fr-FR" dirty="0"/>
              <a:t>Trois facteurs d’inégalités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233" y="1854539"/>
            <a:ext cx="7187199" cy="4038608"/>
          </a:xfrm>
          <a:prstGeom prst="rect">
            <a:avLst/>
          </a:prstGeom>
        </p:spPr>
      </p:pic>
      <p:sp>
        <p:nvSpPr>
          <p:cNvPr id="5" name="ZoneTexte 4"/>
          <p:cNvSpPr txBox="1"/>
          <p:nvPr/>
        </p:nvSpPr>
        <p:spPr>
          <a:xfrm>
            <a:off x="7493951" y="1937823"/>
            <a:ext cx="4698049" cy="3693319"/>
          </a:xfrm>
          <a:prstGeom prst="rect">
            <a:avLst/>
          </a:prstGeom>
          <a:noFill/>
        </p:spPr>
        <p:txBody>
          <a:bodyPr wrap="square" rtlCol="0">
            <a:spAutoFit/>
          </a:bodyPr>
          <a:lstStyle/>
          <a:p>
            <a:pPr marL="285750" indent="-285750">
              <a:buFontTx/>
              <a:buChar char="-"/>
            </a:pPr>
            <a:r>
              <a:rPr lang="fr-FR" b="1" dirty="0"/>
              <a:t>Spécificité de la condition des femmes suite à la signature du consentement éclairé </a:t>
            </a:r>
            <a:r>
              <a:rPr lang="fr-FR" dirty="0"/>
              <a:t>(charge sociale, particularité des cancers féminins)</a:t>
            </a:r>
          </a:p>
          <a:p>
            <a:pPr marL="742950" lvl="1" indent="-285750">
              <a:buFontTx/>
              <a:buChar char="-"/>
            </a:pPr>
            <a:r>
              <a:rPr lang="fr-FR" dirty="0"/>
              <a:t>Elles disposent de facteurs favorisant l’inclusion (plus instruites, internes, issues d’aires métropolitaines aisées)</a:t>
            </a:r>
          </a:p>
          <a:p>
            <a:pPr marL="285750" indent="-285750">
              <a:buFontTx/>
              <a:buChar char="-"/>
            </a:pPr>
            <a:r>
              <a:rPr lang="fr-FR" b="1" dirty="0"/>
              <a:t>Dépendance au sentier selon le lieu de prise en charge initiale</a:t>
            </a:r>
          </a:p>
          <a:p>
            <a:pPr marL="742950" lvl="1" indent="-285750">
              <a:buFontTx/>
              <a:buChar char="-"/>
            </a:pPr>
            <a:r>
              <a:rPr lang="fr-FR" dirty="0"/>
              <a:t>N’est pas rattrapé une fois l’accès au centre expert</a:t>
            </a:r>
          </a:p>
          <a:p>
            <a:pPr marL="285750" indent="-285750">
              <a:buFontTx/>
              <a:buChar char="-"/>
            </a:pPr>
            <a:r>
              <a:rPr lang="fr-FR" b="1" dirty="0"/>
              <a:t>Importance du contexte d’habitation au-delà de l’éloignement géographique</a:t>
            </a:r>
          </a:p>
        </p:txBody>
      </p:sp>
    </p:spTree>
    <p:extLst>
      <p:ext uri="{BB962C8B-B14F-4D97-AF65-F5344CB8AC3E}">
        <p14:creationId xmlns:p14="http://schemas.microsoft.com/office/powerpoint/2010/main" val="99256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6F92436-0246-4881-B9C7-8A3E7434FD78}"/>
              </a:ext>
            </a:extLst>
          </p:cNvPr>
          <p:cNvSpPr>
            <a:spLocks noGrp="1"/>
          </p:cNvSpPr>
          <p:nvPr>
            <p:ph type="title"/>
          </p:nvPr>
        </p:nvSpPr>
        <p:spPr/>
        <p:txBody>
          <a:bodyPr/>
          <a:lstStyle/>
          <a:p>
            <a:r>
              <a:rPr lang="fr-FR" b="1" dirty="0"/>
              <a:t>Expériences d’accès aux ECP des patients</a:t>
            </a:r>
          </a:p>
        </p:txBody>
      </p:sp>
      <p:sp>
        <p:nvSpPr>
          <p:cNvPr id="3" name="Espace réservé du texte 2">
            <a:extLst>
              <a:ext uri="{FF2B5EF4-FFF2-40B4-BE49-F238E27FC236}">
                <a16:creationId xmlns:a16="http://schemas.microsoft.com/office/drawing/2014/main" xmlns="" id="{B1380C2A-07FD-4EC8-9B43-02B647CF9386}"/>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0765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8C02D73-1035-48FC-9F2D-D5B5F51B22CB}"/>
              </a:ext>
            </a:extLst>
          </p:cNvPr>
          <p:cNvSpPr>
            <a:spLocks noGrp="1"/>
          </p:cNvSpPr>
          <p:nvPr>
            <p:ph type="title"/>
          </p:nvPr>
        </p:nvSpPr>
        <p:spPr>
          <a:xfrm>
            <a:off x="838199" y="365125"/>
            <a:ext cx="10626969" cy="1325563"/>
          </a:xfrm>
        </p:spPr>
        <p:txBody>
          <a:bodyPr/>
          <a:lstStyle/>
          <a:p>
            <a:r>
              <a:rPr lang="fr-FR" dirty="0"/>
              <a:t>Décision des patients &amp; médecins </a:t>
            </a:r>
            <a:r>
              <a:rPr lang="fr-FR" dirty="0" err="1"/>
              <a:t>adresseurs</a:t>
            </a:r>
            <a:endParaRPr lang="fr-FR" dirty="0"/>
          </a:p>
        </p:txBody>
      </p:sp>
      <p:sp>
        <p:nvSpPr>
          <p:cNvPr id="3" name="Espace réservé du contenu 2">
            <a:extLst>
              <a:ext uri="{FF2B5EF4-FFF2-40B4-BE49-F238E27FC236}">
                <a16:creationId xmlns:a16="http://schemas.microsoft.com/office/drawing/2014/main" xmlns="" id="{9E3913E0-7AA0-4D17-A061-A95ED1AE967A}"/>
              </a:ext>
            </a:extLst>
          </p:cNvPr>
          <p:cNvSpPr>
            <a:spLocks noGrp="1"/>
          </p:cNvSpPr>
          <p:nvPr>
            <p:ph idx="1"/>
          </p:nvPr>
        </p:nvSpPr>
        <p:spPr>
          <a:xfrm>
            <a:off x="754311" y="1825624"/>
            <a:ext cx="5318268" cy="4665791"/>
          </a:xfrm>
        </p:spPr>
        <p:txBody>
          <a:bodyPr>
            <a:normAutofit fontScale="62500" lnSpcReduction="20000"/>
          </a:bodyPr>
          <a:lstStyle/>
          <a:p>
            <a:r>
              <a:rPr lang="fr-FR" dirty="0"/>
              <a:t>L’essai comme traitement de la dernière chance</a:t>
            </a:r>
          </a:p>
          <a:p>
            <a:pPr marL="0" indent="0" algn="just">
              <a:buNone/>
            </a:pPr>
            <a:r>
              <a:rPr lang="fr-FR" dirty="0"/>
              <a:t>« C'est peut-être parce que c'est déjà trop tard. Voilà, on se pose un peu cette question. </a:t>
            </a:r>
            <a:r>
              <a:rPr lang="fr-FR" b="1" dirty="0"/>
              <a:t>Et c'est vrai qu'en acceptant ça, moi, je me suis dit, ben, c'est un peu ma dernière chance. </a:t>
            </a:r>
            <a:r>
              <a:rPr lang="fr-FR" dirty="0"/>
              <a:t>Donc, je me suis dit, autant tout jouer, c’est-à-dire donner le maximum de chances de son côté. Parce qu'on ne sait pas trop. On ne sait pas trop, la maladie, comment elle va évoluer » </a:t>
            </a:r>
          </a:p>
          <a:p>
            <a:pPr marL="0" indent="0" algn="just">
              <a:buNone/>
            </a:pPr>
            <a:r>
              <a:rPr lang="fr-FR" sz="1900" dirty="0"/>
              <a:t>(Patiente 8, 50 ans, cancer de l’endomètre, hôpital A)</a:t>
            </a:r>
          </a:p>
          <a:p>
            <a:pPr marL="0" indent="0" algn="just">
              <a:buNone/>
            </a:pPr>
            <a:endParaRPr lang="fr-FR" dirty="0"/>
          </a:p>
          <a:p>
            <a:r>
              <a:rPr lang="fr-FR" dirty="0"/>
              <a:t>Une décision prise au moment de l’orientation vers l’unité d’ECP par le médecin </a:t>
            </a:r>
            <a:r>
              <a:rPr lang="fr-FR" dirty="0" err="1"/>
              <a:t>adresseur</a:t>
            </a:r>
            <a:endParaRPr lang="fr-FR" dirty="0"/>
          </a:p>
          <a:p>
            <a:pPr lvl="1"/>
            <a:r>
              <a:rPr lang="fr-FR" dirty="0"/>
              <a:t>Les informations obtenues ultérieurement n’amènent pas/peu de révision de l’engagement initial</a:t>
            </a:r>
          </a:p>
          <a:p>
            <a:endParaRPr lang="fr-FR" dirty="0"/>
          </a:p>
          <a:p>
            <a:pPr algn="just"/>
            <a:r>
              <a:rPr lang="fr-FR" dirty="0"/>
              <a:t>La confrontation à la réalité des ECP peuvent amener à des révisions de l’engagement dans des démarches expérimentales</a:t>
            </a:r>
          </a:p>
          <a:p>
            <a:pPr marL="0" indent="0" algn="just">
              <a:buNone/>
            </a:pPr>
            <a:r>
              <a:rPr lang="fr-FR" dirty="0"/>
              <a:t> </a:t>
            </a:r>
          </a:p>
          <a:p>
            <a:pPr marL="0" indent="0" algn="just">
              <a:buNone/>
            </a:pPr>
            <a:endParaRPr lang="fr-FR" dirty="0"/>
          </a:p>
          <a:p>
            <a:pPr marL="0" indent="0">
              <a:buNone/>
            </a:pPr>
            <a:endParaRPr lang="fr-FR" dirty="0"/>
          </a:p>
        </p:txBody>
      </p:sp>
      <p:grpSp>
        <p:nvGrpSpPr>
          <p:cNvPr id="28" name="Groupe 27"/>
          <p:cNvGrpSpPr/>
          <p:nvPr/>
        </p:nvGrpSpPr>
        <p:grpSpPr>
          <a:xfrm>
            <a:off x="5988618" y="2857437"/>
            <a:ext cx="6486093" cy="2602164"/>
            <a:chOff x="5963451" y="4127669"/>
            <a:chExt cx="6486093" cy="2602164"/>
          </a:xfrm>
        </p:grpSpPr>
        <p:cxnSp>
          <p:nvCxnSpPr>
            <p:cNvPr id="5" name="Connecteur droit avec flèche 4"/>
            <p:cNvCxnSpPr/>
            <p:nvPr/>
          </p:nvCxnSpPr>
          <p:spPr>
            <a:xfrm flipV="1">
              <a:off x="6397067" y="6186255"/>
              <a:ext cx="5508000"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 name="Connecteur droit avec flèche 5"/>
            <p:cNvCxnSpPr>
              <a:stCxn id="7" idx="2"/>
            </p:cNvCxnSpPr>
            <p:nvPr/>
          </p:nvCxnSpPr>
          <p:spPr>
            <a:xfrm flipH="1">
              <a:off x="9707206" y="5011394"/>
              <a:ext cx="0" cy="11751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ZoneTexte 6"/>
            <p:cNvSpPr txBox="1"/>
            <p:nvPr/>
          </p:nvSpPr>
          <p:spPr>
            <a:xfrm>
              <a:off x="8875087" y="4734395"/>
              <a:ext cx="1856598" cy="276999"/>
            </a:xfrm>
            <a:prstGeom prst="rect">
              <a:avLst/>
            </a:prstGeom>
            <a:noFill/>
          </p:spPr>
          <p:txBody>
            <a:bodyPr wrap="none" rtlCol="0">
              <a:spAutoFit/>
            </a:bodyPr>
            <a:lstStyle/>
            <a:p>
              <a:r>
                <a:rPr lang="fr-FR" sz="1200" dirty="0">
                  <a:latin typeface="Times New Roman" panose="02020603050405020304" pitchFamily="18" charset="0"/>
                  <a:cs typeface="Times New Roman" panose="02020603050405020304" pitchFamily="18" charset="0"/>
                </a:rPr>
                <a:t>Signature du consentement</a:t>
              </a:r>
            </a:p>
          </p:txBody>
        </p:sp>
        <p:sp>
          <p:nvSpPr>
            <p:cNvPr id="8" name="ZoneTexte 7"/>
            <p:cNvSpPr txBox="1"/>
            <p:nvPr/>
          </p:nvSpPr>
          <p:spPr>
            <a:xfrm>
              <a:off x="9611086" y="5140182"/>
              <a:ext cx="1598319" cy="461665"/>
            </a:xfrm>
            <a:prstGeom prst="rect">
              <a:avLst/>
            </a:prstGeom>
            <a:noFill/>
          </p:spPr>
          <p:txBody>
            <a:bodyPr wrap="square" rtlCol="0">
              <a:spAutoFit/>
            </a:bodyPr>
            <a:lstStyle/>
            <a:p>
              <a:pPr algn="ctr"/>
              <a:r>
                <a:rPr lang="fr-FR" sz="1200" dirty="0">
                  <a:latin typeface="Times New Roman" panose="02020603050405020304" pitchFamily="18" charset="0"/>
                  <a:cs typeface="Times New Roman" panose="02020603050405020304" pitchFamily="18" charset="0"/>
                </a:rPr>
                <a:t>Début du traitement expérimental</a:t>
              </a:r>
            </a:p>
          </p:txBody>
        </p:sp>
        <p:sp>
          <p:nvSpPr>
            <p:cNvPr id="9" name="ZoneTexte 8"/>
            <p:cNvSpPr txBox="1"/>
            <p:nvPr/>
          </p:nvSpPr>
          <p:spPr>
            <a:xfrm>
              <a:off x="8732110" y="5279430"/>
              <a:ext cx="1105587" cy="461665"/>
            </a:xfrm>
            <a:prstGeom prst="rect">
              <a:avLst/>
            </a:prstGeom>
            <a:noFill/>
          </p:spPr>
          <p:txBody>
            <a:bodyPr wrap="square" rtlCol="0">
              <a:spAutoFit/>
            </a:bodyPr>
            <a:lstStyle/>
            <a:p>
              <a:pPr algn="ctr"/>
              <a:r>
                <a:rPr lang="fr-FR" sz="1200" dirty="0">
                  <a:latin typeface="Times New Roman" panose="02020603050405020304" pitchFamily="18" charset="0"/>
                  <a:cs typeface="Times New Roman" panose="02020603050405020304" pitchFamily="18" charset="0"/>
                </a:rPr>
                <a:t>Présentation de l’essai</a:t>
              </a:r>
            </a:p>
          </p:txBody>
        </p:sp>
        <p:cxnSp>
          <p:nvCxnSpPr>
            <p:cNvPr id="10" name="Connecteur droit avec flèche 9"/>
            <p:cNvCxnSpPr>
              <a:stCxn id="9" idx="2"/>
            </p:cNvCxnSpPr>
            <p:nvPr/>
          </p:nvCxnSpPr>
          <p:spPr>
            <a:xfrm>
              <a:off x="9284904" y="5741095"/>
              <a:ext cx="0" cy="4422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cteur droit avec flèche 10"/>
            <p:cNvCxnSpPr>
              <a:stCxn id="8" idx="2"/>
            </p:cNvCxnSpPr>
            <p:nvPr/>
          </p:nvCxnSpPr>
          <p:spPr>
            <a:xfrm>
              <a:off x="10410246" y="5601847"/>
              <a:ext cx="0" cy="584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ZoneTexte 11"/>
            <p:cNvSpPr txBox="1"/>
            <p:nvPr/>
          </p:nvSpPr>
          <p:spPr>
            <a:xfrm>
              <a:off x="5963451" y="5018047"/>
              <a:ext cx="853119" cy="276999"/>
            </a:xfrm>
            <a:prstGeom prst="rect">
              <a:avLst/>
            </a:prstGeom>
            <a:noFill/>
          </p:spPr>
          <p:txBody>
            <a:bodyPr wrap="none" rtlCol="0">
              <a:spAutoFit/>
            </a:bodyPr>
            <a:lstStyle/>
            <a:p>
              <a:r>
                <a:rPr lang="fr-FR" sz="1200" dirty="0">
                  <a:latin typeface="Times New Roman" panose="02020603050405020304" pitchFamily="18" charset="0"/>
                  <a:cs typeface="Times New Roman" panose="02020603050405020304" pitchFamily="18" charset="0"/>
                </a:rPr>
                <a:t>Diagnostic</a:t>
              </a:r>
            </a:p>
          </p:txBody>
        </p:sp>
        <p:cxnSp>
          <p:nvCxnSpPr>
            <p:cNvPr id="13" name="Connecteur droit avec flèche 12"/>
            <p:cNvCxnSpPr>
              <a:stCxn id="12" idx="2"/>
            </p:cNvCxnSpPr>
            <p:nvPr/>
          </p:nvCxnSpPr>
          <p:spPr>
            <a:xfrm flipH="1">
              <a:off x="6390010" y="5295046"/>
              <a:ext cx="1" cy="884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ZoneTexte 13"/>
            <p:cNvSpPr txBox="1"/>
            <p:nvPr/>
          </p:nvSpPr>
          <p:spPr>
            <a:xfrm>
              <a:off x="6699864" y="5041338"/>
              <a:ext cx="1334986" cy="646331"/>
            </a:xfrm>
            <a:prstGeom prst="rect">
              <a:avLst/>
            </a:prstGeom>
            <a:noFill/>
          </p:spPr>
          <p:txBody>
            <a:bodyPr wrap="square" rtlCol="0">
              <a:spAutoFit/>
            </a:bodyPr>
            <a:lstStyle/>
            <a:p>
              <a:pPr algn="ctr"/>
              <a:r>
                <a:rPr lang="fr-FR" sz="1200" dirty="0">
                  <a:solidFill>
                    <a:srgbClr val="FF0000"/>
                  </a:solidFill>
                  <a:latin typeface="Times New Roman" panose="02020603050405020304" pitchFamily="18" charset="0"/>
                  <a:cs typeface="Times New Roman" panose="02020603050405020304" pitchFamily="18" charset="0"/>
                </a:rPr>
                <a:t>Orientation vers une unité de phase précoce</a:t>
              </a:r>
            </a:p>
          </p:txBody>
        </p:sp>
        <p:cxnSp>
          <p:nvCxnSpPr>
            <p:cNvPr id="15" name="Connecteur droit avec flèche 14"/>
            <p:cNvCxnSpPr>
              <a:stCxn id="14" idx="2"/>
            </p:cNvCxnSpPr>
            <p:nvPr/>
          </p:nvCxnSpPr>
          <p:spPr>
            <a:xfrm flipH="1">
              <a:off x="7300486" y="5687669"/>
              <a:ext cx="0" cy="502852"/>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6" name="ZoneTexte 15"/>
            <p:cNvSpPr txBox="1"/>
            <p:nvPr/>
          </p:nvSpPr>
          <p:spPr>
            <a:xfrm>
              <a:off x="10851225" y="5144164"/>
              <a:ext cx="1598319" cy="276999"/>
            </a:xfrm>
            <a:prstGeom prst="rect">
              <a:avLst/>
            </a:prstGeom>
            <a:noFill/>
          </p:spPr>
          <p:txBody>
            <a:bodyPr wrap="square" rtlCol="0">
              <a:spAutoFit/>
            </a:bodyPr>
            <a:lstStyle/>
            <a:p>
              <a:pPr algn="ctr"/>
              <a:r>
                <a:rPr lang="fr-FR" sz="1200" dirty="0">
                  <a:latin typeface="Times New Roman" panose="02020603050405020304" pitchFamily="18" charset="0"/>
                  <a:cs typeface="Times New Roman" panose="02020603050405020304" pitchFamily="18" charset="0"/>
                </a:rPr>
                <a:t>Sortie de l’essai</a:t>
              </a:r>
            </a:p>
          </p:txBody>
        </p:sp>
        <p:cxnSp>
          <p:nvCxnSpPr>
            <p:cNvPr id="17" name="Connecteur droit avec flèche 16"/>
            <p:cNvCxnSpPr>
              <a:stCxn id="16" idx="2"/>
            </p:cNvCxnSpPr>
            <p:nvPr/>
          </p:nvCxnSpPr>
          <p:spPr>
            <a:xfrm>
              <a:off x="11650385" y="5421163"/>
              <a:ext cx="0" cy="7693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ZoneTexte 17"/>
            <p:cNvSpPr txBox="1"/>
            <p:nvPr/>
          </p:nvSpPr>
          <p:spPr>
            <a:xfrm>
              <a:off x="7616797" y="6268168"/>
              <a:ext cx="1334986" cy="461665"/>
            </a:xfrm>
            <a:prstGeom prst="rect">
              <a:avLst/>
            </a:prstGeom>
            <a:noFill/>
          </p:spPr>
          <p:txBody>
            <a:bodyPr wrap="square" rtlCol="0">
              <a:spAutoFit/>
            </a:bodyPr>
            <a:lstStyle/>
            <a:p>
              <a:pPr algn="ctr"/>
              <a:r>
                <a:rPr lang="fr-FR" sz="1200" b="1" dirty="0">
                  <a:latin typeface="Times New Roman" panose="02020603050405020304" pitchFamily="18" charset="0"/>
                  <a:cs typeface="Times New Roman" panose="02020603050405020304" pitchFamily="18" charset="0"/>
                </a:rPr>
                <a:t>Temps 1 : </a:t>
              </a:r>
            </a:p>
            <a:p>
              <a:pPr algn="ctr"/>
              <a:r>
                <a:rPr lang="fr-FR" sz="1200" i="1" dirty="0">
                  <a:latin typeface="Times New Roman" panose="02020603050405020304" pitchFamily="18" charset="0"/>
                  <a:cs typeface="Times New Roman" panose="02020603050405020304" pitchFamily="18" charset="0"/>
                </a:rPr>
                <a:t>Tri et appariement</a:t>
              </a:r>
            </a:p>
          </p:txBody>
        </p:sp>
        <p:sp>
          <p:nvSpPr>
            <p:cNvPr id="19" name="ZoneTexte 18"/>
            <p:cNvSpPr txBox="1"/>
            <p:nvPr/>
          </p:nvSpPr>
          <p:spPr>
            <a:xfrm>
              <a:off x="9899549" y="6268168"/>
              <a:ext cx="1650223" cy="461665"/>
            </a:xfrm>
            <a:prstGeom prst="rect">
              <a:avLst/>
            </a:prstGeom>
            <a:noFill/>
          </p:spPr>
          <p:txBody>
            <a:bodyPr wrap="square" rtlCol="0">
              <a:spAutoFit/>
            </a:bodyPr>
            <a:lstStyle/>
            <a:p>
              <a:pPr algn="ctr"/>
              <a:r>
                <a:rPr lang="fr-FR" sz="1200" b="1" dirty="0">
                  <a:latin typeface="Times New Roman" panose="02020603050405020304" pitchFamily="18" charset="0"/>
                  <a:cs typeface="Times New Roman" panose="02020603050405020304" pitchFamily="18" charset="0"/>
                </a:rPr>
                <a:t>Temps 3 :</a:t>
              </a:r>
            </a:p>
            <a:p>
              <a:pPr algn="ctr"/>
              <a:r>
                <a:rPr lang="fr-FR" sz="1200" i="1" dirty="0">
                  <a:latin typeface="Times New Roman" panose="02020603050405020304" pitchFamily="18" charset="0"/>
                  <a:cs typeface="Times New Roman" panose="02020603050405020304" pitchFamily="18" charset="0"/>
                </a:rPr>
                <a:t>Participation à l’essai </a:t>
              </a:r>
            </a:p>
          </p:txBody>
        </p:sp>
        <p:sp>
          <p:nvSpPr>
            <p:cNvPr id="20" name="ZoneTexte 19"/>
            <p:cNvSpPr txBox="1"/>
            <p:nvPr/>
          </p:nvSpPr>
          <p:spPr>
            <a:xfrm>
              <a:off x="8827457" y="6268168"/>
              <a:ext cx="1334986" cy="461665"/>
            </a:xfrm>
            <a:prstGeom prst="rect">
              <a:avLst/>
            </a:prstGeom>
            <a:noFill/>
          </p:spPr>
          <p:txBody>
            <a:bodyPr wrap="square" rtlCol="0">
              <a:spAutoFit/>
            </a:bodyPr>
            <a:lstStyle/>
            <a:p>
              <a:pPr algn="ctr"/>
              <a:r>
                <a:rPr lang="fr-FR" sz="1200" b="1" dirty="0">
                  <a:latin typeface="Times New Roman" panose="02020603050405020304" pitchFamily="18" charset="0"/>
                  <a:cs typeface="Times New Roman" panose="02020603050405020304" pitchFamily="18" charset="0"/>
                </a:rPr>
                <a:t>Temps 2 :</a:t>
              </a:r>
            </a:p>
            <a:p>
              <a:pPr algn="ctr"/>
              <a:r>
                <a:rPr lang="fr-FR" sz="1200" i="1" dirty="0">
                  <a:latin typeface="Times New Roman" panose="02020603050405020304" pitchFamily="18" charset="0"/>
                  <a:cs typeface="Times New Roman" panose="02020603050405020304" pitchFamily="18" charset="0"/>
                </a:rPr>
                <a:t>Consentement</a:t>
              </a:r>
            </a:p>
          </p:txBody>
        </p:sp>
        <p:sp>
          <p:nvSpPr>
            <p:cNvPr id="21" name="Accolade fermante 20"/>
            <p:cNvSpPr/>
            <p:nvPr/>
          </p:nvSpPr>
          <p:spPr>
            <a:xfrm rot="5400000">
              <a:off x="8243309" y="5272625"/>
              <a:ext cx="91557" cy="1944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22" name="Accolade fermante 21"/>
            <p:cNvSpPr/>
            <p:nvPr/>
          </p:nvSpPr>
          <p:spPr>
            <a:xfrm rot="5400000">
              <a:off x="9444696" y="6034967"/>
              <a:ext cx="91557" cy="4048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23" name="Accolade fermante 22"/>
            <p:cNvSpPr/>
            <p:nvPr/>
          </p:nvSpPr>
          <p:spPr>
            <a:xfrm rot="5400000">
              <a:off x="10638146" y="5271848"/>
              <a:ext cx="90000" cy="1944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24" name="Connecteur droit avec flèche 23"/>
            <p:cNvCxnSpPr/>
            <p:nvPr/>
          </p:nvCxnSpPr>
          <p:spPr>
            <a:xfrm flipH="1">
              <a:off x="7300486" y="4538486"/>
              <a:ext cx="0" cy="502852"/>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5" name="ZoneTexte 24"/>
            <p:cNvSpPr txBox="1"/>
            <p:nvPr/>
          </p:nvSpPr>
          <p:spPr>
            <a:xfrm>
              <a:off x="6632993" y="4220003"/>
              <a:ext cx="1334986" cy="276999"/>
            </a:xfrm>
            <a:prstGeom prst="rect">
              <a:avLst/>
            </a:prstGeom>
            <a:noFill/>
          </p:spPr>
          <p:txBody>
            <a:bodyPr wrap="square" rtlCol="0">
              <a:spAutoFit/>
            </a:bodyPr>
            <a:lstStyle/>
            <a:p>
              <a:pPr algn="ctr"/>
              <a:r>
                <a:rPr lang="fr-FR" sz="1200" dirty="0">
                  <a:solidFill>
                    <a:srgbClr val="FF0000"/>
                  </a:solidFill>
                  <a:latin typeface="Times New Roman" panose="02020603050405020304" pitchFamily="18" charset="0"/>
                  <a:cs typeface="Times New Roman" panose="02020603050405020304" pitchFamily="18" charset="0"/>
                </a:rPr>
                <a:t>Décision</a:t>
              </a:r>
            </a:p>
          </p:txBody>
        </p:sp>
        <p:cxnSp>
          <p:nvCxnSpPr>
            <p:cNvPr id="26" name="Connecteur droit avec flèche 25"/>
            <p:cNvCxnSpPr/>
            <p:nvPr/>
          </p:nvCxnSpPr>
          <p:spPr>
            <a:xfrm>
              <a:off x="7616797" y="4358502"/>
              <a:ext cx="20904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9692917" y="4127669"/>
              <a:ext cx="2062477" cy="461665"/>
            </a:xfrm>
            <a:prstGeom prst="rect">
              <a:avLst/>
            </a:prstGeom>
            <a:noFill/>
          </p:spPr>
          <p:txBody>
            <a:bodyPr wrap="square" rtlCol="0">
              <a:spAutoFit/>
            </a:bodyPr>
            <a:lstStyle/>
            <a:p>
              <a:r>
                <a:rPr lang="fr-FR" sz="1200" dirty="0">
                  <a:solidFill>
                    <a:srgbClr val="FF0000"/>
                  </a:solidFill>
                  <a:latin typeface="Times New Roman" panose="02020603050405020304" pitchFamily="18" charset="0"/>
                  <a:cs typeface="Times New Roman" panose="02020603050405020304" pitchFamily="18" charset="0"/>
                </a:rPr>
                <a:t>Confrontation et engagement dans l’essai</a:t>
              </a:r>
            </a:p>
          </p:txBody>
        </p:sp>
      </p:grpSp>
    </p:spTree>
    <p:extLst>
      <p:ext uri="{BB962C8B-B14F-4D97-AF65-F5344CB8AC3E}">
        <p14:creationId xmlns:p14="http://schemas.microsoft.com/office/powerpoint/2010/main" val="28112605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883</Words>
  <Application>Microsoft Office PowerPoint</Application>
  <PresentationFormat>Grand écran</PresentationFormat>
  <Paragraphs>157</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Calibri Light</vt:lpstr>
      <vt:lpstr>Times New Roman</vt:lpstr>
      <vt:lpstr>Thème Office</vt:lpstr>
      <vt:lpstr>RoMéA Rôle des Médecins Adresseurs  dans l’accès aux essais précoces en cancérologie   Estelle Vallier &amp; Sylvain Besle Gustave Roussy – Dép. SHS CLB – Univ Lyon 1 Ateliers de la Recherche Clinique ONCO Paca Corse </vt:lpstr>
      <vt:lpstr>Les projets EgaliCan</vt:lpstr>
      <vt:lpstr>Méthodologie</vt:lpstr>
      <vt:lpstr>Inégalités d’accès aux ECP</vt:lpstr>
      <vt:lpstr>Présentation PowerPoint</vt:lpstr>
      <vt:lpstr>Facteurs sociaux &amp; Screen-failure</vt:lpstr>
      <vt:lpstr>Trois facteurs d’inégalités </vt:lpstr>
      <vt:lpstr>Expériences d’accès aux ECP des patients</vt:lpstr>
      <vt:lpstr>Décision des patients &amp; médecins adresseurs</vt:lpstr>
      <vt:lpstr>Contraintes de participation aux ECP</vt:lpstr>
      <vt:lpstr>Organisation des unités de phase précoce</vt:lpstr>
      <vt:lpstr>L’importation de structures dédiées aux phases précoces</vt:lpstr>
      <vt:lpstr>Une organisation du travail en flux tendu </vt:lpstr>
      <vt:lpstr>Modes d’adressage différenciés</vt:lpstr>
      <vt:lpstr>Les médecins adresseurs </vt:lpstr>
      <vt:lpstr>Facteurs d’adressage des patients </vt:lpstr>
      <vt:lpstr>Sélection des patients</vt:lpstr>
      <vt:lpstr>Conclusion </vt:lpstr>
      <vt:lpstr>Remerciements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RoMéA Rôle des Médecins Adresseurs  dans l’accès aux essais précoces en cancérologie</dc:title>
  <dc:creator>VALLIER Estelle</dc:creator>
  <cp:lastModifiedBy>BESLE Sylain</cp:lastModifiedBy>
  <cp:revision>98</cp:revision>
  <dcterms:created xsi:type="dcterms:W3CDTF">2021-06-03T07:49:24Z</dcterms:created>
  <dcterms:modified xsi:type="dcterms:W3CDTF">2022-10-06T10:09:44Z</dcterms:modified>
</cp:coreProperties>
</file>