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handoutMasterIdLst>
    <p:handoutMasterId r:id="rId56"/>
  </p:handoutMasterIdLst>
  <p:sldIdLst>
    <p:sldId id="326" r:id="rId2"/>
    <p:sldId id="328" r:id="rId3"/>
    <p:sldId id="334" r:id="rId4"/>
    <p:sldId id="333" r:id="rId5"/>
    <p:sldId id="337" r:id="rId6"/>
    <p:sldId id="338" r:id="rId7"/>
    <p:sldId id="339" r:id="rId8"/>
    <p:sldId id="340" r:id="rId9"/>
    <p:sldId id="341" r:id="rId10"/>
    <p:sldId id="342" r:id="rId11"/>
    <p:sldId id="344" r:id="rId12"/>
    <p:sldId id="370" r:id="rId13"/>
    <p:sldId id="345" r:id="rId14"/>
    <p:sldId id="346" r:id="rId15"/>
    <p:sldId id="347" r:id="rId16"/>
    <p:sldId id="348" r:id="rId17"/>
    <p:sldId id="349" r:id="rId18"/>
    <p:sldId id="350" r:id="rId19"/>
    <p:sldId id="351" r:id="rId20"/>
    <p:sldId id="352" r:id="rId21"/>
    <p:sldId id="353" r:id="rId22"/>
    <p:sldId id="366" r:id="rId23"/>
    <p:sldId id="371" r:id="rId24"/>
    <p:sldId id="356" r:id="rId25"/>
    <p:sldId id="357" r:id="rId26"/>
    <p:sldId id="359" r:id="rId27"/>
    <p:sldId id="360" r:id="rId28"/>
    <p:sldId id="361" r:id="rId29"/>
    <p:sldId id="309" r:id="rId30"/>
    <p:sldId id="336" r:id="rId31"/>
    <p:sldId id="282" r:id="rId32"/>
    <p:sldId id="280" r:id="rId33"/>
    <p:sldId id="310" r:id="rId34"/>
    <p:sldId id="281" r:id="rId35"/>
    <p:sldId id="290" r:id="rId36"/>
    <p:sldId id="283" r:id="rId37"/>
    <p:sldId id="288" r:id="rId38"/>
    <p:sldId id="313" r:id="rId39"/>
    <p:sldId id="315" r:id="rId40"/>
    <p:sldId id="369" r:id="rId41"/>
    <p:sldId id="316" r:id="rId42"/>
    <p:sldId id="317" r:id="rId43"/>
    <p:sldId id="319" r:id="rId44"/>
    <p:sldId id="322" r:id="rId45"/>
    <p:sldId id="323" r:id="rId46"/>
    <p:sldId id="325" r:id="rId47"/>
    <p:sldId id="324" r:id="rId48"/>
    <p:sldId id="291" r:id="rId49"/>
    <p:sldId id="267" r:id="rId50"/>
    <p:sldId id="367" r:id="rId51"/>
    <p:sldId id="368" r:id="rId52"/>
    <p:sldId id="307" r:id="rId53"/>
    <p:sldId id="262"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3634">
          <p15:clr>
            <a:srgbClr val="A4A3A4"/>
          </p15:clr>
        </p15:guide>
        <p15:guide id="4" orient="horz" pos="1049">
          <p15:clr>
            <a:srgbClr val="A4A3A4"/>
          </p15:clr>
        </p15:guide>
        <p15:guide id="6" pos="560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sia LAMRANI-GHAOUTI" initials="AL" lastIdx="6" clrIdx="0">
    <p:extLst>
      <p:ext uri="{19B8F6BF-5375-455C-9EA6-DF929625EA0E}">
        <p15:presenceInfo xmlns:p15="http://schemas.microsoft.com/office/powerpoint/2012/main" userId="Assia LAMRANI-GHAOUTI" providerId="None"/>
      </p:ext>
    </p:extLst>
  </p:cmAuthor>
  <p:cmAuthor id="2" name="Clotilde SIMON" initials="CS" lastIdx="6" clrIdx="1">
    <p:extLst>
      <p:ext uri="{19B8F6BF-5375-455C-9EA6-DF929625EA0E}">
        <p15:presenceInfo xmlns:p15="http://schemas.microsoft.com/office/powerpoint/2012/main" userId="S-1-5-21-1417001333-1960408961-1801674531-168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60D"/>
    <a:srgbClr val="415364"/>
    <a:srgbClr val="AD0470"/>
    <a:srgbClr val="F0F2F4"/>
    <a:srgbClr val="E7EDF2"/>
    <a:srgbClr val="D2DCE5"/>
    <a:srgbClr val="A5BAC9"/>
    <a:srgbClr val="EA8B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8" autoAdjust="0"/>
    <p:restoredTop sz="87435" autoAdjust="0"/>
  </p:normalViewPr>
  <p:slideViewPr>
    <p:cSldViewPr snapToObjects="1" showGuides="1">
      <p:cViewPr varScale="1">
        <p:scale>
          <a:sx n="57" d="100"/>
          <a:sy n="57" d="100"/>
        </p:scale>
        <p:origin x="768" y="36"/>
      </p:cViewPr>
      <p:guideLst>
        <p:guide orient="horz" pos="2160"/>
        <p:guide pos="2880"/>
        <p:guide orient="horz" pos="3634"/>
        <p:guide orient="horz" pos="1049"/>
        <p:guide pos="5602"/>
      </p:guideLst>
    </p:cSldViewPr>
  </p:slideViewPr>
  <p:outlineViewPr>
    <p:cViewPr>
      <p:scale>
        <a:sx n="33" d="100"/>
        <a:sy n="33" d="100"/>
      </p:scale>
      <p:origin x="0" y="0"/>
    </p:cViewPr>
  </p:outlineViewPr>
  <p:notesTextViewPr>
    <p:cViewPr>
      <p:scale>
        <a:sx n="1" d="1"/>
        <a:sy n="1" d="1"/>
      </p:scale>
      <p:origin x="0" y="0"/>
    </p:cViewPr>
  </p:notesTextViewPr>
  <p:notesViewPr>
    <p:cSldViewPr snapToObjects="1">
      <p:cViewPr varScale="1">
        <p:scale>
          <a:sx n="92" d="100"/>
          <a:sy n="92" d="100"/>
        </p:scale>
        <p:origin x="4114"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intra.fr\DFSR\ESSAIS\MED%20PERSO\ACSE%20INCA%20UNICANCER\VEMURAFENIB\OLD\Suivi%20des%20inclusions\Bilans%20des%20inclusions\AcS&#233;%20vemu%20-%20bilan%20des%20inclusions%2007052019%20FIN.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0"/>
    <c:plotArea>
      <c:layout>
        <c:manualLayout>
          <c:layoutTarget val="inner"/>
          <c:xMode val="edge"/>
          <c:yMode val="edge"/>
          <c:x val="0.43041165546428661"/>
          <c:y val="2.5899417580499268E-3"/>
          <c:w val="0.46584051166071933"/>
          <c:h val="0.90045998138621675"/>
        </c:manualLayout>
      </c:layout>
      <c:barChart>
        <c:barDir val="bar"/>
        <c:grouping val="clustered"/>
        <c:varyColors val="0"/>
        <c:ser>
          <c:idx val="0"/>
          <c:order val="0"/>
          <c:spPr>
            <a:solidFill>
              <a:schemeClr val="accent1">
                <a:lumMod val="40000"/>
                <a:lumOff val="60000"/>
              </a:schemeClr>
            </a:solidFill>
          </c:spPr>
          <c:invertIfNegative val="0"/>
          <c:dLbls>
            <c:dLbl>
              <c:idx val="10"/>
              <c:layout>
                <c:manualLayout>
                  <c:x val="-2.078266332400513E-3"/>
                  <c:y val="-6.0463713836827367E-3"/>
                </c:manualLayout>
              </c:layout>
              <c:tx>
                <c:rich>
                  <a:bodyPr/>
                  <a:lstStyle/>
                  <a:p>
                    <a:pPr>
                      <a:defRPr/>
                    </a:pPr>
                    <a:r>
                      <a:rPr lang="en-US"/>
                      <a:t>60*</a:t>
                    </a:r>
                  </a:p>
                </c:rich>
              </c:tx>
              <c:spPr/>
              <c:dLblPos val="outEnd"/>
              <c:showLegendKey val="0"/>
              <c:showVal val="0"/>
              <c:showCatName val="0"/>
              <c:showSerName val="0"/>
              <c:showPercent val="0"/>
              <c:showBubbleSize val="0"/>
              <c:extLst>
                <c:ext xmlns:c15="http://schemas.microsoft.com/office/drawing/2012/chart" uri="{CE6537A1-D6FC-4f65-9D91-7224C49458BB}">
                  <c15:layout>
                    <c:manualLayout>
                      <c:w val="4.8554456433474662E-2"/>
                      <c:h val="8.9506609747195029E-2"/>
                    </c:manualLayout>
                  </c15:layout>
                </c:ext>
                <c:ext xmlns:c16="http://schemas.microsoft.com/office/drawing/2014/chart" uri="{C3380CC4-5D6E-409C-BE32-E72D297353CC}">
                  <c16:uniqueId val="{00000000-6B2C-4BE8-8F85-E511865DC4B7}"/>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'Cohortes '!$C$4:$C$14</c:f>
              <c:strCache>
                <c:ptCount val="11"/>
                <c:pt idx="0">
                  <c:v>1. Cancer du poumon non à petites cellules - mutation V600</c:v>
                </c:pt>
                <c:pt idx="1">
                  <c:v>2. Cancer de l’ovaire - mutation V600</c:v>
                </c:pt>
                <c:pt idx="2">
                  <c:v>3. Cholangiocarcinome – mutation V600</c:v>
                </c:pt>
                <c:pt idx="3">
                  <c:v>4. Cancer de la thyroïde - mutation V600</c:v>
                </c:pt>
                <c:pt idx="4">
                  <c:v>5. Cancer de la prostate – mutation V600</c:v>
                </c:pt>
                <c:pt idx="5">
                  <c:v>6. Cancer de la vessie – mutation V600</c:v>
                </c:pt>
                <c:pt idx="6">
                  <c:v>7. Sarcome / GIST - mutation V600</c:v>
                </c:pt>
                <c:pt idx="7">
                  <c:v>8. Myélome multiple - mutation V600</c:v>
                </c:pt>
                <c:pt idx="8">
                  <c:v>9. Leucémie Lymphoïde Chronique - mutation V600</c:v>
                </c:pt>
                <c:pt idx="9">
                  <c:v>10. Leucémie à tricholeucocytes - mutation V600</c:v>
                </c:pt>
                <c:pt idx="10">
                  <c:v>11. Pathologies diverses, altération de BRAF activatrice, 
détectée en dehors du réseau AcSé des PT Inca</c:v>
                </c:pt>
              </c:strCache>
            </c:strRef>
          </c:cat>
          <c:val>
            <c:numRef>
              <c:f>'Cohortes '!$D$4:$D$14</c:f>
              <c:numCache>
                <c:formatCode>General</c:formatCode>
                <c:ptCount val="11"/>
                <c:pt idx="0">
                  <c:v>101</c:v>
                </c:pt>
                <c:pt idx="1">
                  <c:v>6</c:v>
                </c:pt>
                <c:pt idx="2">
                  <c:v>9</c:v>
                </c:pt>
                <c:pt idx="3">
                  <c:v>6</c:v>
                </c:pt>
                <c:pt idx="4">
                  <c:v>0</c:v>
                </c:pt>
                <c:pt idx="5">
                  <c:v>2</c:v>
                </c:pt>
                <c:pt idx="6">
                  <c:v>3</c:v>
                </c:pt>
                <c:pt idx="7">
                  <c:v>2</c:v>
                </c:pt>
                <c:pt idx="8">
                  <c:v>0</c:v>
                </c:pt>
                <c:pt idx="9">
                  <c:v>27</c:v>
                </c:pt>
                <c:pt idx="10">
                  <c:v>60</c:v>
                </c:pt>
              </c:numCache>
            </c:numRef>
          </c:val>
          <c:extLst>
            <c:ext xmlns:c16="http://schemas.microsoft.com/office/drawing/2014/chart" uri="{C3380CC4-5D6E-409C-BE32-E72D297353CC}">
              <c16:uniqueId val="{00000001-6B2C-4BE8-8F85-E511865DC4B7}"/>
            </c:ext>
          </c:extLst>
        </c:ser>
        <c:ser>
          <c:idx val="1"/>
          <c:order val="1"/>
          <c:spPr>
            <a:solidFill>
              <a:schemeClr val="tx2">
                <a:lumMod val="20000"/>
                <a:lumOff val="80000"/>
              </a:schemeClr>
            </a:solidFill>
          </c:spPr>
          <c:invertIfNegative val="0"/>
          <c:cat>
            <c:strRef>
              <c:f>'Cohortes '!$C$4:$C$14</c:f>
              <c:strCache>
                <c:ptCount val="11"/>
                <c:pt idx="0">
                  <c:v>1. Cancer du poumon non à petites cellules - mutation V600</c:v>
                </c:pt>
                <c:pt idx="1">
                  <c:v>2. Cancer de l’ovaire - mutation V600</c:v>
                </c:pt>
                <c:pt idx="2">
                  <c:v>3. Cholangiocarcinome – mutation V600</c:v>
                </c:pt>
                <c:pt idx="3">
                  <c:v>4. Cancer de la thyroïde - mutation V600</c:v>
                </c:pt>
                <c:pt idx="4">
                  <c:v>5. Cancer de la prostate – mutation V600</c:v>
                </c:pt>
                <c:pt idx="5">
                  <c:v>6. Cancer de la vessie – mutation V600</c:v>
                </c:pt>
                <c:pt idx="6">
                  <c:v>7. Sarcome / GIST - mutation V600</c:v>
                </c:pt>
                <c:pt idx="7">
                  <c:v>8. Myélome multiple - mutation V600</c:v>
                </c:pt>
                <c:pt idx="8">
                  <c:v>9. Leucémie Lymphoïde Chronique - mutation V600</c:v>
                </c:pt>
                <c:pt idx="9">
                  <c:v>10. Leucémie à tricholeucocytes - mutation V600</c:v>
                </c:pt>
                <c:pt idx="10">
                  <c:v>11. Pathologies diverses, altération de BRAF activatrice, 
détectée en dehors du réseau AcSé des PT Inca</c:v>
                </c:pt>
              </c:strCache>
            </c:strRef>
          </c:cat>
          <c:val>
            <c:numRef>
              <c:f>'Cohortes '!$E$4:$E$14</c:f>
              <c:numCache>
                <c:formatCode>General</c:formatCode>
                <c:ptCount val="11"/>
              </c:numCache>
            </c:numRef>
          </c:val>
          <c:extLst>
            <c:ext xmlns:c16="http://schemas.microsoft.com/office/drawing/2014/chart" uri="{C3380CC4-5D6E-409C-BE32-E72D297353CC}">
              <c16:uniqueId val="{00000002-6B2C-4BE8-8F85-E511865DC4B7}"/>
            </c:ext>
          </c:extLst>
        </c:ser>
        <c:dLbls>
          <c:showLegendKey val="0"/>
          <c:showVal val="0"/>
          <c:showCatName val="0"/>
          <c:showSerName val="0"/>
          <c:showPercent val="0"/>
          <c:showBubbleSize val="0"/>
        </c:dLbls>
        <c:gapWidth val="150"/>
        <c:axId val="1679525647"/>
        <c:axId val="1"/>
      </c:barChart>
      <c:catAx>
        <c:axId val="1679525647"/>
        <c:scaling>
          <c:orientation val="minMax"/>
        </c:scaling>
        <c:delete val="0"/>
        <c:axPos val="l"/>
        <c:numFmt formatCode="General" sourceLinked="1"/>
        <c:majorTickMark val="none"/>
        <c:minorTickMark val="none"/>
        <c:tickLblPos val="nextTo"/>
        <c:txPr>
          <a:bodyPr rot="0" vert="horz"/>
          <a:lstStyle/>
          <a:p>
            <a:pPr>
              <a:defRPr/>
            </a:pPr>
            <a:endParaRPr lang="fr-FR"/>
          </a:p>
        </c:txPr>
        <c:crossAx val="1"/>
        <c:crosses val="autoZero"/>
        <c:auto val="0"/>
        <c:lblAlgn val="ctr"/>
        <c:lblOffset val="100"/>
        <c:noMultiLvlLbl val="0"/>
      </c:catAx>
      <c:valAx>
        <c:axId val="1"/>
        <c:scaling>
          <c:orientation val="minMax"/>
          <c:min val="0"/>
        </c:scaling>
        <c:delete val="0"/>
        <c:axPos val="b"/>
        <c:numFmt formatCode="General" sourceLinked="1"/>
        <c:majorTickMark val="none"/>
        <c:minorTickMark val="none"/>
        <c:tickLblPos val="nextTo"/>
        <c:txPr>
          <a:bodyPr rot="0" vert="horz"/>
          <a:lstStyle/>
          <a:p>
            <a:pPr>
              <a:defRPr/>
            </a:pPr>
            <a:endParaRPr lang="fr-FR"/>
          </a:p>
        </c:txPr>
        <c:crossAx val="1679525647"/>
        <c:crosses val="autoZero"/>
        <c:crossBetween val="between"/>
      </c:valAx>
    </c:plotArea>
    <c:plotVisOnly val="1"/>
    <c:dispBlanksAs val="gap"/>
    <c:showDLblsOverMax val="0"/>
  </c:chart>
  <c:txPr>
    <a:bodyPr/>
    <a:lstStyle/>
    <a:p>
      <a:pPr>
        <a:defRPr sz="1050" b="0" i="0" u="none" strike="noStrike" baseline="0">
          <a:solidFill>
            <a:srgbClr val="000000"/>
          </a:solidFill>
          <a:latin typeface="Ubuntu" panose="020B0504030602030204" pitchFamily="34" charset="0"/>
          <a:ea typeface="Calibri"/>
          <a:cs typeface="Calibri"/>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438765-252C-4023-8466-F16FCD4CAF2F}" type="doc">
      <dgm:prSet loTypeId="urn:microsoft.com/office/officeart/2005/8/layout/vList3" loCatId="list"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fr-FR"/>
        </a:p>
      </dgm:t>
    </dgm:pt>
    <dgm:pt modelId="{52256926-86FF-4903-BBCA-2C00141CDCD3}">
      <dgm:prSet/>
      <dgm:spPr>
        <a:solidFill>
          <a:srgbClr val="EA560D"/>
        </a:solidFill>
        <a:ln>
          <a:noFill/>
        </a:ln>
        <a:effectLst>
          <a:outerShdw blurRad="190500" dist="228600" dir="2700000" algn="ctr" rotWithShape="0">
            <a:srgbClr val="EA560D">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b="1" dirty="0" smtClean="0"/>
            <a:t>Plus de 150 </a:t>
          </a:r>
          <a:r>
            <a:rPr lang="en-US" b="1" dirty="0" err="1" smtClean="0"/>
            <a:t>professionnels</a:t>
          </a:r>
          <a:r>
            <a:rPr lang="en-US" b="1" dirty="0" smtClean="0"/>
            <a:t> </a:t>
          </a:r>
          <a:r>
            <a:rPr lang="en-US" b="1" dirty="0" err="1" smtClean="0"/>
            <a:t>dédiés</a:t>
          </a:r>
          <a:r>
            <a:rPr lang="en-US" b="1" dirty="0" smtClean="0"/>
            <a:t> aux </a:t>
          </a:r>
          <a:r>
            <a:rPr lang="en-US" b="1" dirty="0" err="1" smtClean="0"/>
            <a:t>activités</a:t>
          </a:r>
          <a:r>
            <a:rPr lang="en-US" b="1" dirty="0" smtClean="0"/>
            <a:t> de la </a:t>
          </a:r>
          <a:r>
            <a:rPr lang="en-US" b="1" dirty="0" err="1" smtClean="0"/>
            <a:t>Recherche</a:t>
          </a:r>
          <a:r>
            <a:rPr lang="en-US" b="1" dirty="0" smtClean="0"/>
            <a:t> Clinique, </a:t>
          </a:r>
          <a:r>
            <a:rPr lang="en-US" b="1" dirty="0" err="1" smtClean="0"/>
            <a:t>translationnelle</a:t>
          </a:r>
          <a:r>
            <a:rPr lang="en-US" b="1" dirty="0" smtClean="0"/>
            <a:t> et sur les</a:t>
          </a:r>
          <a:r>
            <a:rPr lang="en-US" b="0" dirty="0" smtClean="0"/>
            <a:t> </a:t>
          </a:r>
          <a:r>
            <a:rPr lang="en-US" b="1" dirty="0" err="1" smtClean="0"/>
            <a:t>données</a:t>
          </a:r>
          <a:r>
            <a:rPr lang="en-US" b="1" dirty="0" smtClean="0"/>
            <a:t> de vie </a:t>
          </a:r>
          <a:r>
            <a:rPr lang="en-US" b="1" dirty="0" err="1" smtClean="0"/>
            <a:t>réelle</a:t>
          </a:r>
          <a:endParaRPr lang="fr-FR" b="1" dirty="0"/>
        </a:p>
      </dgm:t>
    </dgm:pt>
    <dgm:pt modelId="{1822F973-2F73-4647-A3F8-6D5E9852E1BA}" type="parTrans" cxnId="{266E5787-F8BE-4470-956D-6A80EA8906F9}">
      <dgm:prSet/>
      <dgm:spPr/>
      <dgm:t>
        <a:bodyPr/>
        <a:lstStyle/>
        <a:p>
          <a:endParaRPr lang="fr-FR"/>
        </a:p>
      </dgm:t>
    </dgm:pt>
    <dgm:pt modelId="{FC070D79-32E5-44F9-A007-6A050403F630}" type="sibTrans" cxnId="{266E5787-F8BE-4470-956D-6A80EA8906F9}">
      <dgm:prSet/>
      <dgm:spPr/>
      <dgm:t>
        <a:bodyPr/>
        <a:lstStyle/>
        <a:p>
          <a:endParaRPr lang="fr-FR"/>
        </a:p>
      </dgm:t>
    </dgm:pt>
    <dgm:pt modelId="{E02B3B2A-450D-4798-A79A-8E0362E16DCC}">
      <dgm:prSet/>
      <dgm:spPr>
        <a:solidFill>
          <a:srgbClr val="EA560D"/>
        </a:solidFill>
        <a:ln>
          <a:noFill/>
        </a:ln>
        <a:effectLst>
          <a:outerShdw blurRad="190500" dist="228600" dir="2700000" algn="ctr" rotWithShape="0">
            <a:srgbClr val="EA560D">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fr-FR" b="1" dirty="0" smtClean="0"/>
            <a:t>Un Centre de ressources biologiques </a:t>
          </a:r>
          <a:r>
            <a:rPr lang="en-US" dirty="0" smtClean="0"/>
            <a:t>(</a:t>
          </a:r>
          <a:r>
            <a:rPr lang="en-US" dirty="0" err="1" smtClean="0"/>
            <a:t>basé</a:t>
          </a:r>
          <a:r>
            <a:rPr lang="en-US" dirty="0" smtClean="0"/>
            <a:t> à Lyon)</a:t>
          </a:r>
          <a:endParaRPr lang="fr-FR" dirty="0"/>
        </a:p>
      </dgm:t>
    </dgm:pt>
    <dgm:pt modelId="{AD1F441B-5AB9-4414-A9D2-419A9404EF88}" type="parTrans" cxnId="{B4AB9FB8-3B55-4DAC-B689-659DA02CCCCC}">
      <dgm:prSet/>
      <dgm:spPr/>
      <dgm:t>
        <a:bodyPr/>
        <a:lstStyle/>
        <a:p>
          <a:endParaRPr lang="fr-FR"/>
        </a:p>
      </dgm:t>
    </dgm:pt>
    <dgm:pt modelId="{279CC371-B33C-4A72-8926-3C677082E4D8}" type="sibTrans" cxnId="{B4AB9FB8-3B55-4DAC-B689-659DA02CCCCC}">
      <dgm:prSet/>
      <dgm:spPr/>
      <dgm:t>
        <a:bodyPr/>
        <a:lstStyle/>
        <a:p>
          <a:endParaRPr lang="fr-FR"/>
        </a:p>
      </dgm:t>
    </dgm:pt>
    <dgm:pt modelId="{C8C8452C-D369-4230-AB60-6F7006832E79}">
      <dgm:prSet/>
      <dgm:spPr>
        <a:solidFill>
          <a:srgbClr val="EA560D"/>
        </a:solidFill>
        <a:ln>
          <a:noFill/>
        </a:ln>
        <a:effectLst>
          <a:outerShdw blurRad="190500" dist="228600" dir="2700000" algn="ctr" rotWithShape="0">
            <a:srgbClr val="EA560D">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dirty="0" smtClean="0"/>
            <a:t>Un </a:t>
          </a:r>
          <a:r>
            <a:rPr lang="en-US" b="1" dirty="0" smtClean="0"/>
            <a:t>Data center </a:t>
          </a:r>
          <a:r>
            <a:rPr lang="en-US" dirty="0" err="1" smtClean="0"/>
            <a:t>basé</a:t>
          </a:r>
          <a:r>
            <a:rPr lang="en-US" dirty="0" smtClean="0"/>
            <a:t> à Montpellier</a:t>
          </a:r>
          <a:br>
            <a:rPr lang="en-US" dirty="0" smtClean="0"/>
          </a:br>
          <a:endParaRPr lang="fr-FR" dirty="0"/>
        </a:p>
      </dgm:t>
    </dgm:pt>
    <dgm:pt modelId="{680F2943-E72B-45EB-BC25-58334A1414B9}" type="parTrans" cxnId="{3781BE7D-755F-42D1-B5CE-C137E40C5A7D}">
      <dgm:prSet/>
      <dgm:spPr/>
      <dgm:t>
        <a:bodyPr/>
        <a:lstStyle/>
        <a:p>
          <a:endParaRPr lang="fr-FR"/>
        </a:p>
      </dgm:t>
    </dgm:pt>
    <dgm:pt modelId="{782FBA06-7C77-4D56-B277-ED208E4E0CB0}" type="sibTrans" cxnId="{3781BE7D-755F-42D1-B5CE-C137E40C5A7D}">
      <dgm:prSet/>
      <dgm:spPr/>
      <dgm:t>
        <a:bodyPr/>
        <a:lstStyle/>
        <a:p>
          <a:endParaRPr lang="fr-FR"/>
        </a:p>
      </dgm:t>
    </dgm:pt>
    <dgm:pt modelId="{F578C55C-EE11-4D25-A50C-945D2C1D2EE8}">
      <dgm:prSet/>
      <dgm:spPr>
        <a:solidFill>
          <a:srgbClr val="EA560D"/>
        </a:solidFill>
        <a:ln>
          <a:noFill/>
        </a:ln>
        <a:effectLst>
          <a:outerShdw blurRad="190500" dist="228600" dir="2700000" algn="ctr" rotWithShape="0">
            <a:srgbClr val="D2DCE5">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b="1" smtClean="0"/>
            <a:t>Une activité de Recherche Clinique Certifiée ISO 9001</a:t>
          </a:r>
          <a:endParaRPr lang="fr-FR"/>
        </a:p>
      </dgm:t>
    </dgm:pt>
    <dgm:pt modelId="{577CFB03-0A2B-44D6-B606-EEDC8379D5D9}" type="parTrans" cxnId="{1967E9C0-ED09-4408-B0AF-CE9E13F8CDE8}">
      <dgm:prSet/>
      <dgm:spPr/>
      <dgm:t>
        <a:bodyPr/>
        <a:lstStyle/>
        <a:p>
          <a:endParaRPr lang="fr-FR"/>
        </a:p>
      </dgm:t>
    </dgm:pt>
    <dgm:pt modelId="{083F66B5-6039-43E9-9C8D-2A5CD8AFDD41}" type="sibTrans" cxnId="{1967E9C0-ED09-4408-B0AF-CE9E13F8CDE8}">
      <dgm:prSet/>
      <dgm:spPr/>
      <dgm:t>
        <a:bodyPr/>
        <a:lstStyle/>
        <a:p>
          <a:endParaRPr lang="fr-FR"/>
        </a:p>
      </dgm:t>
    </dgm:pt>
    <dgm:pt modelId="{D9958DB9-1F84-4827-B506-3836232D92B7}">
      <dgm:prSet/>
      <dgm:spPr>
        <a:solidFill>
          <a:srgbClr val="EA560D"/>
        </a:solidFill>
        <a:ln>
          <a:noFill/>
        </a:ln>
        <a:effectLst>
          <a:outerShdw blurRad="190500" dist="228600" dir="2700000" algn="ctr" rotWithShape="0">
            <a:srgbClr val="EA560D">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b="1" dirty="0" smtClean="0"/>
            <a:t>Bureau de liaison pour </a:t>
          </a:r>
          <a:r>
            <a:rPr lang="en-US" b="1" dirty="0" err="1" smtClean="0"/>
            <a:t>l’EORTC</a:t>
          </a:r>
          <a:r>
            <a:rPr lang="en-US" b="1" dirty="0" smtClean="0"/>
            <a:t> </a:t>
          </a:r>
          <a:r>
            <a:rPr lang="en-US" dirty="0" smtClean="0"/>
            <a:t>(European Organization for Research and Treatment of Cancer)</a:t>
          </a:r>
          <a:endParaRPr lang="fr-FR" dirty="0"/>
        </a:p>
      </dgm:t>
    </dgm:pt>
    <dgm:pt modelId="{00F4618B-A0A0-446C-86B9-7491A7899835}" type="parTrans" cxnId="{0B1CBB62-F1F3-4DF6-A2E9-6D391B34A0BD}">
      <dgm:prSet/>
      <dgm:spPr/>
      <dgm:t>
        <a:bodyPr/>
        <a:lstStyle/>
        <a:p>
          <a:endParaRPr lang="fr-FR"/>
        </a:p>
      </dgm:t>
    </dgm:pt>
    <dgm:pt modelId="{3D3AC883-C404-49B8-A37C-4D9ED49BE1C1}" type="sibTrans" cxnId="{0B1CBB62-F1F3-4DF6-A2E9-6D391B34A0BD}">
      <dgm:prSet/>
      <dgm:spPr/>
      <dgm:t>
        <a:bodyPr/>
        <a:lstStyle/>
        <a:p>
          <a:endParaRPr lang="fr-FR"/>
        </a:p>
      </dgm:t>
    </dgm:pt>
    <dgm:pt modelId="{6395C6C3-A2FC-49C3-B643-8BCE72ECF323}" type="pres">
      <dgm:prSet presAssocID="{B4438765-252C-4023-8466-F16FCD4CAF2F}" presName="linearFlow" presStyleCnt="0">
        <dgm:presLayoutVars>
          <dgm:dir/>
          <dgm:resizeHandles val="exact"/>
        </dgm:presLayoutVars>
      </dgm:prSet>
      <dgm:spPr/>
      <dgm:t>
        <a:bodyPr/>
        <a:lstStyle/>
        <a:p>
          <a:endParaRPr lang="fr-FR"/>
        </a:p>
      </dgm:t>
    </dgm:pt>
    <dgm:pt modelId="{7B3CAE99-31C5-4A1E-8E30-1269F0BFA048}" type="pres">
      <dgm:prSet presAssocID="{52256926-86FF-4903-BBCA-2C00141CDCD3}"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0AA0321-F7CD-4DD6-8906-7F0DFD7E8674}" type="pres">
      <dgm:prSet presAssocID="{52256926-86FF-4903-BBCA-2C00141CDCD3}" presName="imgShp" presStyleLbl="fgImgPlace1" presStyleIdx="0" presStyleCnt="5"/>
      <dgm:spPr>
        <a:solidFill>
          <a:srgbClr val="A5BAC9"/>
        </a:solidFill>
        <a:ln>
          <a:noFill/>
        </a:ln>
        <a:effectLst>
          <a:outerShdw blurRad="190500" dist="228600" dir="2700000" algn="ctr" rotWithShape="0">
            <a:srgbClr val="D2DCE5">
              <a:alpha val="30000"/>
            </a:srgbClr>
          </a:outerShdw>
        </a:effectLst>
        <a:scene3d>
          <a:camera prst="orthographicFront">
            <a:rot lat="0" lon="0" rev="0"/>
          </a:camera>
          <a:lightRig rig="glow" dir="t">
            <a:rot lat="0" lon="0" rev="4800000"/>
          </a:lightRig>
        </a:scene3d>
        <a:sp3d prstMaterial="matte"/>
      </dgm:spPr>
      <dgm:t>
        <a:bodyPr/>
        <a:lstStyle/>
        <a:p>
          <a:endParaRPr lang="fr-FR"/>
        </a:p>
      </dgm:t>
    </dgm:pt>
    <dgm:pt modelId="{D3ABDB63-C85C-451C-A94E-ABA0930E7127}" type="pres">
      <dgm:prSet presAssocID="{52256926-86FF-4903-BBCA-2C00141CDCD3}" presName="txShp" presStyleLbl="node1" presStyleIdx="0" presStyleCnt="5">
        <dgm:presLayoutVars>
          <dgm:bulletEnabled val="1"/>
        </dgm:presLayoutVars>
      </dgm:prSet>
      <dgm:spPr/>
      <dgm:t>
        <a:bodyPr/>
        <a:lstStyle/>
        <a:p>
          <a:endParaRPr lang="fr-FR"/>
        </a:p>
      </dgm:t>
    </dgm:pt>
    <dgm:pt modelId="{95741E50-5A4A-4AC0-9944-A6BC43AA9F3E}" type="pres">
      <dgm:prSet presAssocID="{FC070D79-32E5-44F9-A007-6A050403F630}" presName="spacing"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E5DBA3F5-6CAA-4FFD-BC9E-42A729BF964A}" type="pres">
      <dgm:prSet presAssocID="{E02B3B2A-450D-4798-A79A-8E0362E16DCC}"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6BABFC56-31BF-48E5-938C-743DCC426B0C}" type="pres">
      <dgm:prSet presAssocID="{E02B3B2A-450D-4798-A79A-8E0362E16DCC}" presName="imgShp" presStyleLbl="fgImgPlace1" presStyleIdx="1" presStyleCnt="5"/>
      <dgm:spPr>
        <a:solidFill>
          <a:srgbClr val="A5BAC9"/>
        </a:solidFill>
        <a:ln>
          <a:noFill/>
        </a:ln>
        <a:effectLst>
          <a:outerShdw blurRad="190500" dist="228600" dir="2700000" algn="ctr" rotWithShape="0">
            <a:srgbClr val="D2DCE5">
              <a:alpha val="30000"/>
            </a:srgbClr>
          </a:outerShdw>
        </a:effectLst>
        <a:scene3d>
          <a:camera prst="orthographicFront">
            <a:rot lat="0" lon="0" rev="0"/>
          </a:camera>
          <a:lightRig rig="glow" dir="t">
            <a:rot lat="0" lon="0" rev="4800000"/>
          </a:lightRig>
        </a:scene3d>
        <a:sp3d prstMaterial="matte"/>
      </dgm:spPr>
      <dgm:t>
        <a:bodyPr/>
        <a:lstStyle/>
        <a:p>
          <a:endParaRPr lang="fr-FR"/>
        </a:p>
      </dgm:t>
    </dgm:pt>
    <dgm:pt modelId="{92E19233-A361-4D0A-A988-C61ECE6E1AD5}" type="pres">
      <dgm:prSet presAssocID="{E02B3B2A-450D-4798-A79A-8E0362E16DCC}" presName="txShp" presStyleLbl="node1" presStyleIdx="1" presStyleCnt="5">
        <dgm:presLayoutVars>
          <dgm:bulletEnabled val="1"/>
        </dgm:presLayoutVars>
      </dgm:prSet>
      <dgm:spPr/>
      <dgm:t>
        <a:bodyPr/>
        <a:lstStyle/>
        <a:p>
          <a:endParaRPr lang="fr-FR"/>
        </a:p>
      </dgm:t>
    </dgm:pt>
    <dgm:pt modelId="{F1C75E53-89BE-4834-9834-B260703FA034}" type="pres">
      <dgm:prSet presAssocID="{279CC371-B33C-4A72-8926-3C677082E4D8}" presName="spacing"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DAAE55A-9FED-48C7-9670-BD00A141727E}" type="pres">
      <dgm:prSet presAssocID="{C8C8452C-D369-4230-AB60-6F7006832E79}"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C4CE496-F37C-4DD1-89E4-0503BF26099F}" type="pres">
      <dgm:prSet presAssocID="{C8C8452C-D369-4230-AB60-6F7006832E79}" presName="imgShp" presStyleLbl="fgImgPlace1" presStyleIdx="2" presStyleCnt="5"/>
      <dgm:spPr>
        <a:solidFill>
          <a:srgbClr val="A5BAC9"/>
        </a:solidFill>
        <a:ln>
          <a:noFill/>
        </a:ln>
        <a:effectLst>
          <a:outerShdw blurRad="190500" dist="228600" dir="2700000" algn="ctr" rotWithShape="0">
            <a:srgbClr val="D2DCE5">
              <a:alpha val="30000"/>
            </a:srgbClr>
          </a:outerShdw>
        </a:effectLst>
        <a:scene3d>
          <a:camera prst="orthographicFront">
            <a:rot lat="0" lon="0" rev="0"/>
          </a:camera>
          <a:lightRig rig="glow" dir="t">
            <a:rot lat="0" lon="0" rev="4800000"/>
          </a:lightRig>
        </a:scene3d>
        <a:sp3d prstMaterial="matte"/>
      </dgm:spPr>
      <dgm:t>
        <a:bodyPr/>
        <a:lstStyle/>
        <a:p>
          <a:endParaRPr lang="fr-FR"/>
        </a:p>
      </dgm:t>
    </dgm:pt>
    <dgm:pt modelId="{5674DA92-4A21-4830-9AE0-8480336E7DD7}" type="pres">
      <dgm:prSet presAssocID="{C8C8452C-D369-4230-AB60-6F7006832E79}" presName="txShp" presStyleLbl="node1" presStyleIdx="2" presStyleCnt="5">
        <dgm:presLayoutVars>
          <dgm:bulletEnabled val="1"/>
        </dgm:presLayoutVars>
      </dgm:prSet>
      <dgm:spPr/>
      <dgm:t>
        <a:bodyPr/>
        <a:lstStyle/>
        <a:p>
          <a:endParaRPr lang="fr-FR"/>
        </a:p>
      </dgm:t>
    </dgm:pt>
    <dgm:pt modelId="{E9443909-3994-4C27-A160-17B3CCC23AE0}" type="pres">
      <dgm:prSet presAssocID="{782FBA06-7C77-4D56-B277-ED208E4E0CB0}" presName="spacing"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A4C01204-B6D9-45F2-BC4D-D1A94C11FB3D}" type="pres">
      <dgm:prSet presAssocID="{F578C55C-EE11-4D25-A50C-945D2C1D2EE8}"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E069BC5A-18F8-4F62-BD97-BBE5020402C0}" type="pres">
      <dgm:prSet presAssocID="{F578C55C-EE11-4D25-A50C-945D2C1D2EE8}" presName="imgShp" presStyleLbl="fgImgPlace1" presStyleIdx="3" presStyleCnt="5"/>
      <dgm:spPr>
        <a:solidFill>
          <a:srgbClr val="A5BAC9"/>
        </a:solidFill>
        <a:ln>
          <a:noFill/>
        </a:ln>
        <a:effectLst>
          <a:outerShdw blurRad="190500" dist="228600" dir="2700000" algn="ctr" rotWithShape="0">
            <a:srgbClr val="D2DCE5">
              <a:alpha val="30000"/>
            </a:srgbClr>
          </a:outerShdw>
        </a:effectLst>
        <a:scene3d>
          <a:camera prst="orthographicFront">
            <a:rot lat="0" lon="0" rev="0"/>
          </a:camera>
          <a:lightRig rig="glow" dir="t">
            <a:rot lat="0" lon="0" rev="4800000"/>
          </a:lightRig>
        </a:scene3d>
        <a:sp3d prstMaterial="matte"/>
      </dgm:spPr>
      <dgm:t>
        <a:bodyPr/>
        <a:lstStyle/>
        <a:p>
          <a:endParaRPr lang="fr-FR"/>
        </a:p>
      </dgm:t>
    </dgm:pt>
    <dgm:pt modelId="{6FEB50BA-FA5A-49B5-BC81-A6F548C48E64}" type="pres">
      <dgm:prSet presAssocID="{F578C55C-EE11-4D25-A50C-945D2C1D2EE8}" presName="txShp" presStyleLbl="node1" presStyleIdx="3" presStyleCnt="5">
        <dgm:presLayoutVars>
          <dgm:bulletEnabled val="1"/>
        </dgm:presLayoutVars>
      </dgm:prSet>
      <dgm:spPr/>
      <dgm:t>
        <a:bodyPr/>
        <a:lstStyle/>
        <a:p>
          <a:endParaRPr lang="fr-FR"/>
        </a:p>
      </dgm:t>
    </dgm:pt>
    <dgm:pt modelId="{1D2C1262-BC1E-4EA7-A4A9-55E0610B5E2B}" type="pres">
      <dgm:prSet presAssocID="{083F66B5-6039-43E9-9C8D-2A5CD8AFDD41}" presName="spacing"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9DF15DA6-4575-4814-BAAC-75651351B7AD}" type="pres">
      <dgm:prSet presAssocID="{D9958DB9-1F84-4827-B506-3836232D92B7}"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48A8C8B3-0B6E-4FAC-9078-50C850C2E9D1}" type="pres">
      <dgm:prSet presAssocID="{D9958DB9-1F84-4827-B506-3836232D92B7}" presName="imgShp" presStyleLbl="fgImgPlace1" presStyleIdx="4" presStyleCnt="5"/>
      <dgm:spPr>
        <a:solidFill>
          <a:srgbClr val="A5BAC9"/>
        </a:solidFill>
        <a:ln>
          <a:noFill/>
        </a:ln>
        <a:effectLst>
          <a:outerShdw blurRad="190500" dist="228600" dir="2700000" algn="ctr" rotWithShape="0">
            <a:srgbClr val="D2DCE5">
              <a:alpha val="30000"/>
            </a:srgbClr>
          </a:outerShdw>
        </a:effectLst>
        <a:scene3d>
          <a:camera prst="orthographicFront">
            <a:rot lat="0" lon="0" rev="0"/>
          </a:camera>
          <a:lightRig rig="glow" dir="t">
            <a:rot lat="0" lon="0" rev="4800000"/>
          </a:lightRig>
        </a:scene3d>
        <a:sp3d prstMaterial="matte"/>
      </dgm:spPr>
      <dgm:t>
        <a:bodyPr/>
        <a:lstStyle/>
        <a:p>
          <a:endParaRPr lang="fr-FR"/>
        </a:p>
      </dgm:t>
    </dgm:pt>
    <dgm:pt modelId="{447CE8FE-5EED-4950-8634-079EEB451331}" type="pres">
      <dgm:prSet presAssocID="{D9958DB9-1F84-4827-B506-3836232D92B7}" presName="txShp" presStyleLbl="node1" presStyleIdx="4" presStyleCnt="5">
        <dgm:presLayoutVars>
          <dgm:bulletEnabled val="1"/>
        </dgm:presLayoutVars>
      </dgm:prSet>
      <dgm:spPr/>
      <dgm:t>
        <a:bodyPr/>
        <a:lstStyle/>
        <a:p>
          <a:endParaRPr lang="fr-FR"/>
        </a:p>
      </dgm:t>
    </dgm:pt>
  </dgm:ptLst>
  <dgm:cxnLst>
    <dgm:cxn modelId="{266E5787-F8BE-4470-956D-6A80EA8906F9}" srcId="{B4438765-252C-4023-8466-F16FCD4CAF2F}" destId="{52256926-86FF-4903-BBCA-2C00141CDCD3}" srcOrd="0" destOrd="0" parTransId="{1822F973-2F73-4647-A3F8-6D5E9852E1BA}" sibTransId="{FC070D79-32E5-44F9-A007-6A050403F630}"/>
    <dgm:cxn modelId="{94423010-C075-49A7-AD6A-F6B631E8F7EF}" type="presOf" srcId="{C8C8452C-D369-4230-AB60-6F7006832E79}" destId="{5674DA92-4A21-4830-9AE0-8480336E7DD7}" srcOrd="0" destOrd="0" presId="urn:microsoft.com/office/officeart/2005/8/layout/vList3"/>
    <dgm:cxn modelId="{AEB668AF-9BC4-496B-A187-CEB269CE53FF}" type="presOf" srcId="{D9958DB9-1F84-4827-B506-3836232D92B7}" destId="{447CE8FE-5EED-4950-8634-079EEB451331}" srcOrd="0" destOrd="0" presId="urn:microsoft.com/office/officeart/2005/8/layout/vList3"/>
    <dgm:cxn modelId="{BF1DD836-397B-4250-AB0D-AE9D28F08580}" type="presOf" srcId="{E02B3B2A-450D-4798-A79A-8E0362E16DCC}" destId="{92E19233-A361-4D0A-A988-C61ECE6E1AD5}" srcOrd="0" destOrd="0" presId="urn:microsoft.com/office/officeart/2005/8/layout/vList3"/>
    <dgm:cxn modelId="{2618A837-0D83-4923-BA10-EBA96AACE00C}" type="presOf" srcId="{52256926-86FF-4903-BBCA-2C00141CDCD3}" destId="{D3ABDB63-C85C-451C-A94E-ABA0930E7127}" srcOrd="0" destOrd="0" presId="urn:microsoft.com/office/officeart/2005/8/layout/vList3"/>
    <dgm:cxn modelId="{0B1CBB62-F1F3-4DF6-A2E9-6D391B34A0BD}" srcId="{B4438765-252C-4023-8466-F16FCD4CAF2F}" destId="{D9958DB9-1F84-4827-B506-3836232D92B7}" srcOrd="4" destOrd="0" parTransId="{00F4618B-A0A0-446C-86B9-7491A7899835}" sibTransId="{3D3AC883-C404-49B8-A37C-4D9ED49BE1C1}"/>
    <dgm:cxn modelId="{1967E9C0-ED09-4408-B0AF-CE9E13F8CDE8}" srcId="{B4438765-252C-4023-8466-F16FCD4CAF2F}" destId="{F578C55C-EE11-4D25-A50C-945D2C1D2EE8}" srcOrd="3" destOrd="0" parTransId="{577CFB03-0A2B-44D6-B606-EEDC8379D5D9}" sibTransId="{083F66B5-6039-43E9-9C8D-2A5CD8AFDD41}"/>
    <dgm:cxn modelId="{3781BE7D-755F-42D1-B5CE-C137E40C5A7D}" srcId="{B4438765-252C-4023-8466-F16FCD4CAF2F}" destId="{C8C8452C-D369-4230-AB60-6F7006832E79}" srcOrd="2" destOrd="0" parTransId="{680F2943-E72B-45EB-BC25-58334A1414B9}" sibTransId="{782FBA06-7C77-4D56-B277-ED208E4E0CB0}"/>
    <dgm:cxn modelId="{DE7A26EC-5229-4E43-B652-53C09A3FBF5D}" type="presOf" srcId="{F578C55C-EE11-4D25-A50C-945D2C1D2EE8}" destId="{6FEB50BA-FA5A-49B5-BC81-A6F548C48E64}" srcOrd="0" destOrd="0" presId="urn:microsoft.com/office/officeart/2005/8/layout/vList3"/>
    <dgm:cxn modelId="{B4AB9FB8-3B55-4DAC-B689-659DA02CCCCC}" srcId="{B4438765-252C-4023-8466-F16FCD4CAF2F}" destId="{E02B3B2A-450D-4798-A79A-8E0362E16DCC}" srcOrd="1" destOrd="0" parTransId="{AD1F441B-5AB9-4414-A9D2-419A9404EF88}" sibTransId="{279CC371-B33C-4A72-8926-3C677082E4D8}"/>
    <dgm:cxn modelId="{798663B0-8866-46C7-BB0A-C0A4FFCCEA5E}" type="presOf" srcId="{B4438765-252C-4023-8466-F16FCD4CAF2F}" destId="{6395C6C3-A2FC-49C3-B643-8BCE72ECF323}" srcOrd="0" destOrd="0" presId="urn:microsoft.com/office/officeart/2005/8/layout/vList3"/>
    <dgm:cxn modelId="{483CB409-6C45-4E37-878F-D8BFC5233AE5}" type="presParOf" srcId="{6395C6C3-A2FC-49C3-B643-8BCE72ECF323}" destId="{7B3CAE99-31C5-4A1E-8E30-1269F0BFA048}" srcOrd="0" destOrd="0" presId="urn:microsoft.com/office/officeart/2005/8/layout/vList3"/>
    <dgm:cxn modelId="{CA1E0453-2772-4A4B-8437-9063A85A13C3}" type="presParOf" srcId="{7B3CAE99-31C5-4A1E-8E30-1269F0BFA048}" destId="{10AA0321-F7CD-4DD6-8906-7F0DFD7E8674}" srcOrd="0" destOrd="0" presId="urn:microsoft.com/office/officeart/2005/8/layout/vList3"/>
    <dgm:cxn modelId="{27F4961A-DA5D-479C-9EDD-D831F927E963}" type="presParOf" srcId="{7B3CAE99-31C5-4A1E-8E30-1269F0BFA048}" destId="{D3ABDB63-C85C-451C-A94E-ABA0930E7127}" srcOrd="1" destOrd="0" presId="urn:microsoft.com/office/officeart/2005/8/layout/vList3"/>
    <dgm:cxn modelId="{E9D5C54B-E82C-4E82-8B9D-792B71209553}" type="presParOf" srcId="{6395C6C3-A2FC-49C3-B643-8BCE72ECF323}" destId="{95741E50-5A4A-4AC0-9944-A6BC43AA9F3E}" srcOrd="1" destOrd="0" presId="urn:microsoft.com/office/officeart/2005/8/layout/vList3"/>
    <dgm:cxn modelId="{08D86468-198C-4A84-B329-2E731FC2E374}" type="presParOf" srcId="{6395C6C3-A2FC-49C3-B643-8BCE72ECF323}" destId="{E5DBA3F5-6CAA-4FFD-BC9E-42A729BF964A}" srcOrd="2" destOrd="0" presId="urn:microsoft.com/office/officeart/2005/8/layout/vList3"/>
    <dgm:cxn modelId="{DB12E158-A546-4EA1-84B0-891986928985}" type="presParOf" srcId="{E5DBA3F5-6CAA-4FFD-BC9E-42A729BF964A}" destId="{6BABFC56-31BF-48E5-938C-743DCC426B0C}" srcOrd="0" destOrd="0" presId="urn:microsoft.com/office/officeart/2005/8/layout/vList3"/>
    <dgm:cxn modelId="{3C1C29A9-843C-4C61-836D-93E042B55D8F}" type="presParOf" srcId="{E5DBA3F5-6CAA-4FFD-BC9E-42A729BF964A}" destId="{92E19233-A361-4D0A-A988-C61ECE6E1AD5}" srcOrd="1" destOrd="0" presId="urn:microsoft.com/office/officeart/2005/8/layout/vList3"/>
    <dgm:cxn modelId="{8BBC6D03-6A8E-4310-AFED-E2ED186B6D1A}" type="presParOf" srcId="{6395C6C3-A2FC-49C3-B643-8BCE72ECF323}" destId="{F1C75E53-89BE-4834-9834-B260703FA034}" srcOrd="3" destOrd="0" presId="urn:microsoft.com/office/officeart/2005/8/layout/vList3"/>
    <dgm:cxn modelId="{53E09475-7401-4681-84AE-B1FF8BD21606}" type="presParOf" srcId="{6395C6C3-A2FC-49C3-B643-8BCE72ECF323}" destId="{BDAAE55A-9FED-48C7-9670-BD00A141727E}" srcOrd="4" destOrd="0" presId="urn:microsoft.com/office/officeart/2005/8/layout/vList3"/>
    <dgm:cxn modelId="{407386A4-917A-4176-86B1-12921D30DAF0}" type="presParOf" srcId="{BDAAE55A-9FED-48C7-9670-BD00A141727E}" destId="{5C4CE496-F37C-4DD1-89E4-0503BF26099F}" srcOrd="0" destOrd="0" presId="urn:microsoft.com/office/officeart/2005/8/layout/vList3"/>
    <dgm:cxn modelId="{9E4FF589-5F35-4927-B802-FB5231345470}" type="presParOf" srcId="{BDAAE55A-9FED-48C7-9670-BD00A141727E}" destId="{5674DA92-4A21-4830-9AE0-8480336E7DD7}" srcOrd="1" destOrd="0" presId="urn:microsoft.com/office/officeart/2005/8/layout/vList3"/>
    <dgm:cxn modelId="{69E26A2B-C302-4A0A-B394-3940930CBA3B}" type="presParOf" srcId="{6395C6C3-A2FC-49C3-B643-8BCE72ECF323}" destId="{E9443909-3994-4C27-A160-17B3CCC23AE0}" srcOrd="5" destOrd="0" presId="urn:microsoft.com/office/officeart/2005/8/layout/vList3"/>
    <dgm:cxn modelId="{9F204D2A-895E-47C9-9C73-E7E22934527E}" type="presParOf" srcId="{6395C6C3-A2FC-49C3-B643-8BCE72ECF323}" destId="{A4C01204-B6D9-45F2-BC4D-D1A94C11FB3D}" srcOrd="6" destOrd="0" presId="urn:microsoft.com/office/officeart/2005/8/layout/vList3"/>
    <dgm:cxn modelId="{E313A07E-1823-47D0-982F-C2232293D2E3}" type="presParOf" srcId="{A4C01204-B6D9-45F2-BC4D-D1A94C11FB3D}" destId="{E069BC5A-18F8-4F62-BD97-BBE5020402C0}" srcOrd="0" destOrd="0" presId="urn:microsoft.com/office/officeart/2005/8/layout/vList3"/>
    <dgm:cxn modelId="{35E2200F-A548-4E27-9269-E82AD6E9A496}" type="presParOf" srcId="{A4C01204-B6D9-45F2-BC4D-D1A94C11FB3D}" destId="{6FEB50BA-FA5A-49B5-BC81-A6F548C48E64}" srcOrd="1" destOrd="0" presId="urn:microsoft.com/office/officeart/2005/8/layout/vList3"/>
    <dgm:cxn modelId="{3145627B-B48E-4D54-8A3A-699081D6FE48}" type="presParOf" srcId="{6395C6C3-A2FC-49C3-B643-8BCE72ECF323}" destId="{1D2C1262-BC1E-4EA7-A4A9-55E0610B5E2B}" srcOrd="7" destOrd="0" presId="urn:microsoft.com/office/officeart/2005/8/layout/vList3"/>
    <dgm:cxn modelId="{EAD8730D-B8B1-4C41-A1C8-FCEAF306A962}" type="presParOf" srcId="{6395C6C3-A2FC-49C3-B643-8BCE72ECF323}" destId="{9DF15DA6-4575-4814-BAAC-75651351B7AD}" srcOrd="8" destOrd="0" presId="urn:microsoft.com/office/officeart/2005/8/layout/vList3"/>
    <dgm:cxn modelId="{45A65272-A40A-4A96-B19B-637286425A3F}" type="presParOf" srcId="{9DF15DA6-4575-4814-BAAC-75651351B7AD}" destId="{48A8C8B3-0B6E-4FAC-9078-50C850C2E9D1}" srcOrd="0" destOrd="0" presId="urn:microsoft.com/office/officeart/2005/8/layout/vList3"/>
    <dgm:cxn modelId="{AC4AF76B-5036-4352-8212-E0EAE531BBAC}" type="presParOf" srcId="{9DF15DA6-4575-4814-BAAC-75651351B7AD}" destId="{447CE8FE-5EED-4950-8634-079EEB45133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BDB63-C85C-451C-A94E-ABA0930E7127}">
      <dsp:nvSpPr>
        <dsp:cNvPr id="0" name=""/>
        <dsp:cNvSpPr/>
      </dsp:nvSpPr>
      <dsp:spPr>
        <a:xfrm rot="10800000">
          <a:off x="1289473" y="2245"/>
          <a:ext cx="4465306" cy="659015"/>
        </a:xfrm>
        <a:prstGeom prst="homePlate">
          <a:avLst/>
        </a:prstGeom>
        <a:solidFill>
          <a:srgbClr val="EA560D"/>
        </a:solidFill>
        <a:ln w="12700" cap="flat" cmpd="sng" algn="ctr">
          <a:noFill/>
          <a:prstDash val="solid"/>
          <a:miter lim="800000"/>
        </a:ln>
        <a:effectLst>
          <a:outerShdw blurRad="190500" dist="228600" dir="2700000" algn="ctr" rotWithShape="0">
            <a:srgbClr val="EA560D">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90608" tIns="49530" rIns="92456" bIns="49530" numCol="1" spcCol="1270" anchor="ctr" anchorCtr="0">
          <a:noAutofit/>
        </a:bodyPr>
        <a:lstStyle/>
        <a:p>
          <a:pPr lvl="0" algn="ctr" defTabSz="577850" rtl="0">
            <a:lnSpc>
              <a:spcPct val="90000"/>
            </a:lnSpc>
            <a:spcBef>
              <a:spcPct val="0"/>
            </a:spcBef>
            <a:spcAft>
              <a:spcPct val="35000"/>
            </a:spcAft>
          </a:pPr>
          <a:r>
            <a:rPr lang="en-US" sz="1300" b="1" kern="1200" dirty="0" smtClean="0"/>
            <a:t>Plus de 150 </a:t>
          </a:r>
          <a:r>
            <a:rPr lang="en-US" sz="1300" b="1" kern="1200" dirty="0" err="1" smtClean="0"/>
            <a:t>professionnels</a:t>
          </a:r>
          <a:r>
            <a:rPr lang="en-US" sz="1300" b="1" kern="1200" dirty="0" smtClean="0"/>
            <a:t> </a:t>
          </a:r>
          <a:r>
            <a:rPr lang="en-US" sz="1300" b="1" kern="1200" dirty="0" err="1" smtClean="0"/>
            <a:t>dédiés</a:t>
          </a:r>
          <a:r>
            <a:rPr lang="en-US" sz="1300" b="1" kern="1200" dirty="0" smtClean="0"/>
            <a:t> aux </a:t>
          </a:r>
          <a:r>
            <a:rPr lang="en-US" sz="1300" b="1" kern="1200" dirty="0" err="1" smtClean="0"/>
            <a:t>activités</a:t>
          </a:r>
          <a:r>
            <a:rPr lang="en-US" sz="1300" b="1" kern="1200" dirty="0" smtClean="0"/>
            <a:t> de la </a:t>
          </a:r>
          <a:r>
            <a:rPr lang="en-US" sz="1300" b="1" kern="1200" dirty="0" err="1" smtClean="0"/>
            <a:t>Recherche</a:t>
          </a:r>
          <a:r>
            <a:rPr lang="en-US" sz="1300" b="1" kern="1200" dirty="0" smtClean="0"/>
            <a:t> Clinique, </a:t>
          </a:r>
          <a:r>
            <a:rPr lang="en-US" sz="1300" b="1" kern="1200" dirty="0" err="1" smtClean="0"/>
            <a:t>translationnelle</a:t>
          </a:r>
          <a:r>
            <a:rPr lang="en-US" sz="1300" b="1" kern="1200" dirty="0" smtClean="0"/>
            <a:t> et sur les</a:t>
          </a:r>
          <a:r>
            <a:rPr lang="en-US" sz="1300" b="0" kern="1200" dirty="0" smtClean="0"/>
            <a:t> </a:t>
          </a:r>
          <a:r>
            <a:rPr lang="en-US" sz="1300" b="1" kern="1200" dirty="0" err="1" smtClean="0"/>
            <a:t>données</a:t>
          </a:r>
          <a:r>
            <a:rPr lang="en-US" sz="1300" b="1" kern="1200" dirty="0" smtClean="0"/>
            <a:t> de vie </a:t>
          </a:r>
          <a:r>
            <a:rPr lang="en-US" sz="1300" b="1" kern="1200" dirty="0" err="1" smtClean="0"/>
            <a:t>réelle</a:t>
          </a:r>
          <a:endParaRPr lang="fr-FR" sz="1300" b="1" kern="1200" dirty="0"/>
        </a:p>
      </dsp:txBody>
      <dsp:txXfrm rot="10800000">
        <a:off x="1454227" y="2245"/>
        <a:ext cx="4300552" cy="659015"/>
      </dsp:txXfrm>
    </dsp:sp>
    <dsp:sp modelId="{10AA0321-F7CD-4DD6-8906-7F0DFD7E8674}">
      <dsp:nvSpPr>
        <dsp:cNvPr id="0" name=""/>
        <dsp:cNvSpPr/>
      </dsp:nvSpPr>
      <dsp:spPr>
        <a:xfrm>
          <a:off x="959966" y="2245"/>
          <a:ext cx="659015" cy="659015"/>
        </a:xfrm>
        <a:prstGeom prst="ellipse">
          <a:avLst/>
        </a:prstGeom>
        <a:solidFill>
          <a:srgbClr val="A5BAC9"/>
        </a:solidFill>
        <a:ln w="12700" cap="flat" cmpd="sng" algn="ctr">
          <a:noFill/>
          <a:prstDash val="solid"/>
          <a:miter lim="800000"/>
        </a:ln>
        <a:effectLst>
          <a:outerShdw blurRad="190500" dist="228600" dir="2700000" algn="ctr" rotWithShape="0">
            <a:srgbClr val="D2DCE5">
              <a:alpha val="30000"/>
            </a:srgbClr>
          </a:outerShdw>
        </a:effectLst>
        <a:scene3d>
          <a:camera prst="orthographicFront">
            <a:rot lat="0" lon="0" rev="0"/>
          </a:camera>
          <a:lightRig rig="glow" dir="t">
            <a:rot lat="0" lon="0" rev="4800000"/>
          </a:lightRig>
        </a:scene3d>
        <a:sp3d prstMaterial="matte"/>
      </dsp:spPr>
      <dsp:style>
        <a:lnRef idx="2">
          <a:scrgbClr r="0" g="0" b="0"/>
        </a:lnRef>
        <a:fillRef idx="1">
          <a:scrgbClr r="0" g="0" b="0"/>
        </a:fillRef>
        <a:effectRef idx="0">
          <a:scrgbClr r="0" g="0" b="0"/>
        </a:effectRef>
        <a:fontRef idx="minor"/>
      </dsp:style>
    </dsp:sp>
    <dsp:sp modelId="{92E19233-A361-4D0A-A988-C61ECE6E1AD5}">
      <dsp:nvSpPr>
        <dsp:cNvPr id="0" name=""/>
        <dsp:cNvSpPr/>
      </dsp:nvSpPr>
      <dsp:spPr>
        <a:xfrm rot="10800000">
          <a:off x="1289473" y="857982"/>
          <a:ext cx="4465306" cy="659015"/>
        </a:xfrm>
        <a:prstGeom prst="homePlate">
          <a:avLst/>
        </a:prstGeom>
        <a:solidFill>
          <a:srgbClr val="EA560D"/>
        </a:solidFill>
        <a:ln w="12700" cap="flat" cmpd="sng" algn="ctr">
          <a:noFill/>
          <a:prstDash val="solid"/>
          <a:miter lim="800000"/>
        </a:ln>
        <a:effectLst>
          <a:outerShdw blurRad="190500" dist="228600" dir="2700000" algn="ctr" rotWithShape="0">
            <a:srgbClr val="EA560D">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90608" tIns="49530" rIns="92456" bIns="49530" numCol="1" spcCol="1270" anchor="ctr" anchorCtr="0">
          <a:noAutofit/>
        </a:bodyPr>
        <a:lstStyle/>
        <a:p>
          <a:pPr lvl="0" algn="ctr" defTabSz="577850" rtl="0">
            <a:lnSpc>
              <a:spcPct val="90000"/>
            </a:lnSpc>
            <a:spcBef>
              <a:spcPct val="0"/>
            </a:spcBef>
            <a:spcAft>
              <a:spcPct val="35000"/>
            </a:spcAft>
          </a:pPr>
          <a:r>
            <a:rPr lang="fr-FR" sz="1300" b="1" kern="1200" dirty="0" smtClean="0"/>
            <a:t>Un Centre de ressources biologiques </a:t>
          </a:r>
          <a:r>
            <a:rPr lang="en-US" sz="1300" kern="1200" dirty="0" smtClean="0"/>
            <a:t>(</a:t>
          </a:r>
          <a:r>
            <a:rPr lang="en-US" sz="1300" kern="1200" dirty="0" err="1" smtClean="0"/>
            <a:t>basé</a:t>
          </a:r>
          <a:r>
            <a:rPr lang="en-US" sz="1300" kern="1200" dirty="0" smtClean="0"/>
            <a:t> à Lyon)</a:t>
          </a:r>
          <a:endParaRPr lang="fr-FR" sz="1300" kern="1200" dirty="0"/>
        </a:p>
      </dsp:txBody>
      <dsp:txXfrm rot="10800000">
        <a:off x="1454227" y="857982"/>
        <a:ext cx="4300552" cy="659015"/>
      </dsp:txXfrm>
    </dsp:sp>
    <dsp:sp modelId="{6BABFC56-31BF-48E5-938C-743DCC426B0C}">
      <dsp:nvSpPr>
        <dsp:cNvPr id="0" name=""/>
        <dsp:cNvSpPr/>
      </dsp:nvSpPr>
      <dsp:spPr>
        <a:xfrm>
          <a:off x="959966" y="857982"/>
          <a:ext cx="659015" cy="659015"/>
        </a:xfrm>
        <a:prstGeom prst="ellipse">
          <a:avLst/>
        </a:prstGeom>
        <a:solidFill>
          <a:srgbClr val="A5BAC9"/>
        </a:solidFill>
        <a:ln w="12700" cap="flat" cmpd="sng" algn="ctr">
          <a:noFill/>
          <a:prstDash val="solid"/>
          <a:miter lim="800000"/>
        </a:ln>
        <a:effectLst>
          <a:outerShdw blurRad="190500" dist="228600" dir="2700000" algn="ctr" rotWithShape="0">
            <a:srgbClr val="D2DCE5">
              <a:alpha val="30000"/>
            </a:srgbClr>
          </a:outerShdw>
        </a:effectLst>
        <a:scene3d>
          <a:camera prst="orthographicFront">
            <a:rot lat="0" lon="0" rev="0"/>
          </a:camera>
          <a:lightRig rig="glow" dir="t">
            <a:rot lat="0" lon="0" rev="4800000"/>
          </a:lightRig>
        </a:scene3d>
        <a:sp3d prstMaterial="matte"/>
      </dsp:spPr>
      <dsp:style>
        <a:lnRef idx="2">
          <a:scrgbClr r="0" g="0" b="0"/>
        </a:lnRef>
        <a:fillRef idx="1">
          <a:scrgbClr r="0" g="0" b="0"/>
        </a:fillRef>
        <a:effectRef idx="0">
          <a:scrgbClr r="0" g="0" b="0"/>
        </a:effectRef>
        <a:fontRef idx="minor"/>
      </dsp:style>
    </dsp:sp>
    <dsp:sp modelId="{5674DA92-4A21-4830-9AE0-8480336E7DD7}">
      <dsp:nvSpPr>
        <dsp:cNvPr id="0" name=""/>
        <dsp:cNvSpPr/>
      </dsp:nvSpPr>
      <dsp:spPr>
        <a:xfrm rot="10800000">
          <a:off x="1289473" y="1713719"/>
          <a:ext cx="4465306" cy="659015"/>
        </a:xfrm>
        <a:prstGeom prst="homePlate">
          <a:avLst/>
        </a:prstGeom>
        <a:solidFill>
          <a:srgbClr val="EA560D"/>
        </a:solidFill>
        <a:ln w="12700" cap="flat" cmpd="sng" algn="ctr">
          <a:noFill/>
          <a:prstDash val="solid"/>
          <a:miter lim="800000"/>
        </a:ln>
        <a:effectLst>
          <a:outerShdw blurRad="190500" dist="228600" dir="2700000" algn="ctr" rotWithShape="0">
            <a:srgbClr val="EA560D">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90608" tIns="49530" rIns="92456" bIns="49530" numCol="1" spcCol="1270" anchor="ctr" anchorCtr="0">
          <a:noAutofit/>
        </a:bodyPr>
        <a:lstStyle/>
        <a:p>
          <a:pPr lvl="0" algn="ctr" defTabSz="577850" rtl="0">
            <a:lnSpc>
              <a:spcPct val="90000"/>
            </a:lnSpc>
            <a:spcBef>
              <a:spcPct val="0"/>
            </a:spcBef>
            <a:spcAft>
              <a:spcPct val="35000"/>
            </a:spcAft>
          </a:pPr>
          <a:r>
            <a:rPr lang="en-US" sz="1300" kern="1200" dirty="0" smtClean="0"/>
            <a:t>Un </a:t>
          </a:r>
          <a:r>
            <a:rPr lang="en-US" sz="1300" b="1" kern="1200" dirty="0" smtClean="0"/>
            <a:t>Data center </a:t>
          </a:r>
          <a:r>
            <a:rPr lang="en-US" sz="1300" kern="1200" dirty="0" err="1" smtClean="0"/>
            <a:t>basé</a:t>
          </a:r>
          <a:r>
            <a:rPr lang="en-US" sz="1300" kern="1200" dirty="0" smtClean="0"/>
            <a:t> à Montpellier</a:t>
          </a:r>
          <a:br>
            <a:rPr lang="en-US" sz="1300" kern="1200" dirty="0" smtClean="0"/>
          </a:br>
          <a:endParaRPr lang="fr-FR" sz="1300" kern="1200" dirty="0"/>
        </a:p>
      </dsp:txBody>
      <dsp:txXfrm rot="10800000">
        <a:off x="1454227" y="1713719"/>
        <a:ext cx="4300552" cy="659015"/>
      </dsp:txXfrm>
    </dsp:sp>
    <dsp:sp modelId="{5C4CE496-F37C-4DD1-89E4-0503BF26099F}">
      <dsp:nvSpPr>
        <dsp:cNvPr id="0" name=""/>
        <dsp:cNvSpPr/>
      </dsp:nvSpPr>
      <dsp:spPr>
        <a:xfrm>
          <a:off x="959966" y="1713719"/>
          <a:ext cx="659015" cy="659015"/>
        </a:xfrm>
        <a:prstGeom prst="ellipse">
          <a:avLst/>
        </a:prstGeom>
        <a:solidFill>
          <a:srgbClr val="A5BAC9"/>
        </a:solidFill>
        <a:ln w="12700" cap="flat" cmpd="sng" algn="ctr">
          <a:noFill/>
          <a:prstDash val="solid"/>
          <a:miter lim="800000"/>
        </a:ln>
        <a:effectLst>
          <a:outerShdw blurRad="190500" dist="228600" dir="2700000" algn="ctr" rotWithShape="0">
            <a:srgbClr val="D2DCE5">
              <a:alpha val="30000"/>
            </a:srgbClr>
          </a:outerShdw>
        </a:effectLst>
        <a:scene3d>
          <a:camera prst="orthographicFront">
            <a:rot lat="0" lon="0" rev="0"/>
          </a:camera>
          <a:lightRig rig="glow" dir="t">
            <a:rot lat="0" lon="0" rev="4800000"/>
          </a:lightRig>
        </a:scene3d>
        <a:sp3d prstMaterial="matte"/>
      </dsp:spPr>
      <dsp:style>
        <a:lnRef idx="2">
          <a:scrgbClr r="0" g="0" b="0"/>
        </a:lnRef>
        <a:fillRef idx="1">
          <a:scrgbClr r="0" g="0" b="0"/>
        </a:fillRef>
        <a:effectRef idx="0">
          <a:scrgbClr r="0" g="0" b="0"/>
        </a:effectRef>
        <a:fontRef idx="minor"/>
      </dsp:style>
    </dsp:sp>
    <dsp:sp modelId="{6FEB50BA-FA5A-49B5-BC81-A6F548C48E64}">
      <dsp:nvSpPr>
        <dsp:cNvPr id="0" name=""/>
        <dsp:cNvSpPr/>
      </dsp:nvSpPr>
      <dsp:spPr>
        <a:xfrm rot="10800000">
          <a:off x="1289473" y="2569455"/>
          <a:ext cx="4465306" cy="659015"/>
        </a:xfrm>
        <a:prstGeom prst="homePlate">
          <a:avLst/>
        </a:prstGeom>
        <a:solidFill>
          <a:srgbClr val="EA560D"/>
        </a:solidFill>
        <a:ln w="12700" cap="flat" cmpd="sng" algn="ctr">
          <a:noFill/>
          <a:prstDash val="solid"/>
          <a:miter lim="800000"/>
        </a:ln>
        <a:effectLst>
          <a:outerShdw blurRad="190500" dist="228600" dir="2700000" algn="ctr" rotWithShape="0">
            <a:srgbClr val="D2DCE5">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90608" tIns="49530" rIns="92456" bIns="49530" numCol="1" spcCol="1270" anchor="ctr" anchorCtr="0">
          <a:noAutofit/>
        </a:bodyPr>
        <a:lstStyle/>
        <a:p>
          <a:pPr lvl="0" algn="ctr" defTabSz="577850" rtl="0">
            <a:lnSpc>
              <a:spcPct val="90000"/>
            </a:lnSpc>
            <a:spcBef>
              <a:spcPct val="0"/>
            </a:spcBef>
            <a:spcAft>
              <a:spcPct val="35000"/>
            </a:spcAft>
          </a:pPr>
          <a:r>
            <a:rPr lang="en-US" sz="1300" b="1" kern="1200" smtClean="0"/>
            <a:t>Une activité de Recherche Clinique Certifiée ISO 9001</a:t>
          </a:r>
          <a:endParaRPr lang="fr-FR" sz="1300" kern="1200"/>
        </a:p>
      </dsp:txBody>
      <dsp:txXfrm rot="10800000">
        <a:off x="1454227" y="2569455"/>
        <a:ext cx="4300552" cy="659015"/>
      </dsp:txXfrm>
    </dsp:sp>
    <dsp:sp modelId="{E069BC5A-18F8-4F62-BD97-BBE5020402C0}">
      <dsp:nvSpPr>
        <dsp:cNvPr id="0" name=""/>
        <dsp:cNvSpPr/>
      </dsp:nvSpPr>
      <dsp:spPr>
        <a:xfrm>
          <a:off x="959966" y="2569455"/>
          <a:ext cx="659015" cy="659015"/>
        </a:xfrm>
        <a:prstGeom prst="ellipse">
          <a:avLst/>
        </a:prstGeom>
        <a:solidFill>
          <a:srgbClr val="A5BAC9"/>
        </a:solidFill>
        <a:ln w="12700" cap="flat" cmpd="sng" algn="ctr">
          <a:noFill/>
          <a:prstDash val="solid"/>
          <a:miter lim="800000"/>
        </a:ln>
        <a:effectLst>
          <a:outerShdw blurRad="190500" dist="228600" dir="2700000" algn="ctr" rotWithShape="0">
            <a:srgbClr val="D2DCE5">
              <a:alpha val="30000"/>
            </a:srgbClr>
          </a:outerShdw>
        </a:effectLst>
        <a:scene3d>
          <a:camera prst="orthographicFront">
            <a:rot lat="0" lon="0" rev="0"/>
          </a:camera>
          <a:lightRig rig="glow" dir="t">
            <a:rot lat="0" lon="0" rev="4800000"/>
          </a:lightRig>
        </a:scene3d>
        <a:sp3d prstMaterial="matte"/>
      </dsp:spPr>
      <dsp:style>
        <a:lnRef idx="2">
          <a:scrgbClr r="0" g="0" b="0"/>
        </a:lnRef>
        <a:fillRef idx="1">
          <a:scrgbClr r="0" g="0" b="0"/>
        </a:fillRef>
        <a:effectRef idx="0">
          <a:scrgbClr r="0" g="0" b="0"/>
        </a:effectRef>
        <a:fontRef idx="minor"/>
      </dsp:style>
    </dsp:sp>
    <dsp:sp modelId="{447CE8FE-5EED-4950-8634-079EEB451331}">
      <dsp:nvSpPr>
        <dsp:cNvPr id="0" name=""/>
        <dsp:cNvSpPr/>
      </dsp:nvSpPr>
      <dsp:spPr>
        <a:xfrm rot="10800000">
          <a:off x="1289473" y="3425192"/>
          <a:ext cx="4465306" cy="659015"/>
        </a:xfrm>
        <a:prstGeom prst="homePlate">
          <a:avLst/>
        </a:prstGeom>
        <a:solidFill>
          <a:srgbClr val="EA560D"/>
        </a:solidFill>
        <a:ln w="12700" cap="flat" cmpd="sng" algn="ctr">
          <a:noFill/>
          <a:prstDash val="solid"/>
          <a:miter lim="800000"/>
        </a:ln>
        <a:effectLst>
          <a:outerShdw blurRad="190500" dist="228600" dir="2700000" algn="ctr" rotWithShape="0">
            <a:srgbClr val="EA560D">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90608" tIns="49530" rIns="92456" bIns="49530" numCol="1" spcCol="1270" anchor="ctr" anchorCtr="0">
          <a:noAutofit/>
        </a:bodyPr>
        <a:lstStyle/>
        <a:p>
          <a:pPr lvl="0" algn="ctr" defTabSz="577850" rtl="0">
            <a:lnSpc>
              <a:spcPct val="90000"/>
            </a:lnSpc>
            <a:spcBef>
              <a:spcPct val="0"/>
            </a:spcBef>
            <a:spcAft>
              <a:spcPct val="35000"/>
            </a:spcAft>
          </a:pPr>
          <a:r>
            <a:rPr lang="en-US" sz="1300" b="1" kern="1200" dirty="0" smtClean="0"/>
            <a:t>Bureau de liaison pour </a:t>
          </a:r>
          <a:r>
            <a:rPr lang="en-US" sz="1300" b="1" kern="1200" dirty="0" err="1" smtClean="0"/>
            <a:t>l’EORTC</a:t>
          </a:r>
          <a:r>
            <a:rPr lang="en-US" sz="1300" b="1" kern="1200" dirty="0" smtClean="0"/>
            <a:t> </a:t>
          </a:r>
          <a:r>
            <a:rPr lang="en-US" sz="1300" kern="1200" dirty="0" smtClean="0"/>
            <a:t>(European Organization for Research and Treatment of Cancer)</a:t>
          </a:r>
          <a:endParaRPr lang="fr-FR" sz="1300" kern="1200" dirty="0"/>
        </a:p>
      </dsp:txBody>
      <dsp:txXfrm rot="10800000">
        <a:off x="1454227" y="3425192"/>
        <a:ext cx="4300552" cy="659015"/>
      </dsp:txXfrm>
    </dsp:sp>
    <dsp:sp modelId="{48A8C8B3-0B6E-4FAC-9078-50C850C2E9D1}">
      <dsp:nvSpPr>
        <dsp:cNvPr id="0" name=""/>
        <dsp:cNvSpPr/>
      </dsp:nvSpPr>
      <dsp:spPr>
        <a:xfrm>
          <a:off x="959966" y="3425192"/>
          <a:ext cx="659015" cy="659015"/>
        </a:xfrm>
        <a:prstGeom prst="ellipse">
          <a:avLst/>
        </a:prstGeom>
        <a:solidFill>
          <a:srgbClr val="A5BAC9"/>
        </a:solidFill>
        <a:ln w="12700" cap="flat" cmpd="sng" algn="ctr">
          <a:noFill/>
          <a:prstDash val="solid"/>
          <a:miter lim="800000"/>
        </a:ln>
        <a:effectLst>
          <a:outerShdw blurRad="190500" dist="228600" dir="2700000" algn="ctr" rotWithShape="0">
            <a:srgbClr val="D2DCE5">
              <a:alpha val="30000"/>
            </a:srgbClr>
          </a:outerShdw>
        </a:effectLst>
        <a:scene3d>
          <a:camera prst="orthographicFront">
            <a:rot lat="0" lon="0" rev="0"/>
          </a:camera>
          <a:lightRig rig="glow" dir="t">
            <a:rot lat="0" lon="0" rev="4800000"/>
          </a:lightRig>
        </a:scene3d>
        <a:sp3d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B8070D-93EE-47AB-BA9D-733DE02448EC}" type="datetimeFigureOut">
              <a:rPr lang="fr-FR" smtClean="0"/>
              <a:t>06/04/2023</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7BFA36-E87F-4EAD-B742-01CF0C4288E2}" type="slidenum">
              <a:rPr lang="fr-FR" smtClean="0"/>
              <a:t>‹N°›</a:t>
            </a:fld>
            <a:endParaRPr lang="fr-FR"/>
          </a:p>
        </p:txBody>
      </p:sp>
    </p:spTree>
    <p:extLst>
      <p:ext uri="{BB962C8B-B14F-4D97-AF65-F5344CB8AC3E}">
        <p14:creationId xmlns:p14="http://schemas.microsoft.com/office/powerpoint/2010/main" val="2974755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FBC27-40FF-47D3-BB26-D78195A335E0}" type="datetimeFigureOut">
              <a:rPr lang="fr-FR" smtClean="0"/>
              <a:t>06/04/2023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1"/>
            <a:r>
              <a:rPr lang="fr-FR" dirty="0" smtClean="0"/>
              <a:t>Deuxième </a:t>
            </a:r>
            <a:r>
              <a:rPr lang="fr-FR" dirty="0"/>
              <a:t>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82CE24-0D05-48D6-86B4-02A631FD1923}" type="slidenum">
              <a:rPr lang="fr-FR" smtClean="0"/>
              <a:t>‹N°›</a:t>
            </a:fld>
            <a:endParaRPr lang="fr-FR"/>
          </a:p>
        </p:txBody>
      </p:sp>
    </p:spTree>
    <p:extLst>
      <p:ext uri="{BB962C8B-B14F-4D97-AF65-F5344CB8AC3E}">
        <p14:creationId xmlns:p14="http://schemas.microsoft.com/office/powerpoint/2010/main" val="1058763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ascopubs.org/doi/abs/10.1200/JCO.2021.39.15_suppl.11520" TargetMode="External"/><Relationship Id="rId13" Type="http://schemas.openxmlformats.org/officeDocument/2006/relationships/hyperlink" Target="https://oncologypro.esmo.org/meeting-resources/esmo-2019-congress/High-level-of-activity-of-Nivolumab-anti-PD-1-immunotherapy-and-favorable-outcome-in-metastatic-refractory-MSI-H-non-colorectal-cancer-Results-of-the-MSI-cohort-from-the-French-AcSe-program" TargetMode="External"/><Relationship Id="rId3" Type="http://schemas.openxmlformats.org/officeDocument/2006/relationships/hyperlink" Target="https://oncologypro.esmo.org/meeting-resources/esmo-virtual-congress-2020/high-activity-of-nivolumab-in-patients-with-pathogenic-exonucleasic-domain-pole-edpole-mutated-mismatch-repair-proficient-mmrp-advanced-tumours" TargetMode="External"/><Relationship Id="rId7" Type="http://schemas.openxmlformats.org/officeDocument/2006/relationships/hyperlink" Target="https://ascopubs.org/doi/abs/10.1200/JCO.2021.39.15_suppl.6082" TargetMode="External"/><Relationship Id="rId12" Type="http://schemas.openxmlformats.org/officeDocument/2006/relationships/hyperlink" Target="https://oncologypro.esmo.org/meeting-resources/esmo-virtual-congress-2020/high-clinical-benefit-rates-of-single-agent-pembrolizumab-in-selected-rare-sarcoma-histotypes-first-results-of-the-acse-pembrolizumab-study"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em-consulte.com/article/1409192/acse-nivolumab%C2%A0-resultats-preliminaires-pour-le-ca" TargetMode="External"/><Relationship Id="rId11" Type="http://schemas.openxmlformats.org/officeDocument/2006/relationships/hyperlink" Target="https://ascopubs.org/doi/abs/10.1200/JCO.2020.38.6_suppl.699" TargetMode="External"/><Relationship Id="rId5" Type="http://schemas.openxmlformats.org/officeDocument/2006/relationships/hyperlink" Target="https://www.sciencedirect.com/science/article/abs/pii/S0151963820305020" TargetMode="External"/><Relationship Id="rId10" Type="http://schemas.openxmlformats.org/officeDocument/2006/relationships/hyperlink" Target="https://ash.confex.com/ash/2020/webprogram/Paper141773.html" TargetMode="External"/><Relationship Id="rId4" Type="http://schemas.openxmlformats.org/officeDocument/2006/relationships/hyperlink" Target="https://www.annalsofoncology.org/article/S0923-7534(19)59482-0/fulltext" TargetMode="External"/><Relationship Id="rId9" Type="http://schemas.openxmlformats.org/officeDocument/2006/relationships/hyperlink" Target="https://www.annalsofoncology.org/article/S0923-7534(21)02325-5/fulltext#%20" TargetMode="External"/><Relationship Id="rId14" Type="http://schemas.openxmlformats.org/officeDocument/2006/relationships/hyperlink" Target="https://oncologypro.esmo.org/meeting-resources/esmo-immuno-oncology-congress-2018/AcSe-immunotherapy-trials-Anti-PD-1-therapy-for-adult-patients-with-selected-rare-cancer-type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3</a:t>
            </a:fld>
            <a:endParaRPr lang="fr-FR"/>
          </a:p>
        </p:txBody>
      </p:sp>
    </p:spTree>
    <p:extLst>
      <p:ext uri="{BB962C8B-B14F-4D97-AF65-F5344CB8AC3E}">
        <p14:creationId xmlns:p14="http://schemas.microsoft.com/office/powerpoint/2010/main" val="3465794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13</a:t>
            </a:fld>
            <a:endParaRPr lang="fr-FR"/>
          </a:p>
        </p:txBody>
      </p:sp>
    </p:spTree>
    <p:extLst>
      <p:ext uri="{BB962C8B-B14F-4D97-AF65-F5344CB8AC3E}">
        <p14:creationId xmlns:p14="http://schemas.microsoft.com/office/powerpoint/2010/main" val="3897712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14</a:t>
            </a:fld>
            <a:endParaRPr lang="fr-FR"/>
          </a:p>
        </p:txBody>
      </p:sp>
    </p:spTree>
    <p:extLst>
      <p:ext uri="{BB962C8B-B14F-4D97-AF65-F5344CB8AC3E}">
        <p14:creationId xmlns:p14="http://schemas.microsoft.com/office/powerpoint/2010/main" val="898625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15</a:t>
            </a:fld>
            <a:endParaRPr lang="fr-FR"/>
          </a:p>
        </p:txBody>
      </p:sp>
    </p:spTree>
    <p:extLst>
      <p:ext uri="{BB962C8B-B14F-4D97-AF65-F5344CB8AC3E}">
        <p14:creationId xmlns:p14="http://schemas.microsoft.com/office/powerpoint/2010/main" val="3654045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16</a:t>
            </a:fld>
            <a:endParaRPr lang="fr-FR"/>
          </a:p>
        </p:txBody>
      </p:sp>
    </p:spTree>
    <p:extLst>
      <p:ext uri="{BB962C8B-B14F-4D97-AF65-F5344CB8AC3E}">
        <p14:creationId xmlns:p14="http://schemas.microsoft.com/office/powerpoint/2010/main" val="1733885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17</a:t>
            </a:fld>
            <a:endParaRPr lang="fr-FR"/>
          </a:p>
        </p:txBody>
      </p:sp>
    </p:spTree>
    <p:extLst>
      <p:ext uri="{BB962C8B-B14F-4D97-AF65-F5344CB8AC3E}">
        <p14:creationId xmlns:p14="http://schemas.microsoft.com/office/powerpoint/2010/main" val="2345626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21</a:t>
            </a:fld>
            <a:endParaRPr lang="fr-FR"/>
          </a:p>
        </p:txBody>
      </p:sp>
    </p:spTree>
    <p:extLst>
      <p:ext uri="{BB962C8B-B14F-4D97-AF65-F5344CB8AC3E}">
        <p14:creationId xmlns:p14="http://schemas.microsoft.com/office/powerpoint/2010/main" val="1901035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22</a:t>
            </a:fld>
            <a:endParaRPr lang="fr-FR"/>
          </a:p>
        </p:txBody>
      </p:sp>
    </p:spTree>
    <p:extLst>
      <p:ext uri="{BB962C8B-B14F-4D97-AF65-F5344CB8AC3E}">
        <p14:creationId xmlns:p14="http://schemas.microsoft.com/office/powerpoint/2010/main" val="3158823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23</a:t>
            </a:fld>
            <a:endParaRPr lang="fr-FR"/>
          </a:p>
        </p:txBody>
      </p:sp>
    </p:spTree>
    <p:extLst>
      <p:ext uri="{BB962C8B-B14F-4D97-AF65-F5344CB8AC3E}">
        <p14:creationId xmlns:p14="http://schemas.microsoft.com/office/powerpoint/2010/main" val="629341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24</a:t>
            </a:fld>
            <a:endParaRPr lang="fr-FR"/>
          </a:p>
        </p:txBody>
      </p:sp>
    </p:spTree>
    <p:extLst>
      <p:ext uri="{BB962C8B-B14F-4D97-AF65-F5344CB8AC3E}">
        <p14:creationId xmlns:p14="http://schemas.microsoft.com/office/powerpoint/2010/main" val="1963275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25</a:t>
            </a:fld>
            <a:endParaRPr lang="fr-FR"/>
          </a:p>
        </p:txBody>
      </p:sp>
    </p:spTree>
    <p:extLst>
      <p:ext uri="{BB962C8B-B14F-4D97-AF65-F5344CB8AC3E}">
        <p14:creationId xmlns:p14="http://schemas.microsoft.com/office/powerpoint/2010/main" val="411914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0"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4</a:t>
            </a:fld>
            <a:endParaRPr lang="fr-FR"/>
          </a:p>
        </p:txBody>
      </p:sp>
    </p:spTree>
    <p:extLst>
      <p:ext uri="{BB962C8B-B14F-4D97-AF65-F5344CB8AC3E}">
        <p14:creationId xmlns:p14="http://schemas.microsoft.com/office/powerpoint/2010/main" val="4020209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29</a:t>
            </a:fld>
            <a:endParaRPr lang="fr-FR"/>
          </a:p>
        </p:txBody>
      </p:sp>
    </p:spTree>
    <p:extLst>
      <p:ext uri="{BB962C8B-B14F-4D97-AF65-F5344CB8AC3E}">
        <p14:creationId xmlns:p14="http://schemas.microsoft.com/office/powerpoint/2010/main" val="3922366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30</a:t>
            </a:fld>
            <a:endParaRPr lang="fr-FR"/>
          </a:p>
        </p:txBody>
      </p:sp>
    </p:spTree>
    <p:extLst>
      <p:ext uri="{BB962C8B-B14F-4D97-AF65-F5344CB8AC3E}">
        <p14:creationId xmlns:p14="http://schemas.microsoft.com/office/powerpoint/2010/main" val="2535133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31</a:t>
            </a:fld>
            <a:endParaRPr lang="fr-FR"/>
          </a:p>
        </p:txBody>
      </p:sp>
    </p:spTree>
    <p:extLst>
      <p:ext uri="{BB962C8B-B14F-4D97-AF65-F5344CB8AC3E}">
        <p14:creationId xmlns:p14="http://schemas.microsoft.com/office/powerpoint/2010/main" val="1673860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kern="1200" dirty="0" smtClean="0">
                <a:solidFill>
                  <a:schemeClr val="tx1"/>
                </a:solidFill>
                <a:effectLst/>
                <a:latin typeface="+mn-lt"/>
                <a:ea typeface="+mn-ea"/>
                <a:cs typeface="+mn-cs"/>
              </a:rPr>
              <a:t>2021</a:t>
            </a:r>
          </a:p>
          <a:p>
            <a:r>
              <a:rPr lang="fr-FR" sz="1200" b="0" i="0" kern="1200" dirty="0" err="1" smtClean="0">
                <a:solidFill>
                  <a:schemeClr val="tx1"/>
                </a:solidFill>
                <a:effectLst/>
                <a:latin typeface="+mn-lt"/>
                <a:ea typeface="+mn-ea"/>
                <a:cs typeface="+mn-cs"/>
              </a:rPr>
              <a:t>Blay</a:t>
            </a:r>
            <a:r>
              <a:rPr lang="fr-FR" sz="1200" b="0" i="0" kern="1200" dirty="0" smtClean="0">
                <a:solidFill>
                  <a:schemeClr val="tx1"/>
                </a:solidFill>
                <a:effectLst/>
                <a:latin typeface="+mn-lt"/>
                <a:ea typeface="+mn-ea"/>
                <a:cs typeface="+mn-cs"/>
              </a:rPr>
              <a:t> J-Y, </a:t>
            </a:r>
            <a:r>
              <a:rPr lang="fr-FR" sz="1200" b="0" i="0" kern="1200" dirty="0" err="1" smtClean="0">
                <a:solidFill>
                  <a:schemeClr val="tx1"/>
                </a:solidFill>
                <a:effectLst/>
                <a:latin typeface="+mn-lt"/>
                <a:ea typeface="+mn-ea"/>
                <a:cs typeface="+mn-cs"/>
              </a:rPr>
              <a:t>Penel</a:t>
            </a:r>
            <a:r>
              <a:rPr lang="fr-FR" sz="1200" b="0" i="0" kern="1200" dirty="0" smtClean="0">
                <a:solidFill>
                  <a:schemeClr val="tx1"/>
                </a:solidFill>
                <a:effectLst/>
                <a:latin typeface="+mn-lt"/>
                <a:ea typeface="+mn-ea"/>
                <a:cs typeface="+mn-cs"/>
              </a:rPr>
              <a:t> et </a:t>
            </a:r>
            <a:r>
              <a:rPr lang="fr-FR" sz="1200" b="0" i="0" kern="1200" dirty="0" err="1" smtClean="0">
                <a:solidFill>
                  <a:schemeClr val="tx1"/>
                </a:solidFill>
                <a:effectLst/>
                <a:latin typeface="+mn-lt"/>
                <a:ea typeface="+mn-ea"/>
                <a:cs typeface="+mn-cs"/>
              </a:rPr>
              <a:t>al.“High</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clinical</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activity</a:t>
            </a:r>
            <a:r>
              <a:rPr lang="fr-FR" sz="1200" b="0" i="0" kern="1200" dirty="0" smtClean="0">
                <a:solidFill>
                  <a:schemeClr val="tx1"/>
                </a:solidFill>
                <a:effectLst/>
                <a:latin typeface="+mn-lt"/>
                <a:ea typeface="+mn-ea"/>
                <a:cs typeface="+mn-cs"/>
              </a:rPr>
              <a:t> of </a:t>
            </a:r>
            <a:r>
              <a:rPr lang="fr-FR" sz="1200" b="0" i="0" kern="1200" dirty="0" err="1" smtClean="0">
                <a:solidFill>
                  <a:schemeClr val="tx1"/>
                </a:solidFill>
                <a:effectLst/>
                <a:latin typeface="+mn-lt"/>
                <a:ea typeface="+mn-ea"/>
                <a:cs typeface="+mn-cs"/>
              </a:rPr>
              <a:t>pembrolizumab</a:t>
            </a:r>
            <a:r>
              <a:rPr lang="fr-FR" sz="1200" b="0" i="0" kern="1200" dirty="0" smtClean="0">
                <a:solidFill>
                  <a:schemeClr val="tx1"/>
                </a:solidFill>
                <a:effectLst/>
                <a:latin typeface="+mn-lt"/>
                <a:ea typeface="+mn-ea"/>
                <a:cs typeface="+mn-cs"/>
              </a:rPr>
              <a:t> in </a:t>
            </a:r>
            <a:r>
              <a:rPr lang="fr-FR" sz="1200" b="0" i="0" kern="1200" dirty="0" err="1" smtClean="0">
                <a:solidFill>
                  <a:schemeClr val="tx1"/>
                </a:solidFill>
                <a:effectLst/>
                <a:latin typeface="+mn-lt"/>
                <a:ea typeface="+mn-ea"/>
                <a:cs typeface="+mn-cs"/>
              </a:rPr>
              <a:t>chordoma</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alveolar</a:t>
            </a:r>
            <a:r>
              <a:rPr lang="fr-FR" sz="1200" b="0" i="0" kern="1200" dirty="0" smtClean="0">
                <a:solidFill>
                  <a:schemeClr val="tx1"/>
                </a:solidFill>
                <a:effectLst/>
                <a:latin typeface="+mn-lt"/>
                <a:ea typeface="+mn-ea"/>
                <a:cs typeface="+mn-cs"/>
              </a:rPr>
              <a:t> soft part </a:t>
            </a:r>
            <a:r>
              <a:rPr lang="fr-FR" sz="1200" b="0" i="0" kern="1200" dirty="0" err="1" smtClean="0">
                <a:solidFill>
                  <a:schemeClr val="tx1"/>
                </a:solidFill>
                <a:effectLst/>
                <a:latin typeface="+mn-lt"/>
                <a:ea typeface="+mn-ea"/>
                <a:cs typeface="+mn-cs"/>
              </a:rPr>
              <a:t>sarcoma</a:t>
            </a:r>
            <a:r>
              <a:rPr lang="fr-FR" sz="1200" b="0" i="0" kern="1200" dirty="0" smtClean="0">
                <a:solidFill>
                  <a:schemeClr val="tx1"/>
                </a:solidFill>
                <a:effectLst/>
                <a:latin typeface="+mn-lt"/>
                <a:ea typeface="+mn-ea"/>
                <a:cs typeface="+mn-cs"/>
              </a:rPr>
              <a:t> (ASPS) and </a:t>
            </a:r>
            <a:r>
              <a:rPr lang="fr-FR" sz="1200" b="0" i="0" kern="1200" dirty="0" err="1" smtClean="0">
                <a:solidFill>
                  <a:schemeClr val="tx1"/>
                </a:solidFill>
                <a:effectLst/>
                <a:latin typeface="+mn-lt"/>
                <a:ea typeface="+mn-ea"/>
                <a:cs typeface="+mn-cs"/>
              </a:rPr>
              <a:t>other</a:t>
            </a:r>
            <a:r>
              <a:rPr lang="fr-FR" sz="1200" b="0" i="0" kern="1200" dirty="0" smtClean="0">
                <a:solidFill>
                  <a:schemeClr val="tx1"/>
                </a:solidFill>
                <a:effectLst/>
                <a:latin typeface="+mn-lt"/>
                <a:ea typeface="+mn-ea"/>
                <a:cs typeface="+mn-cs"/>
              </a:rPr>
              <a:t> rare </a:t>
            </a:r>
            <a:r>
              <a:rPr lang="fr-FR" sz="1200" b="0" i="0" kern="1200" dirty="0" err="1" smtClean="0">
                <a:solidFill>
                  <a:schemeClr val="tx1"/>
                </a:solidFill>
                <a:effectLst/>
                <a:latin typeface="+mn-lt"/>
                <a:ea typeface="+mn-ea"/>
                <a:cs typeface="+mn-cs"/>
              </a:rPr>
              <a:t>sarcoma</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histotypes</a:t>
            </a:r>
            <a:r>
              <a:rPr lang="fr-FR" sz="1200" b="0" i="0" kern="1200" dirty="0" smtClean="0">
                <a:solidFill>
                  <a:schemeClr val="tx1"/>
                </a:solidFill>
                <a:effectLst/>
                <a:latin typeface="+mn-lt"/>
                <a:ea typeface="+mn-ea"/>
                <a:cs typeface="+mn-cs"/>
              </a:rPr>
              <a:t>: the French </a:t>
            </a:r>
            <a:r>
              <a:rPr lang="fr-FR" sz="1200" b="0" i="0" kern="1200" dirty="0" err="1" smtClean="0">
                <a:solidFill>
                  <a:schemeClr val="tx1"/>
                </a:solidFill>
                <a:effectLst/>
                <a:latin typeface="+mn-lt"/>
                <a:ea typeface="+mn-ea"/>
                <a:cs typeface="+mn-cs"/>
              </a:rPr>
              <a:t>AcSé</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Pembrolizumab</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study</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from</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Unicancer</a:t>
            </a:r>
            <a:r>
              <a:rPr lang="fr-FR" sz="1200" b="0" i="0" kern="1200" dirty="0" smtClean="0">
                <a:solidFill>
                  <a:schemeClr val="tx1"/>
                </a:solidFill>
                <a:effectLst/>
                <a:latin typeface="+mn-lt"/>
                <a:ea typeface="+mn-ea"/>
                <a:cs typeface="+mn-cs"/>
              </a:rPr>
              <a:t>”. ASCO 2021 (</a:t>
            </a:r>
            <a:r>
              <a:rPr lang="fr-FR" sz="1200" b="0" i="0" kern="1200" dirty="0" err="1" smtClean="0">
                <a:solidFill>
                  <a:schemeClr val="tx1"/>
                </a:solidFill>
                <a:effectLst/>
                <a:latin typeface="+mn-lt"/>
                <a:ea typeface="+mn-ea"/>
                <a:cs typeface="+mn-cs"/>
              </a:rPr>
              <a:t>AcSé-Pembrolizumab</a:t>
            </a:r>
            <a:r>
              <a:rPr lang="fr-FR" sz="1200" b="0" i="0" kern="1200" dirty="0" smtClean="0">
                <a:solidFill>
                  <a:schemeClr val="tx1"/>
                </a:solidFill>
                <a:effectLst/>
                <a:latin typeface="+mn-lt"/>
                <a:ea typeface="+mn-ea"/>
                <a:cs typeface="+mn-cs"/>
              </a:rPr>
              <a:t>) – Poster Discussion</a:t>
            </a:r>
          </a:p>
          <a:p>
            <a:r>
              <a:rPr lang="fr-FR" sz="1200" b="1" i="0" kern="1200" dirty="0" smtClean="0">
                <a:solidFill>
                  <a:schemeClr val="tx1"/>
                </a:solidFill>
                <a:effectLst/>
                <a:latin typeface="+mn-lt"/>
                <a:ea typeface="+mn-ea"/>
                <a:cs typeface="+mn-cs"/>
              </a:rPr>
              <a:t>2020</a:t>
            </a:r>
          </a:p>
          <a:p>
            <a:r>
              <a:rPr lang="fr-FR" sz="1200" b="1" i="0" kern="1200" dirty="0" smtClean="0">
                <a:solidFill>
                  <a:schemeClr val="tx1"/>
                </a:solidFill>
                <a:effectLst/>
                <a:latin typeface="+mn-lt"/>
                <a:ea typeface="+mn-ea"/>
                <a:cs typeface="+mn-cs"/>
              </a:rPr>
              <a:t>ESMO 2020</a:t>
            </a: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Rousseau B et al. </a:t>
            </a:r>
            <a:r>
              <a:rPr lang="fr-FR" sz="1200" b="0" i="1" u="none" strike="noStrike" kern="1200" dirty="0" smtClean="0">
                <a:solidFill>
                  <a:schemeClr val="tx1"/>
                </a:solidFill>
                <a:effectLst/>
                <a:latin typeface="+mn-lt"/>
                <a:ea typeface="+mn-ea"/>
                <a:cs typeface="+mn-cs"/>
                <a:hlinkClick r:id="rId3" tooltip="Lien vers cette étude (en anglais)"/>
              </a:rPr>
              <a:t>High Activity of </a:t>
            </a:r>
            <a:r>
              <a:rPr lang="fr-FR" sz="1200" b="0" i="1" u="none" strike="noStrike" kern="1200" dirty="0" err="1" smtClean="0">
                <a:solidFill>
                  <a:schemeClr val="tx1"/>
                </a:solidFill>
                <a:effectLst/>
                <a:latin typeface="+mn-lt"/>
                <a:ea typeface="+mn-ea"/>
                <a:cs typeface="+mn-cs"/>
                <a:hlinkClick r:id="rId3" tooltip="Lien vers cette étude (en anglais)"/>
              </a:rPr>
              <a:t>Nivolumab</a:t>
            </a:r>
            <a:r>
              <a:rPr lang="fr-FR" sz="1200" b="0" i="1" u="none" strike="noStrike" kern="1200" dirty="0" smtClean="0">
                <a:solidFill>
                  <a:schemeClr val="tx1"/>
                </a:solidFill>
                <a:effectLst/>
                <a:latin typeface="+mn-lt"/>
                <a:ea typeface="+mn-ea"/>
                <a:cs typeface="+mn-cs"/>
                <a:hlinkClick r:id="rId3" tooltip="Lien vers cette étude (en anglais)"/>
              </a:rPr>
              <a:t> in Patients </a:t>
            </a:r>
            <a:r>
              <a:rPr lang="fr-FR" sz="1200" b="0" i="1" u="none" strike="noStrike" kern="1200" dirty="0" err="1" smtClean="0">
                <a:solidFill>
                  <a:schemeClr val="tx1"/>
                </a:solidFill>
                <a:effectLst/>
                <a:latin typeface="+mn-lt"/>
                <a:ea typeface="+mn-ea"/>
                <a:cs typeface="+mn-cs"/>
                <a:hlinkClick r:id="rId3" tooltip="Lien vers cette étude (en anglais)"/>
              </a:rPr>
              <a:t>With</a:t>
            </a:r>
            <a:r>
              <a:rPr lang="fr-FR" sz="1200" b="0" i="1" u="none" strike="noStrike" kern="1200" dirty="0" smtClean="0">
                <a:solidFill>
                  <a:schemeClr val="tx1"/>
                </a:solidFill>
                <a:effectLst/>
                <a:latin typeface="+mn-lt"/>
                <a:ea typeface="+mn-ea"/>
                <a:cs typeface="+mn-cs"/>
                <a:hlinkClick r:id="rId3" tooltip="Lien vers cette étude (en anglais)"/>
              </a:rPr>
              <a:t> </a:t>
            </a:r>
            <a:r>
              <a:rPr lang="fr-FR" sz="1200" b="0" i="1" u="none" strike="noStrike" kern="1200" dirty="0" err="1" smtClean="0">
                <a:solidFill>
                  <a:schemeClr val="tx1"/>
                </a:solidFill>
                <a:effectLst/>
                <a:latin typeface="+mn-lt"/>
                <a:ea typeface="+mn-ea"/>
                <a:cs typeface="+mn-cs"/>
                <a:hlinkClick r:id="rId3" tooltip="Lien vers cette étude (en anglais)"/>
              </a:rPr>
              <a:t>Pathogenic</a:t>
            </a:r>
            <a:r>
              <a:rPr lang="fr-FR" sz="1200" b="0" i="1" u="none" strike="noStrike" kern="1200" dirty="0" smtClean="0">
                <a:solidFill>
                  <a:schemeClr val="tx1"/>
                </a:solidFill>
                <a:effectLst/>
                <a:latin typeface="+mn-lt"/>
                <a:ea typeface="+mn-ea"/>
                <a:cs typeface="+mn-cs"/>
                <a:hlinkClick r:id="rId3" tooltip="Lien vers cette étude (en anglais)"/>
              </a:rPr>
              <a:t> </a:t>
            </a:r>
            <a:r>
              <a:rPr lang="fr-FR" sz="1200" b="0" i="1" u="none" strike="noStrike" kern="1200" dirty="0" err="1" smtClean="0">
                <a:solidFill>
                  <a:schemeClr val="tx1"/>
                </a:solidFill>
                <a:effectLst/>
                <a:latin typeface="+mn-lt"/>
                <a:ea typeface="+mn-ea"/>
                <a:cs typeface="+mn-cs"/>
                <a:hlinkClick r:id="rId3" tooltip="Lien vers cette étude (en anglais)"/>
              </a:rPr>
              <a:t>Exonucleasic</a:t>
            </a:r>
            <a:r>
              <a:rPr lang="fr-FR" sz="1200" b="0" i="1" u="none" strike="noStrike" kern="1200" dirty="0" smtClean="0">
                <a:solidFill>
                  <a:schemeClr val="tx1"/>
                </a:solidFill>
                <a:effectLst/>
                <a:latin typeface="+mn-lt"/>
                <a:ea typeface="+mn-ea"/>
                <a:cs typeface="+mn-cs"/>
                <a:hlinkClick r:id="rId3" tooltip="Lien vers cette étude (en anglais)"/>
              </a:rPr>
              <a:t> Domain POLE (</a:t>
            </a:r>
            <a:r>
              <a:rPr lang="fr-FR" sz="1200" b="0" i="1" u="none" strike="noStrike" kern="1200" dirty="0" err="1" smtClean="0">
                <a:solidFill>
                  <a:schemeClr val="tx1"/>
                </a:solidFill>
                <a:effectLst/>
                <a:latin typeface="+mn-lt"/>
                <a:ea typeface="+mn-ea"/>
                <a:cs typeface="+mn-cs"/>
                <a:hlinkClick r:id="rId3" tooltip="Lien vers cette étude (en anglais)"/>
              </a:rPr>
              <a:t>edPOLE</a:t>
            </a:r>
            <a:r>
              <a:rPr lang="fr-FR" sz="1200" b="0" i="1" u="none" strike="noStrike" kern="1200" dirty="0" smtClean="0">
                <a:solidFill>
                  <a:schemeClr val="tx1"/>
                </a:solidFill>
                <a:effectLst/>
                <a:latin typeface="+mn-lt"/>
                <a:ea typeface="+mn-ea"/>
                <a:cs typeface="+mn-cs"/>
                <a:hlinkClick r:id="rId3" tooltip="Lien vers cette étude (en anglais)"/>
              </a:rPr>
              <a:t>) </a:t>
            </a:r>
            <a:r>
              <a:rPr lang="fr-FR" sz="1200" b="0" i="1" u="none" strike="noStrike" kern="1200" dirty="0" err="1" smtClean="0">
                <a:solidFill>
                  <a:schemeClr val="tx1"/>
                </a:solidFill>
                <a:effectLst/>
                <a:latin typeface="+mn-lt"/>
                <a:ea typeface="+mn-ea"/>
                <a:cs typeface="+mn-cs"/>
                <a:hlinkClick r:id="rId3" tooltip="Lien vers cette étude (en anglais)"/>
              </a:rPr>
              <a:t>Mutated</a:t>
            </a:r>
            <a:r>
              <a:rPr lang="fr-FR" sz="1200" b="0" i="1" u="none" strike="noStrike" kern="1200" dirty="0" smtClean="0">
                <a:solidFill>
                  <a:schemeClr val="tx1"/>
                </a:solidFill>
                <a:effectLst/>
                <a:latin typeface="+mn-lt"/>
                <a:ea typeface="+mn-ea"/>
                <a:cs typeface="+mn-cs"/>
                <a:hlinkClick r:id="rId3" tooltip="Lien vers cette étude (en anglais)"/>
              </a:rPr>
              <a:t> </a:t>
            </a:r>
            <a:r>
              <a:rPr lang="fr-FR" sz="1200" b="0" i="1" u="none" strike="noStrike" kern="1200" dirty="0" err="1" smtClean="0">
                <a:solidFill>
                  <a:schemeClr val="tx1"/>
                </a:solidFill>
                <a:effectLst/>
                <a:latin typeface="+mn-lt"/>
                <a:ea typeface="+mn-ea"/>
                <a:cs typeface="+mn-cs"/>
                <a:hlinkClick r:id="rId3" tooltip="Lien vers cette étude (en anglais)"/>
              </a:rPr>
              <a:t>Mismatch</a:t>
            </a:r>
            <a:r>
              <a:rPr lang="fr-FR" sz="1200" b="0" i="1" u="none" strike="noStrike" kern="1200" dirty="0" smtClean="0">
                <a:solidFill>
                  <a:schemeClr val="tx1"/>
                </a:solidFill>
                <a:effectLst/>
                <a:latin typeface="+mn-lt"/>
                <a:ea typeface="+mn-ea"/>
                <a:cs typeface="+mn-cs"/>
                <a:hlinkClick r:id="rId3" tooltip="Lien vers cette étude (en anglais)"/>
              </a:rPr>
              <a:t> </a:t>
            </a:r>
            <a:r>
              <a:rPr lang="fr-FR" sz="1200" b="0" i="1" u="none" strike="noStrike" kern="1200" dirty="0" err="1" smtClean="0">
                <a:solidFill>
                  <a:schemeClr val="tx1"/>
                </a:solidFill>
                <a:effectLst/>
                <a:latin typeface="+mn-lt"/>
                <a:ea typeface="+mn-ea"/>
                <a:cs typeface="+mn-cs"/>
                <a:hlinkClick r:id="rId3" tooltip="Lien vers cette étude (en anglais)"/>
              </a:rPr>
              <a:t>Reair</a:t>
            </a:r>
            <a:r>
              <a:rPr lang="fr-FR" sz="1200" b="0" i="1" u="none" strike="noStrike" kern="1200" dirty="0" smtClean="0">
                <a:solidFill>
                  <a:schemeClr val="tx1"/>
                </a:solidFill>
                <a:effectLst/>
                <a:latin typeface="+mn-lt"/>
                <a:ea typeface="+mn-ea"/>
                <a:cs typeface="+mn-cs"/>
                <a:hlinkClick r:id="rId3" tooltip="Lien vers cette étude (en anglais)"/>
              </a:rPr>
              <a:t> </a:t>
            </a:r>
            <a:r>
              <a:rPr lang="fr-FR" sz="1200" b="0" i="1" u="none" strike="noStrike" kern="1200" dirty="0" err="1" smtClean="0">
                <a:solidFill>
                  <a:schemeClr val="tx1"/>
                </a:solidFill>
                <a:effectLst/>
                <a:latin typeface="+mn-lt"/>
                <a:ea typeface="+mn-ea"/>
                <a:cs typeface="+mn-cs"/>
                <a:hlinkClick r:id="rId3" tooltip="Lien vers cette étude (en anglais)"/>
              </a:rPr>
              <a:t>proficient</a:t>
            </a:r>
            <a:r>
              <a:rPr lang="fr-FR" sz="1200" b="0" i="1" u="none" strike="noStrike" kern="1200" dirty="0" smtClean="0">
                <a:solidFill>
                  <a:schemeClr val="tx1"/>
                </a:solidFill>
                <a:effectLst/>
                <a:latin typeface="+mn-lt"/>
                <a:ea typeface="+mn-ea"/>
                <a:cs typeface="+mn-cs"/>
                <a:hlinkClick r:id="rId3" tooltip="Lien vers cette étude (en anglais)"/>
              </a:rPr>
              <a:t> (</a:t>
            </a:r>
            <a:r>
              <a:rPr lang="fr-FR" sz="1200" b="0" i="1" u="none" strike="noStrike" kern="1200" dirty="0" err="1" smtClean="0">
                <a:solidFill>
                  <a:schemeClr val="tx1"/>
                </a:solidFill>
                <a:effectLst/>
                <a:latin typeface="+mn-lt"/>
                <a:ea typeface="+mn-ea"/>
                <a:cs typeface="+mn-cs"/>
                <a:hlinkClick r:id="rId3" tooltip="Lien vers cette étude (en anglais)"/>
              </a:rPr>
              <a:t>MMRp</a:t>
            </a:r>
            <a:r>
              <a:rPr lang="fr-FR" sz="1200" b="0" i="1" u="none" strike="noStrike" kern="1200" dirty="0" smtClean="0">
                <a:solidFill>
                  <a:schemeClr val="tx1"/>
                </a:solidFill>
                <a:effectLst/>
                <a:latin typeface="+mn-lt"/>
                <a:ea typeface="+mn-ea"/>
                <a:cs typeface="+mn-cs"/>
                <a:hlinkClick r:id="rId3" tooltip="Lien vers cette étude (en anglais)"/>
              </a:rPr>
              <a:t>) Advanced </a:t>
            </a:r>
            <a:r>
              <a:rPr lang="fr-FR" sz="1200" b="0" i="1" u="none" strike="noStrike" kern="1200" dirty="0" err="1" smtClean="0">
                <a:solidFill>
                  <a:schemeClr val="tx1"/>
                </a:solidFill>
                <a:effectLst/>
                <a:latin typeface="+mn-lt"/>
                <a:ea typeface="+mn-ea"/>
                <a:cs typeface="+mn-cs"/>
                <a:hlinkClick r:id="rId3" tooltip="Lien vers cette étude (en anglais)"/>
              </a:rPr>
              <a:t>Tumors</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AcSé</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Nivolumab</a:t>
            </a:r>
            <a:r>
              <a:rPr lang="fr-FR" sz="1200" b="0" i="0" kern="1200" dirty="0" smtClean="0">
                <a:solidFill>
                  <a:schemeClr val="tx1"/>
                </a:solidFill>
                <a:effectLst/>
                <a:latin typeface="+mn-lt"/>
                <a:ea typeface="+mn-ea"/>
                <a:cs typeface="+mn-cs"/>
              </a:rPr>
              <a:t>)</a:t>
            </a:r>
          </a:p>
          <a:p>
            <a:r>
              <a:rPr lang="fr-FR" sz="1200" b="0" i="0" kern="1200" dirty="0" err="1" smtClean="0">
                <a:solidFill>
                  <a:schemeClr val="tx1"/>
                </a:solidFill>
                <a:effectLst/>
                <a:latin typeface="+mn-lt"/>
                <a:ea typeface="+mn-ea"/>
                <a:cs typeface="+mn-cs"/>
              </a:rPr>
              <a:t>Blay</a:t>
            </a:r>
            <a:r>
              <a:rPr lang="fr-FR" sz="1200" b="0" i="0" kern="1200" dirty="0" smtClean="0">
                <a:solidFill>
                  <a:schemeClr val="tx1"/>
                </a:solidFill>
                <a:effectLst/>
                <a:latin typeface="+mn-lt"/>
                <a:ea typeface="+mn-ea"/>
                <a:cs typeface="+mn-cs"/>
              </a:rPr>
              <a:t> J-Y et al. </a:t>
            </a:r>
            <a:r>
              <a:rPr lang="fr-FR" sz="1200" b="0" i="1" u="none" strike="noStrike" kern="1200" dirty="0" smtClean="0">
                <a:solidFill>
                  <a:schemeClr val="tx1"/>
                </a:solidFill>
                <a:effectLst/>
                <a:latin typeface="+mn-lt"/>
                <a:ea typeface="+mn-ea"/>
                <a:cs typeface="+mn-cs"/>
                <a:hlinkClick r:id="rId4" tooltip="Lien vers cette étude (en anglais)"/>
              </a:rPr>
              <a:t>High </a:t>
            </a:r>
            <a:r>
              <a:rPr lang="fr-FR" sz="1200" b="0" i="1" u="none" strike="noStrike" kern="1200" dirty="0" err="1" smtClean="0">
                <a:solidFill>
                  <a:schemeClr val="tx1"/>
                </a:solidFill>
                <a:effectLst/>
                <a:latin typeface="+mn-lt"/>
                <a:ea typeface="+mn-ea"/>
                <a:cs typeface="+mn-cs"/>
                <a:hlinkClick r:id="rId4" tooltip="Lien vers cette étude (en anglais)"/>
              </a:rPr>
              <a:t>Clinical</a:t>
            </a:r>
            <a:r>
              <a:rPr lang="fr-FR" sz="1200" b="0" i="1" u="none" strike="noStrike" kern="1200" dirty="0" smtClean="0">
                <a:solidFill>
                  <a:schemeClr val="tx1"/>
                </a:solidFill>
                <a:effectLst/>
                <a:latin typeface="+mn-lt"/>
                <a:ea typeface="+mn-ea"/>
                <a:cs typeface="+mn-cs"/>
                <a:hlinkClick r:id="rId4" tooltip="Lien vers cette étude (en anglais)"/>
              </a:rPr>
              <a:t> </a:t>
            </a:r>
            <a:r>
              <a:rPr lang="fr-FR" sz="1200" b="0" i="1" u="none" strike="noStrike" kern="1200" dirty="0" err="1" smtClean="0">
                <a:solidFill>
                  <a:schemeClr val="tx1"/>
                </a:solidFill>
                <a:effectLst/>
                <a:latin typeface="+mn-lt"/>
                <a:ea typeface="+mn-ea"/>
                <a:cs typeface="+mn-cs"/>
                <a:hlinkClick r:id="rId4" tooltip="Lien vers cette étude (en anglais)"/>
              </a:rPr>
              <a:t>Benefit</a:t>
            </a:r>
            <a:r>
              <a:rPr lang="fr-FR" sz="1200" b="0" i="1" u="none" strike="noStrike" kern="1200" dirty="0" smtClean="0">
                <a:solidFill>
                  <a:schemeClr val="tx1"/>
                </a:solidFill>
                <a:effectLst/>
                <a:latin typeface="+mn-lt"/>
                <a:ea typeface="+mn-ea"/>
                <a:cs typeface="+mn-cs"/>
                <a:hlinkClick r:id="rId4" tooltip="Lien vers cette étude (en anglais)"/>
              </a:rPr>
              <a:t> Rates of </a:t>
            </a:r>
            <a:r>
              <a:rPr lang="fr-FR" sz="1200" b="0" i="1" u="none" strike="noStrike" kern="1200" dirty="0" err="1" smtClean="0">
                <a:solidFill>
                  <a:schemeClr val="tx1"/>
                </a:solidFill>
                <a:effectLst/>
                <a:latin typeface="+mn-lt"/>
                <a:ea typeface="+mn-ea"/>
                <a:cs typeface="+mn-cs"/>
                <a:hlinkClick r:id="rId4" tooltip="Lien vers cette étude (en anglais)"/>
              </a:rPr>
              <a:t>Pembrolizumab</a:t>
            </a:r>
            <a:r>
              <a:rPr lang="fr-FR" sz="1200" b="0" i="1" u="none" strike="noStrike" kern="1200" dirty="0" smtClean="0">
                <a:solidFill>
                  <a:schemeClr val="tx1"/>
                </a:solidFill>
                <a:effectLst/>
                <a:latin typeface="+mn-lt"/>
                <a:ea typeface="+mn-ea"/>
                <a:cs typeface="+mn-cs"/>
                <a:hlinkClick r:id="rId4" tooltip="Lien vers cette étude (en anglais)"/>
              </a:rPr>
              <a:t> in </a:t>
            </a:r>
            <a:r>
              <a:rPr lang="fr-FR" sz="1200" b="0" i="1" u="none" strike="noStrike" kern="1200" dirty="0" err="1" smtClean="0">
                <a:solidFill>
                  <a:schemeClr val="tx1"/>
                </a:solidFill>
                <a:effectLst/>
                <a:latin typeface="+mn-lt"/>
                <a:ea typeface="+mn-ea"/>
                <a:cs typeface="+mn-cs"/>
                <a:hlinkClick r:id="rId4" tooltip="Lien vers cette étude (en anglais)"/>
              </a:rPr>
              <a:t>Very</a:t>
            </a:r>
            <a:r>
              <a:rPr lang="fr-FR" sz="1200" b="0" i="1" u="none" strike="noStrike" kern="1200" dirty="0" smtClean="0">
                <a:solidFill>
                  <a:schemeClr val="tx1"/>
                </a:solidFill>
                <a:effectLst/>
                <a:latin typeface="+mn-lt"/>
                <a:ea typeface="+mn-ea"/>
                <a:cs typeface="+mn-cs"/>
                <a:hlinkClick r:id="rId4" tooltip="Lien vers cette étude (en anglais)"/>
              </a:rPr>
              <a:t> Rare </a:t>
            </a:r>
            <a:r>
              <a:rPr lang="fr-FR" sz="1200" b="0" i="1" u="none" strike="noStrike" kern="1200" dirty="0" err="1" smtClean="0">
                <a:solidFill>
                  <a:schemeClr val="tx1"/>
                </a:solidFill>
                <a:effectLst/>
                <a:latin typeface="+mn-lt"/>
                <a:ea typeface="+mn-ea"/>
                <a:cs typeface="+mn-cs"/>
                <a:hlinkClick r:id="rId4" tooltip="Lien vers cette étude (en anglais)"/>
              </a:rPr>
              <a:t>Sarcoma</a:t>
            </a:r>
            <a:r>
              <a:rPr lang="fr-FR" sz="1200" b="0" i="1" u="none" strike="noStrike" kern="1200" dirty="0" smtClean="0">
                <a:solidFill>
                  <a:schemeClr val="tx1"/>
                </a:solidFill>
                <a:effectLst/>
                <a:latin typeface="+mn-lt"/>
                <a:ea typeface="+mn-ea"/>
                <a:cs typeface="+mn-cs"/>
                <a:hlinkClick r:id="rId4" tooltip="Lien vers cette étude (en anglais)"/>
              </a:rPr>
              <a:t> </a:t>
            </a:r>
            <a:r>
              <a:rPr lang="fr-FR" sz="1200" b="0" i="1" u="none" strike="noStrike" kern="1200" dirty="0" err="1" smtClean="0">
                <a:solidFill>
                  <a:schemeClr val="tx1"/>
                </a:solidFill>
                <a:effectLst/>
                <a:latin typeface="+mn-lt"/>
                <a:ea typeface="+mn-ea"/>
                <a:cs typeface="+mn-cs"/>
                <a:hlinkClick r:id="rId4" tooltip="Lien vers cette étude (en anglais)"/>
              </a:rPr>
              <a:t>Histotypes</a:t>
            </a:r>
            <a:r>
              <a:rPr lang="fr-FR" sz="1200" b="0" i="1" u="none" strike="noStrike" kern="1200" dirty="0" smtClean="0">
                <a:solidFill>
                  <a:schemeClr val="tx1"/>
                </a:solidFill>
                <a:effectLst/>
                <a:latin typeface="+mn-lt"/>
                <a:ea typeface="+mn-ea"/>
                <a:cs typeface="+mn-cs"/>
                <a:hlinkClick r:id="rId4" tooltip="Lien vers cette étude (en anglais)"/>
              </a:rPr>
              <a:t>: First </a:t>
            </a:r>
            <a:r>
              <a:rPr lang="fr-FR" sz="1200" b="0" i="1" u="none" strike="noStrike" kern="1200" dirty="0" err="1" smtClean="0">
                <a:solidFill>
                  <a:schemeClr val="tx1"/>
                </a:solidFill>
                <a:effectLst/>
                <a:latin typeface="+mn-lt"/>
                <a:ea typeface="+mn-ea"/>
                <a:cs typeface="+mn-cs"/>
                <a:hlinkClick r:id="rId4" tooltip="Lien vers cette étude (en anglais)"/>
              </a:rPr>
              <a:t>Results</a:t>
            </a:r>
            <a:r>
              <a:rPr lang="fr-FR" sz="1200" b="0" i="1" u="none" strike="noStrike" kern="1200" dirty="0" smtClean="0">
                <a:solidFill>
                  <a:schemeClr val="tx1"/>
                </a:solidFill>
                <a:effectLst/>
                <a:latin typeface="+mn-lt"/>
                <a:ea typeface="+mn-ea"/>
                <a:cs typeface="+mn-cs"/>
                <a:hlinkClick r:id="rId4" tooltip="Lien vers cette étude (en anglais)"/>
              </a:rPr>
              <a:t> of the </a:t>
            </a:r>
            <a:r>
              <a:rPr lang="fr-FR" sz="1200" b="0" i="1" u="none" strike="noStrike" kern="1200" dirty="0" err="1" smtClean="0">
                <a:solidFill>
                  <a:schemeClr val="tx1"/>
                </a:solidFill>
                <a:effectLst/>
                <a:latin typeface="+mn-lt"/>
                <a:ea typeface="+mn-ea"/>
                <a:cs typeface="+mn-cs"/>
                <a:hlinkClick r:id="rId4" tooltip="Lien vers cette étude (en anglais)"/>
              </a:rPr>
              <a:t>AcSé</a:t>
            </a:r>
            <a:r>
              <a:rPr lang="fr-FR" sz="1200" b="0" i="1" u="none" strike="noStrike" kern="1200" dirty="0" smtClean="0">
                <a:solidFill>
                  <a:schemeClr val="tx1"/>
                </a:solidFill>
                <a:effectLst/>
                <a:latin typeface="+mn-lt"/>
                <a:ea typeface="+mn-ea"/>
                <a:cs typeface="+mn-cs"/>
                <a:hlinkClick r:id="rId4" tooltip="Lien vers cette étude (en anglais)"/>
              </a:rPr>
              <a:t> </a:t>
            </a:r>
            <a:r>
              <a:rPr lang="fr-FR" sz="1200" b="0" i="1" u="none" strike="noStrike" kern="1200" dirty="0" err="1" smtClean="0">
                <a:solidFill>
                  <a:schemeClr val="tx1"/>
                </a:solidFill>
                <a:effectLst/>
                <a:latin typeface="+mn-lt"/>
                <a:ea typeface="+mn-ea"/>
                <a:cs typeface="+mn-cs"/>
                <a:hlinkClick r:id="rId4" tooltip="Lien vers cette étude (en anglais)"/>
              </a:rPr>
              <a:t>Pembrolizumab</a:t>
            </a:r>
            <a:r>
              <a:rPr lang="fr-FR" sz="1200" b="0" i="1" u="none" strike="noStrike" kern="1200" dirty="0" smtClean="0">
                <a:solidFill>
                  <a:schemeClr val="tx1"/>
                </a:solidFill>
                <a:effectLst/>
                <a:latin typeface="+mn-lt"/>
                <a:ea typeface="+mn-ea"/>
                <a:cs typeface="+mn-cs"/>
                <a:hlinkClick r:id="rId4" tooltip="Lien vers cette étude (en anglais)"/>
              </a:rPr>
              <a:t> </a:t>
            </a:r>
            <a:r>
              <a:rPr lang="fr-FR" sz="1200" b="0" i="1" u="none" strike="noStrike" kern="1200" dirty="0" err="1" smtClean="0">
                <a:solidFill>
                  <a:schemeClr val="tx1"/>
                </a:solidFill>
                <a:effectLst/>
                <a:latin typeface="+mn-lt"/>
                <a:ea typeface="+mn-ea"/>
                <a:cs typeface="+mn-cs"/>
                <a:hlinkClick r:id="rId4" tooltip="Lien vers cette étude (en anglais)"/>
              </a:rPr>
              <a:t>Study</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AcSé</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Pembrolizumab</a:t>
            </a:r>
            <a:r>
              <a:rPr lang="fr-FR" sz="1200" b="0" i="0" kern="1200" dirty="0" smtClean="0">
                <a:solidFill>
                  <a:schemeClr val="tx1"/>
                </a:solidFill>
                <a:effectLst/>
                <a:latin typeface="+mn-lt"/>
                <a:ea typeface="+mn-ea"/>
                <a:cs typeface="+mn-cs"/>
              </a:rPr>
              <a:t>)</a:t>
            </a:r>
          </a:p>
          <a:p>
            <a:r>
              <a:rPr lang="fr-FR" sz="1200" b="1" i="0" kern="1200" dirty="0" smtClean="0">
                <a:solidFill>
                  <a:schemeClr val="tx1"/>
                </a:solidFill>
                <a:effectLst/>
                <a:latin typeface="+mn-lt"/>
                <a:ea typeface="+mn-ea"/>
                <a:cs typeface="+mn-cs"/>
              </a:rPr>
              <a:t>JDP 2020</a:t>
            </a: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Veron M et al. </a:t>
            </a:r>
            <a:r>
              <a:rPr lang="fr-FR" sz="1200" b="0" i="1" u="none" strike="noStrike" kern="1200" dirty="0" err="1" smtClean="0">
                <a:solidFill>
                  <a:schemeClr val="tx1"/>
                </a:solidFill>
                <a:effectLst/>
                <a:latin typeface="+mn-lt"/>
                <a:ea typeface="+mn-ea"/>
                <a:cs typeface="+mn-cs"/>
                <a:hlinkClick r:id="rId5" tooltip="Lien vers cette étude sur Sciencedirect"/>
              </a:rPr>
              <a:t>AcSé</a:t>
            </a:r>
            <a:r>
              <a:rPr lang="fr-FR" sz="1200" b="0" i="1" u="none" strike="noStrike" kern="1200" dirty="0" smtClean="0">
                <a:solidFill>
                  <a:schemeClr val="tx1"/>
                </a:solidFill>
                <a:effectLst/>
                <a:latin typeface="+mn-lt"/>
                <a:ea typeface="+mn-ea"/>
                <a:cs typeface="+mn-cs"/>
                <a:hlinkClick r:id="rId5" tooltip="Lien vers cette étude sur Sciencedirect"/>
              </a:rPr>
              <a:t> </a:t>
            </a:r>
            <a:r>
              <a:rPr lang="fr-FR" sz="1200" b="0" i="1" u="none" strike="noStrike" kern="1200" dirty="0" err="1" smtClean="0">
                <a:solidFill>
                  <a:schemeClr val="tx1"/>
                </a:solidFill>
                <a:effectLst/>
                <a:latin typeface="+mn-lt"/>
                <a:ea typeface="+mn-ea"/>
                <a:cs typeface="+mn-cs"/>
                <a:hlinkClick r:id="rId5" tooltip="Lien vers cette étude sur Sciencedirect"/>
              </a:rPr>
              <a:t>Nivolumab</a:t>
            </a:r>
            <a:r>
              <a:rPr lang="fr-FR" sz="1200" b="0" i="1" u="none" strike="noStrike" kern="1200" dirty="0" smtClean="0">
                <a:solidFill>
                  <a:schemeClr val="tx1"/>
                </a:solidFill>
                <a:effectLst/>
                <a:latin typeface="+mn-lt"/>
                <a:ea typeface="+mn-ea"/>
                <a:cs typeface="+mn-cs"/>
                <a:hlinkClick r:id="rId5" tooltip="Lien vers cette étude sur Sciencedirect"/>
              </a:rPr>
              <a:t>: résultats préliminaires pour le carcinome </a:t>
            </a:r>
            <a:r>
              <a:rPr lang="fr-FR" sz="1200" b="0" i="1" u="none" strike="noStrike" kern="1200" dirty="0" err="1" smtClean="0">
                <a:solidFill>
                  <a:schemeClr val="tx1"/>
                </a:solidFill>
                <a:effectLst/>
                <a:latin typeface="+mn-lt"/>
                <a:ea typeface="+mn-ea"/>
                <a:cs typeface="+mn-cs"/>
                <a:hlinkClick r:id="rId5" tooltip="Lien vers cette étude sur Sciencedirect"/>
              </a:rPr>
              <a:t>basocellulaire</a:t>
            </a:r>
            <a:r>
              <a:rPr lang="fr-FR" sz="1200" b="0" i="1" u="none" strike="noStrike" kern="1200" dirty="0" smtClean="0">
                <a:solidFill>
                  <a:schemeClr val="tx1"/>
                </a:solidFill>
                <a:effectLst/>
                <a:latin typeface="+mn-lt"/>
                <a:ea typeface="+mn-ea"/>
                <a:cs typeface="+mn-cs"/>
                <a:hlinkClick r:id="rId5" tooltip="Lien vers cette étude sur Sciencedirect"/>
              </a:rPr>
              <a:t> avancé</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AcSé</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Nivolumab</a:t>
            </a:r>
            <a:r>
              <a:rPr lang="fr-FR" sz="1200" b="0" i="0" kern="1200" dirty="0" smtClean="0">
                <a:solidFill>
                  <a:schemeClr val="tx1"/>
                </a:solidFill>
                <a:effectLst/>
                <a:latin typeface="+mn-lt"/>
                <a:ea typeface="+mn-ea"/>
                <a:cs typeface="+mn-cs"/>
              </a:rPr>
              <a:t>)</a:t>
            </a:r>
          </a:p>
          <a:p>
            <a:r>
              <a:rPr lang="fr-FR" sz="1200" b="0" i="0" kern="1200" dirty="0" err="1" smtClean="0">
                <a:solidFill>
                  <a:schemeClr val="tx1"/>
                </a:solidFill>
                <a:effectLst/>
                <a:latin typeface="+mn-lt"/>
                <a:ea typeface="+mn-ea"/>
                <a:cs typeface="+mn-cs"/>
              </a:rPr>
              <a:t>Toulemonde</a:t>
            </a:r>
            <a:r>
              <a:rPr lang="fr-FR" sz="1200" b="0" i="0" kern="1200" dirty="0" smtClean="0">
                <a:solidFill>
                  <a:schemeClr val="tx1"/>
                </a:solidFill>
                <a:effectLst/>
                <a:latin typeface="+mn-lt"/>
                <a:ea typeface="+mn-ea"/>
                <a:cs typeface="+mn-cs"/>
              </a:rPr>
              <a:t> E et al. </a:t>
            </a:r>
            <a:r>
              <a:rPr lang="fr-FR" sz="1200" b="0" i="0" u="none" strike="noStrike" kern="1200" dirty="0" err="1" smtClean="0">
                <a:solidFill>
                  <a:schemeClr val="tx1"/>
                </a:solidFill>
                <a:effectLst/>
                <a:latin typeface="+mn-lt"/>
                <a:ea typeface="+mn-ea"/>
                <a:cs typeface="+mn-cs"/>
                <a:hlinkClick r:id="rId6" tooltip="Lien vers cette étude sur EMConsulte"/>
              </a:rPr>
              <a:t>AcSé</a:t>
            </a:r>
            <a:r>
              <a:rPr lang="fr-FR" sz="1200" b="0" i="0" u="none" strike="noStrike" kern="1200" dirty="0" smtClean="0">
                <a:solidFill>
                  <a:schemeClr val="tx1"/>
                </a:solidFill>
                <a:effectLst/>
                <a:latin typeface="+mn-lt"/>
                <a:ea typeface="+mn-ea"/>
                <a:cs typeface="+mn-cs"/>
                <a:hlinkClick r:id="rId6" tooltip="Lien vers cette étude sur EMConsulte"/>
              </a:rPr>
              <a:t> </a:t>
            </a:r>
            <a:r>
              <a:rPr lang="fr-FR" sz="1200" b="0" i="0" u="none" strike="noStrike" kern="1200" dirty="0" err="1" smtClean="0">
                <a:solidFill>
                  <a:schemeClr val="tx1"/>
                </a:solidFill>
                <a:effectLst/>
                <a:latin typeface="+mn-lt"/>
                <a:ea typeface="+mn-ea"/>
                <a:cs typeface="+mn-cs"/>
                <a:hlinkClick r:id="rId6" tooltip="Lien vers cette étude sur EMConsulte"/>
              </a:rPr>
              <a:t>Nivolumab</a:t>
            </a:r>
            <a:r>
              <a:rPr lang="fr-FR" sz="1200" b="0" i="0" u="none" strike="noStrike" kern="1200" dirty="0" smtClean="0">
                <a:solidFill>
                  <a:schemeClr val="tx1"/>
                </a:solidFill>
                <a:effectLst/>
                <a:latin typeface="+mn-lt"/>
                <a:ea typeface="+mn-ea"/>
                <a:cs typeface="+mn-cs"/>
                <a:hlinkClick r:id="rId6" tooltip="Lien vers cette étude sur EMConsulte"/>
              </a:rPr>
              <a:t> : résultats préliminaires pour le carcinome </a:t>
            </a:r>
            <a:r>
              <a:rPr lang="fr-FR" sz="1200" b="0" i="0" u="none" strike="noStrike" kern="1200" dirty="0" err="1" smtClean="0">
                <a:solidFill>
                  <a:schemeClr val="tx1"/>
                </a:solidFill>
                <a:effectLst/>
                <a:latin typeface="+mn-lt"/>
                <a:ea typeface="+mn-ea"/>
                <a:cs typeface="+mn-cs"/>
                <a:hlinkClick r:id="rId6" tooltip="Lien vers cette étude sur EMConsulte"/>
              </a:rPr>
              <a:t>trichoblastique</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AcSé</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Nivolumab</a:t>
            </a:r>
            <a:r>
              <a:rPr lang="fr-FR" sz="1200" b="0" i="0" kern="1200" dirty="0" smtClean="0">
                <a:solidFill>
                  <a:schemeClr val="tx1"/>
                </a:solidFill>
                <a:effectLst/>
                <a:latin typeface="+mn-lt"/>
                <a:ea typeface="+mn-ea"/>
                <a:cs typeface="+mn-cs"/>
              </a:rPr>
              <a:t>)</a:t>
            </a:r>
          </a:p>
          <a:p>
            <a:r>
              <a:rPr lang="fr-FR" sz="1200" b="0" i="0" kern="1200" cap="all" dirty="0" smtClean="0">
                <a:solidFill>
                  <a:schemeClr val="tx1"/>
                </a:solidFill>
                <a:effectLst/>
                <a:latin typeface="+mn-lt"/>
                <a:ea typeface="+mn-ea"/>
                <a:cs typeface="+mn-cs"/>
              </a:rPr>
              <a:t>POSTERS</a:t>
            </a:r>
          </a:p>
          <a:p>
            <a:r>
              <a:rPr lang="fr-FR" sz="1200" b="1" i="0" kern="1200" dirty="0" smtClean="0">
                <a:solidFill>
                  <a:schemeClr val="tx1"/>
                </a:solidFill>
                <a:effectLst/>
                <a:latin typeface="+mn-lt"/>
                <a:ea typeface="+mn-ea"/>
                <a:cs typeface="+mn-cs"/>
              </a:rPr>
              <a:t>2021</a:t>
            </a:r>
          </a:p>
          <a:p>
            <a:r>
              <a:rPr lang="fr-FR" sz="1200" b="0" i="0" kern="1200" dirty="0" smtClean="0">
                <a:solidFill>
                  <a:schemeClr val="tx1"/>
                </a:solidFill>
                <a:effectLst/>
                <a:latin typeface="+mn-lt"/>
                <a:ea typeface="+mn-ea"/>
                <a:cs typeface="+mn-cs"/>
              </a:rPr>
              <a:t>ASCO 2021 :</a:t>
            </a:r>
          </a:p>
          <a:p>
            <a:pPr lvl="1"/>
            <a:r>
              <a:rPr lang="fr-FR" sz="1200" b="0" i="0" kern="1200" dirty="0" err="1" smtClean="0">
                <a:solidFill>
                  <a:schemeClr val="tx1"/>
                </a:solidFill>
                <a:effectLst/>
                <a:latin typeface="+mn-lt"/>
                <a:ea typeface="+mn-ea"/>
                <a:cs typeface="+mn-cs"/>
              </a:rPr>
              <a:t>Leboulleux</a:t>
            </a:r>
            <a:r>
              <a:rPr lang="fr-FR" sz="1200" b="0" i="0" kern="1200" dirty="0" smtClean="0">
                <a:solidFill>
                  <a:schemeClr val="tx1"/>
                </a:solidFill>
                <a:effectLst/>
                <a:latin typeface="+mn-lt"/>
                <a:ea typeface="+mn-ea"/>
                <a:cs typeface="+mn-cs"/>
              </a:rPr>
              <a:t> S et al. </a:t>
            </a:r>
            <a:r>
              <a:rPr lang="fr-FR" sz="1200" b="0" i="1" u="none" strike="noStrike" kern="1200" dirty="0" err="1" smtClean="0">
                <a:solidFill>
                  <a:schemeClr val="tx1"/>
                </a:solidFill>
                <a:effectLst/>
                <a:latin typeface="+mn-lt"/>
                <a:ea typeface="+mn-ea"/>
                <a:cs typeface="+mn-cs"/>
                <a:hlinkClick r:id="rId7" tooltip="Lien vers cette présentation (en anglais)"/>
              </a:rPr>
              <a:t>Benefits</a:t>
            </a:r>
            <a:r>
              <a:rPr lang="fr-FR" sz="1200" b="0" i="1" u="none" strike="noStrike" kern="1200" dirty="0" smtClean="0">
                <a:solidFill>
                  <a:schemeClr val="tx1"/>
                </a:solidFill>
                <a:effectLst/>
                <a:latin typeface="+mn-lt"/>
                <a:ea typeface="+mn-ea"/>
                <a:cs typeface="+mn-cs"/>
                <a:hlinkClick r:id="rId7" tooltip="Lien vers cette présentation (en anglais)"/>
              </a:rPr>
              <a:t> of </a:t>
            </a:r>
            <a:r>
              <a:rPr lang="fr-FR" sz="1200" b="0" i="1" u="none" strike="noStrike" kern="1200" dirty="0" err="1" smtClean="0">
                <a:solidFill>
                  <a:schemeClr val="tx1"/>
                </a:solidFill>
                <a:effectLst/>
                <a:latin typeface="+mn-lt"/>
                <a:ea typeface="+mn-ea"/>
                <a:cs typeface="+mn-cs"/>
                <a:hlinkClick r:id="rId7" tooltip="Lien vers cette présentation (en anglais)"/>
              </a:rPr>
              <a:t>Pembrolizumab</a:t>
            </a:r>
            <a:r>
              <a:rPr lang="fr-FR" sz="1200" b="0" i="1" u="none" strike="noStrike" kern="1200" dirty="0" smtClean="0">
                <a:solidFill>
                  <a:schemeClr val="tx1"/>
                </a:solidFill>
                <a:effectLst/>
                <a:latin typeface="+mn-lt"/>
                <a:ea typeface="+mn-ea"/>
                <a:cs typeface="+mn-cs"/>
                <a:hlinkClick r:id="rId7" tooltip="Lien vers cette présentation (en anglais)"/>
              </a:rPr>
              <a:t> in Progressive Radioactive </a:t>
            </a:r>
            <a:r>
              <a:rPr lang="fr-FR" sz="1200" b="0" i="1" u="none" strike="noStrike" kern="1200" dirty="0" err="1" smtClean="0">
                <a:solidFill>
                  <a:schemeClr val="tx1"/>
                </a:solidFill>
                <a:effectLst/>
                <a:latin typeface="+mn-lt"/>
                <a:ea typeface="+mn-ea"/>
                <a:cs typeface="+mn-cs"/>
                <a:hlinkClick r:id="rId7" tooltip="Lien vers cette présentation (en anglais)"/>
              </a:rPr>
              <a:t>Iodine</a:t>
            </a:r>
            <a:r>
              <a:rPr lang="fr-FR" sz="1200" b="0" i="1" u="none" strike="noStrike" kern="1200" dirty="0" smtClean="0">
                <a:solidFill>
                  <a:schemeClr val="tx1"/>
                </a:solidFill>
                <a:effectLst/>
                <a:latin typeface="+mn-lt"/>
                <a:ea typeface="+mn-ea"/>
                <a:cs typeface="+mn-cs"/>
                <a:hlinkClick r:id="rId7" tooltip="Lien vers cette présentation (en anglais)"/>
              </a:rPr>
              <a:t> </a:t>
            </a:r>
            <a:r>
              <a:rPr lang="fr-FR" sz="1200" b="0" i="1" u="none" strike="noStrike" kern="1200" dirty="0" err="1" smtClean="0">
                <a:solidFill>
                  <a:schemeClr val="tx1"/>
                </a:solidFill>
                <a:effectLst/>
                <a:latin typeface="+mn-lt"/>
                <a:ea typeface="+mn-ea"/>
                <a:cs typeface="+mn-cs"/>
                <a:hlinkClick r:id="rId7" tooltip="Lien vers cette présentation (en anglais)"/>
              </a:rPr>
              <a:t>Refractory</a:t>
            </a:r>
            <a:r>
              <a:rPr lang="fr-FR" sz="1200" b="0" i="1" u="none" strike="noStrike" kern="1200" dirty="0" smtClean="0">
                <a:solidFill>
                  <a:schemeClr val="tx1"/>
                </a:solidFill>
                <a:effectLst/>
                <a:latin typeface="+mn-lt"/>
                <a:ea typeface="+mn-ea"/>
                <a:cs typeface="+mn-cs"/>
                <a:hlinkClick r:id="rId7" tooltip="Lien vers cette présentation (en anglais)"/>
              </a:rPr>
              <a:t> </a:t>
            </a:r>
            <a:r>
              <a:rPr lang="fr-FR" sz="1200" b="0" i="1" u="none" strike="noStrike" kern="1200" dirty="0" err="1" smtClean="0">
                <a:solidFill>
                  <a:schemeClr val="tx1"/>
                </a:solidFill>
                <a:effectLst/>
                <a:latin typeface="+mn-lt"/>
                <a:ea typeface="+mn-ea"/>
                <a:cs typeface="+mn-cs"/>
                <a:hlinkClick r:id="rId7" tooltip="Lien vers cette présentation (en anglais)"/>
              </a:rPr>
              <a:t>Thyroid</a:t>
            </a:r>
            <a:r>
              <a:rPr lang="fr-FR" sz="1200" b="0" i="1" u="none" strike="noStrike" kern="1200" dirty="0" smtClean="0">
                <a:solidFill>
                  <a:schemeClr val="tx1"/>
                </a:solidFill>
                <a:effectLst/>
                <a:latin typeface="+mn-lt"/>
                <a:ea typeface="+mn-ea"/>
                <a:cs typeface="+mn-cs"/>
                <a:hlinkClick r:id="rId7" tooltip="Lien vers cette présentation (en anglais)"/>
              </a:rPr>
              <a:t> Cancer: </a:t>
            </a:r>
            <a:r>
              <a:rPr lang="fr-FR" sz="1200" b="0" i="1" u="none" strike="noStrike" kern="1200" dirty="0" err="1" smtClean="0">
                <a:solidFill>
                  <a:schemeClr val="tx1"/>
                </a:solidFill>
                <a:effectLst/>
                <a:latin typeface="+mn-lt"/>
                <a:ea typeface="+mn-ea"/>
                <a:cs typeface="+mn-cs"/>
                <a:hlinkClick r:id="rId7" tooltip="Lien vers cette présentation (en anglais)"/>
              </a:rPr>
              <a:t>Results</a:t>
            </a:r>
            <a:r>
              <a:rPr lang="fr-FR" sz="1200" b="0" i="1" u="none" strike="noStrike" kern="1200" dirty="0" smtClean="0">
                <a:solidFill>
                  <a:schemeClr val="tx1"/>
                </a:solidFill>
                <a:effectLst/>
                <a:latin typeface="+mn-lt"/>
                <a:ea typeface="+mn-ea"/>
                <a:cs typeface="+mn-cs"/>
                <a:hlinkClick r:id="rId7" tooltip="Lien vers cette présentation (en anglais)"/>
              </a:rPr>
              <a:t> of the </a:t>
            </a:r>
            <a:r>
              <a:rPr lang="fr-FR" sz="1200" b="0" i="1" u="none" strike="noStrike" kern="1200" dirty="0" err="1" smtClean="0">
                <a:solidFill>
                  <a:schemeClr val="tx1"/>
                </a:solidFill>
                <a:effectLst/>
                <a:latin typeface="+mn-lt"/>
                <a:ea typeface="+mn-ea"/>
                <a:cs typeface="+mn-cs"/>
                <a:hlinkClick r:id="rId7" tooltip="Lien vers cette présentation (en anglais)"/>
              </a:rPr>
              <a:t>AcSé</a:t>
            </a:r>
            <a:r>
              <a:rPr lang="fr-FR" sz="1200" b="0" i="1" u="none" strike="noStrike" kern="1200" dirty="0" smtClean="0">
                <a:solidFill>
                  <a:schemeClr val="tx1"/>
                </a:solidFill>
                <a:effectLst/>
                <a:latin typeface="+mn-lt"/>
                <a:ea typeface="+mn-ea"/>
                <a:cs typeface="+mn-cs"/>
                <a:hlinkClick r:id="rId7" tooltip="Lien vers cette présentation (en anglais)"/>
              </a:rPr>
              <a:t> </a:t>
            </a:r>
            <a:r>
              <a:rPr lang="fr-FR" sz="1200" b="0" i="1" u="none" strike="noStrike" kern="1200" dirty="0" err="1" smtClean="0">
                <a:solidFill>
                  <a:schemeClr val="tx1"/>
                </a:solidFill>
                <a:effectLst/>
                <a:latin typeface="+mn-lt"/>
                <a:ea typeface="+mn-ea"/>
                <a:cs typeface="+mn-cs"/>
                <a:hlinkClick r:id="rId7" tooltip="Lien vers cette présentation (en anglais)"/>
              </a:rPr>
              <a:t>Pembrolizumab</a:t>
            </a:r>
            <a:r>
              <a:rPr lang="fr-FR" sz="1200" b="0" i="1" u="none" strike="noStrike" kern="1200" dirty="0" smtClean="0">
                <a:solidFill>
                  <a:schemeClr val="tx1"/>
                </a:solidFill>
                <a:effectLst/>
                <a:latin typeface="+mn-lt"/>
                <a:ea typeface="+mn-ea"/>
                <a:cs typeface="+mn-cs"/>
                <a:hlinkClick r:id="rId7" tooltip="Lien vers cette présentation (en anglais)"/>
              </a:rPr>
              <a:t> </a:t>
            </a:r>
            <a:r>
              <a:rPr lang="fr-FR" sz="1200" b="0" i="1" u="none" strike="noStrike" kern="1200" dirty="0" err="1" smtClean="0">
                <a:solidFill>
                  <a:schemeClr val="tx1"/>
                </a:solidFill>
                <a:effectLst/>
                <a:latin typeface="+mn-lt"/>
                <a:ea typeface="+mn-ea"/>
                <a:cs typeface="+mn-cs"/>
                <a:hlinkClick r:id="rId7" tooltip="Lien vers cette présentation (en anglais)"/>
              </a:rPr>
              <a:t>Study</a:t>
            </a:r>
            <a:r>
              <a:rPr lang="fr-FR" sz="1200" b="0" i="1" u="none" strike="noStrike" kern="1200" dirty="0" smtClean="0">
                <a:solidFill>
                  <a:schemeClr val="tx1"/>
                </a:solidFill>
                <a:effectLst/>
                <a:latin typeface="+mn-lt"/>
                <a:ea typeface="+mn-ea"/>
                <a:cs typeface="+mn-cs"/>
                <a:hlinkClick r:id="rId7" tooltip="Lien vers cette présentation (en anglais)"/>
              </a:rPr>
              <a:t> </a:t>
            </a:r>
            <a:r>
              <a:rPr lang="fr-FR" sz="1200" b="0" i="1" u="none" strike="noStrike" kern="1200" dirty="0" err="1" smtClean="0">
                <a:solidFill>
                  <a:schemeClr val="tx1"/>
                </a:solidFill>
                <a:effectLst/>
                <a:latin typeface="+mn-lt"/>
                <a:ea typeface="+mn-ea"/>
                <a:cs typeface="+mn-cs"/>
                <a:hlinkClick r:id="rId7" tooltip="Lien vers cette présentation (en anglais)"/>
              </a:rPr>
              <a:t>From</a:t>
            </a:r>
            <a:r>
              <a:rPr lang="fr-FR" sz="1200" b="0" i="1" u="none" strike="noStrike" kern="1200" dirty="0" smtClean="0">
                <a:solidFill>
                  <a:schemeClr val="tx1"/>
                </a:solidFill>
                <a:effectLst/>
                <a:latin typeface="+mn-lt"/>
                <a:ea typeface="+mn-ea"/>
                <a:cs typeface="+mn-cs"/>
                <a:hlinkClick r:id="rId7" tooltip="Lien vers cette présentation (en anglais)"/>
              </a:rPr>
              <a:t> </a:t>
            </a:r>
            <a:r>
              <a:rPr lang="fr-FR" sz="1200" b="0" i="1" u="none" strike="noStrike" kern="1200" dirty="0" err="1" smtClean="0">
                <a:solidFill>
                  <a:schemeClr val="tx1"/>
                </a:solidFill>
                <a:effectLst/>
                <a:latin typeface="+mn-lt"/>
                <a:ea typeface="+mn-ea"/>
                <a:cs typeface="+mn-cs"/>
                <a:hlinkClick r:id="rId7" tooltip="Lien vers cette présentation (en anglais)"/>
              </a:rPr>
              <a:t>Unicancer</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AcSé</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Pembrolizumab</a:t>
            </a:r>
            <a:r>
              <a:rPr lang="fr-FR" sz="1200" b="0" i="0" kern="1200" dirty="0" smtClean="0">
                <a:solidFill>
                  <a:schemeClr val="tx1"/>
                </a:solidFill>
                <a:effectLst/>
                <a:latin typeface="+mn-lt"/>
                <a:ea typeface="+mn-ea"/>
                <a:cs typeface="+mn-cs"/>
              </a:rPr>
              <a:t>)</a:t>
            </a:r>
          </a:p>
          <a:p>
            <a:pPr lvl="1"/>
            <a:r>
              <a:rPr lang="fr-FR" sz="1200" b="0" i="0" kern="1200" dirty="0" err="1" smtClean="0">
                <a:solidFill>
                  <a:schemeClr val="tx1"/>
                </a:solidFill>
                <a:effectLst/>
                <a:latin typeface="+mn-lt"/>
                <a:ea typeface="+mn-ea"/>
                <a:cs typeface="+mn-cs"/>
              </a:rPr>
              <a:t>Blay</a:t>
            </a:r>
            <a:r>
              <a:rPr lang="fr-FR" sz="1200" b="0" i="0" kern="1200" dirty="0" smtClean="0">
                <a:solidFill>
                  <a:schemeClr val="tx1"/>
                </a:solidFill>
                <a:effectLst/>
                <a:latin typeface="+mn-lt"/>
                <a:ea typeface="+mn-ea"/>
                <a:cs typeface="+mn-cs"/>
              </a:rPr>
              <a:t> J.Y et al. </a:t>
            </a:r>
            <a:r>
              <a:rPr lang="fr-FR" sz="1200" b="0" i="1" u="none" strike="noStrike" kern="1200" dirty="0" smtClean="0">
                <a:solidFill>
                  <a:schemeClr val="tx1"/>
                </a:solidFill>
                <a:effectLst/>
                <a:latin typeface="+mn-lt"/>
                <a:ea typeface="+mn-ea"/>
                <a:cs typeface="+mn-cs"/>
                <a:hlinkClick r:id="rId8" tooltip="Lien vers cette présentation (en anglais)"/>
              </a:rPr>
              <a:t>High </a:t>
            </a:r>
            <a:r>
              <a:rPr lang="fr-FR" sz="1200" b="0" i="1" u="none" strike="noStrike" kern="1200" dirty="0" err="1" smtClean="0">
                <a:solidFill>
                  <a:schemeClr val="tx1"/>
                </a:solidFill>
                <a:effectLst/>
                <a:latin typeface="+mn-lt"/>
                <a:ea typeface="+mn-ea"/>
                <a:cs typeface="+mn-cs"/>
                <a:hlinkClick r:id="rId8" tooltip="Lien vers cette présentation (en anglais)"/>
              </a:rPr>
              <a:t>Clinical</a:t>
            </a:r>
            <a:r>
              <a:rPr lang="fr-FR" sz="1200" b="0" i="1" u="none" strike="noStrike" kern="1200" dirty="0" smtClean="0">
                <a:solidFill>
                  <a:schemeClr val="tx1"/>
                </a:solidFill>
                <a:effectLst/>
                <a:latin typeface="+mn-lt"/>
                <a:ea typeface="+mn-ea"/>
                <a:cs typeface="+mn-cs"/>
                <a:hlinkClick r:id="rId8" tooltip="Lien vers cette présentation (en anglais)"/>
              </a:rPr>
              <a:t> Activity of </a:t>
            </a:r>
            <a:r>
              <a:rPr lang="fr-FR" sz="1200" b="0" i="1" u="none" strike="noStrike" kern="1200" dirty="0" err="1" smtClean="0">
                <a:solidFill>
                  <a:schemeClr val="tx1"/>
                </a:solidFill>
                <a:effectLst/>
                <a:latin typeface="+mn-lt"/>
                <a:ea typeface="+mn-ea"/>
                <a:cs typeface="+mn-cs"/>
                <a:hlinkClick r:id="rId8" tooltip="Lien vers cette présentation (en anglais)"/>
              </a:rPr>
              <a:t>Pembrolizumab</a:t>
            </a:r>
            <a:r>
              <a:rPr lang="fr-FR" sz="1200" b="0" i="1" u="none" strike="noStrike" kern="1200" dirty="0" smtClean="0">
                <a:solidFill>
                  <a:schemeClr val="tx1"/>
                </a:solidFill>
                <a:effectLst/>
                <a:latin typeface="+mn-lt"/>
                <a:ea typeface="+mn-ea"/>
                <a:cs typeface="+mn-cs"/>
                <a:hlinkClick r:id="rId8" tooltip="Lien vers cette présentation (en anglais)"/>
              </a:rPr>
              <a:t> in </a:t>
            </a:r>
            <a:r>
              <a:rPr lang="fr-FR" sz="1200" b="0" i="1" u="none" strike="noStrike" kern="1200" dirty="0" err="1" smtClean="0">
                <a:solidFill>
                  <a:schemeClr val="tx1"/>
                </a:solidFill>
                <a:effectLst/>
                <a:latin typeface="+mn-lt"/>
                <a:ea typeface="+mn-ea"/>
                <a:cs typeface="+mn-cs"/>
                <a:hlinkClick r:id="rId8" tooltip="Lien vers cette présentation (en anglais)"/>
              </a:rPr>
              <a:t>Chordoma</a:t>
            </a:r>
            <a:r>
              <a:rPr lang="fr-FR" sz="1200" b="0" i="1" u="none" strike="noStrike" kern="1200" dirty="0" smtClean="0">
                <a:solidFill>
                  <a:schemeClr val="tx1"/>
                </a:solidFill>
                <a:effectLst/>
                <a:latin typeface="+mn-lt"/>
                <a:ea typeface="+mn-ea"/>
                <a:cs typeface="+mn-cs"/>
                <a:hlinkClick r:id="rId8" tooltip="Lien vers cette présentation (en anglais)"/>
              </a:rPr>
              <a:t>, </a:t>
            </a:r>
            <a:r>
              <a:rPr lang="fr-FR" sz="1200" b="0" i="1" u="none" strike="noStrike" kern="1200" dirty="0" err="1" smtClean="0">
                <a:solidFill>
                  <a:schemeClr val="tx1"/>
                </a:solidFill>
                <a:effectLst/>
                <a:latin typeface="+mn-lt"/>
                <a:ea typeface="+mn-ea"/>
                <a:cs typeface="+mn-cs"/>
                <a:hlinkClick r:id="rId8" tooltip="Lien vers cette présentation (en anglais)"/>
              </a:rPr>
              <a:t>Alveolar</a:t>
            </a:r>
            <a:r>
              <a:rPr lang="fr-FR" sz="1200" b="0" i="1" u="none" strike="noStrike" kern="1200" dirty="0" smtClean="0">
                <a:solidFill>
                  <a:schemeClr val="tx1"/>
                </a:solidFill>
                <a:effectLst/>
                <a:latin typeface="+mn-lt"/>
                <a:ea typeface="+mn-ea"/>
                <a:cs typeface="+mn-cs"/>
                <a:hlinkClick r:id="rId8" tooltip="Lien vers cette présentation (en anglais)"/>
              </a:rPr>
              <a:t> Soft Part </a:t>
            </a:r>
            <a:r>
              <a:rPr lang="fr-FR" sz="1200" b="0" i="1" u="none" strike="noStrike" kern="1200" dirty="0" err="1" smtClean="0">
                <a:solidFill>
                  <a:schemeClr val="tx1"/>
                </a:solidFill>
                <a:effectLst/>
                <a:latin typeface="+mn-lt"/>
                <a:ea typeface="+mn-ea"/>
                <a:cs typeface="+mn-cs"/>
                <a:hlinkClick r:id="rId8" tooltip="Lien vers cette présentation (en anglais)"/>
              </a:rPr>
              <a:t>Sarcoma</a:t>
            </a:r>
            <a:r>
              <a:rPr lang="fr-FR" sz="1200" b="0" i="1" u="none" strike="noStrike" kern="1200" dirty="0" smtClean="0">
                <a:solidFill>
                  <a:schemeClr val="tx1"/>
                </a:solidFill>
                <a:effectLst/>
                <a:latin typeface="+mn-lt"/>
                <a:ea typeface="+mn-ea"/>
                <a:cs typeface="+mn-cs"/>
                <a:hlinkClick r:id="rId8" tooltip="Lien vers cette présentation (en anglais)"/>
              </a:rPr>
              <a:t> (ASPS) and </a:t>
            </a:r>
            <a:r>
              <a:rPr lang="fr-FR" sz="1200" b="0" i="1" u="none" strike="noStrike" kern="1200" dirty="0" err="1" smtClean="0">
                <a:solidFill>
                  <a:schemeClr val="tx1"/>
                </a:solidFill>
                <a:effectLst/>
                <a:latin typeface="+mn-lt"/>
                <a:ea typeface="+mn-ea"/>
                <a:cs typeface="+mn-cs"/>
                <a:hlinkClick r:id="rId8" tooltip="Lien vers cette présentation (en anglais)"/>
              </a:rPr>
              <a:t>Other</a:t>
            </a:r>
            <a:r>
              <a:rPr lang="fr-FR" sz="1200" b="0" i="1" u="none" strike="noStrike" kern="1200" dirty="0" smtClean="0">
                <a:solidFill>
                  <a:schemeClr val="tx1"/>
                </a:solidFill>
                <a:effectLst/>
                <a:latin typeface="+mn-lt"/>
                <a:ea typeface="+mn-ea"/>
                <a:cs typeface="+mn-cs"/>
                <a:hlinkClick r:id="rId8" tooltip="Lien vers cette présentation (en anglais)"/>
              </a:rPr>
              <a:t> Rare </a:t>
            </a:r>
            <a:r>
              <a:rPr lang="fr-FR" sz="1200" b="0" i="1" u="none" strike="noStrike" kern="1200" dirty="0" err="1" smtClean="0">
                <a:solidFill>
                  <a:schemeClr val="tx1"/>
                </a:solidFill>
                <a:effectLst/>
                <a:latin typeface="+mn-lt"/>
                <a:ea typeface="+mn-ea"/>
                <a:cs typeface="+mn-cs"/>
                <a:hlinkClick r:id="rId8" tooltip="Lien vers cette présentation (en anglais)"/>
              </a:rPr>
              <a:t>Sarcoma</a:t>
            </a:r>
            <a:r>
              <a:rPr lang="fr-FR" sz="1200" b="0" i="1" u="none" strike="noStrike" kern="1200" dirty="0" smtClean="0">
                <a:solidFill>
                  <a:schemeClr val="tx1"/>
                </a:solidFill>
                <a:effectLst/>
                <a:latin typeface="+mn-lt"/>
                <a:ea typeface="+mn-ea"/>
                <a:cs typeface="+mn-cs"/>
                <a:hlinkClick r:id="rId8" tooltip="Lien vers cette présentation (en anglais)"/>
              </a:rPr>
              <a:t> </a:t>
            </a:r>
            <a:r>
              <a:rPr lang="fr-FR" sz="1200" b="0" i="1" u="none" strike="noStrike" kern="1200" dirty="0" err="1" smtClean="0">
                <a:solidFill>
                  <a:schemeClr val="tx1"/>
                </a:solidFill>
                <a:effectLst/>
                <a:latin typeface="+mn-lt"/>
                <a:ea typeface="+mn-ea"/>
                <a:cs typeface="+mn-cs"/>
                <a:hlinkClick r:id="rId8" tooltip="Lien vers cette présentation (en anglais)"/>
              </a:rPr>
              <a:t>Histotypes</a:t>
            </a:r>
            <a:r>
              <a:rPr lang="fr-FR" sz="1200" b="0" i="1" u="none" strike="noStrike" kern="1200" dirty="0" smtClean="0">
                <a:solidFill>
                  <a:schemeClr val="tx1"/>
                </a:solidFill>
                <a:effectLst/>
                <a:latin typeface="+mn-lt"/>
                <a:ea typeface="+mn-ea"/>
                <a:cs typeface="+mn-cs"/>
                <a:hlinkClick r:id="rId8" tooltip="Lien vers cette présentation (en anglais)"/>
              </a:rPr>
              <a:t>: the French </a:t>
            </a:r>
            <a:r>
              <a:rPr lang="fr-FR" sz="1200" b="0" i="1" u="none" strike="noStrike" kern="1200" dirty="0" err="1" smtClean="0">
                <a:solidFill>
                  <a:schemeClr val="tx1"/>
                </a:solidFill>
                <a:effectLst/>
                <a:latin typeface="+mn-lt"/>
                <a:ea typeface="+mn-ea"/>
                <a:cs typeface="+mn-cs"/>
                <a:hlinkClick r:id="rId8" tooltip="Lien vers cette présentation (en anglais)"/>
              </a:rPr>
              <a:t>AcSé</a:t>
            </a:r>
            <a:r>
              <a:rPr lang="fr-FR" sz="1200" b="0" i="1" u="none" strike="noStrike" kern="1200" dirty="0" smtClean="0">
                <a:solidFill>
                  <a:schemeClr val="tx1"/>
                </a:solidFill>
                <a:effectLst/>
                <a:latin typeface="+mn-lt"/>
                <a:ea typeface="+mn-ea"/>
                <a:cs typeface="+mn-cs"/>
                <a:hlinkClick r:id="rId8" tooltip="Lien vers cette présentation (en anglais)"/>
              </a:rPr>
              <a:t> </a:t>
            </a:r>
            <a:r>
              <a:rPr lang="fr-FR" sz="1200" b="0" i="1" u="none" strike="noStrike" kern="1200" dirty="0" err="1" smtClean="0">
                <a:solidFill>
                  <a:schemeClr val="tx1"/>
                </a:solidFill>
                <a:effectLst/>
                <a:latin typeface="+mn-lt"/>
                <a:ea typeface="+mn-ea"/>
                <a:cs typeface="+mn-cs"/>
                <a:hlinkClick r:id="rId8" tooltip="Lien vers cette présentation (en anglais)"/>
              </a:rPr>
              <a:t>Pembrolizumab</a:t>
            </a:r>
            <a:r>
              <a:rPr lang="fr-FR" sz="1200" b="0" i="1" u="none" strike="noStrike" kern="1200" dirty="0" smtClean="0">
                <a:solidFill>
                  <a:schemeClr val="tx1"/>
                </a:solidFill>
                <a:effectLst/>
                <a:latin typeface="+mn-lt"/>
                <a:ea typeface="+mn-ea"/>
                <a:cs typeface="+mn-cs"/>
                <a:hlinkClick r:id="rId8" tooltip="Lien vers cette présentation (en anglais)"/>
              </a:rPr>
              <a:t> </a:t>
            </a:r>
            <a:r>
              <a:rPr lang="fr-FR" sz="1200" b="0" i="1" u="none" strike="noStrike" kern="1200" dirty="0" err="1" smtClean="0">
                <a:solidFill>
                  <a:schemeClr val="tx1"/>
                </a:solidFill>
                <a:effectLst/>
                <a:latin typeface="+mn-lt"/>
                <a:ea typeface="+mn-ea"/>
                <a:cs typeface="+mn-cs"/>
                <a:hlinkClick r:id="rId8" tooltip="Lien vers cette présentation (en anglais)"/>
              </a:rPr>
              <a:t>Study</a:t>
            </a:r>
            <a:r>
              <a:rPr lang="fr-FR" sz="1200" b="0" i="1" u="none" strike="noStrike" kern="1200" dirty="0" smtClean="0">
                <a:solidFill>
                  <a:schemeClr val="tx1"/>
                </a:solidFill>
                <a:effectLst/>
                <a:latin typeface="+mn-lt"/>
                <a:ea typeface="+mn-ea"/>
                <a:cs typeface="+mn-cs"/>
                <a:hlinkClick r:id="rId8" tooltip="Lien vers cette présentation (en anglais)"/>
              </a:rPr>
              <a:t> </a:t>
            </a:r>
            <a:r>
              <a:rPr lang="fr-FR" sz="1200" b="0" i="1" u="none" strike="noStrike" kern="1200" dirty="0" err="1" smtClean="0">
                <a:solidFill>
                  <a:schemeClr val="tx1"/>
                </a:solidFill>
                <a:effectLst/>
                <a:latin typeface="+mn-lt"/>
                <a:ea typeface="+mn-ea"/>
                <a:cs typeface="+mn-cs"/>
                <a:hlinkClick r:id="rId8" tooltip="Lien vers cette présentation (en anglais)"/>
              </a:rPr>
              <a:t>From</a:t>
            </a:r>
            <a:r>
              <a:rPr lang="fr-FR" sz="1200" b="0" i="1" u="none" strike="noStrike" kern="1200" dirty="0" smtClean="0">
                <a:solidFill>
                  <a:schemeClr val="tx1"/>
                </a:solidFill>
                <a:effectLst/>
                <a:latin typeface="+mn-lt"/>
                <a:ea typeface="+mn-ea"/>
                <a:cs typeface="+mn-cs"/>
                <a:hlinkClick r:id="rId8" tooltip="Lien vers cette présentation (en anglais)"/>
              </a:rPr>
              <a:t> </a:t>
            </a:r>
            <a:r>
              <a:rPr lang="fr-FR" sz="1200" b="0" i="1" u="none" strike="noStrike" kern="1200" dirty="0" err="1" smtClean="0">
                <a:solidFill>
                  <a:schemeClr val="tx1"/>
                </a:solidFill>
                <a:effectLst/>
                <a:latin typeface="+mn-lt"/>
                <a:ea typeface="+mn-ea"/>
                <a:cs typeface="+mn-cs"/>
                <a:hlinkClick r:id="rId8" tooltip="Lien vers cette présentation (en anglais)"/>
              </a:rPr>
              <a:t>Unicancer</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AcSé</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Pembrolizumab</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ESMO 2021 : </a:t>
            </a:r>
            <a:r>
              <a:rPr lang="fr-FR" sz="1200" b="0" i="0" kern="1200" dirty="0" err="1" smtClean="0">
                <a:solidFill>
                  <a:schemeClr val="tx1"/>
                </a:solidFill>
                <a:effectLst/>
                <a:latin typeface="+mn-lt"/>
                <a:ea typeface="+mn-ea"/>
                <a:cs typeface="+mn-cs"/>
              </a:rPr>
              <a:t>Pouessel</a:t>
            </a:r>
            <a:r>
              <a:rPr lang="fr-FR" sz="1200" b="0" i="0" kern="1200" dirty="0" smtClean="0">
                <a:solidFill>
                  <a:schemeClr val="tx1"/>
                </a:solidFill>
                <a:effectLst/>
                <a:latin typeface="+mn-lt"/>
                <a:ea typeface="+mn-ea"/>
                <a:cs typeface="+mn-cs"/>
              </a:rPr>
              <a:t> D et al. </a:t>
            </a:r>
            <a:r>
              <a:rPr lang="fr-FR" sz="1200" b="0" i="1" u="none" strike="noStrike" kern="1200" dirty="0" err="1" smtClean="0">
                <a:solidFill>
                  <a:schemeClr val="tx1"/>
                </a:solidFill>
                <a:effectLst/>
                <a:latin typeface="+mn-lt"/>
                <a:ea typeface="+mn-ea"/>
                <a:cs typeface="+mn-cs"/>
                <a:hlinkClick r:id="rId9" tooltip="Lien vers cette présentation (en anglais)"/>
              </a:rPr>
              <a:t>Nivolumab</a:t>
            </a:r>
            <a:r>
              <a:rPr lang="fr-FR" sz="1200" b="0" i="1" u="none" strike="noStrike" kern="1200" dirty="0" smtClean="0">
                <a:solidFill>
                  <a:schemeClr val="tx1"/>
                </a:solidFill>
                <a:effectLst/>
                <a:latin typeface="+mn-lt"/>
                <a:ea typeface="+mn-ea"/>
                <a:cs typeface="+mn-cs"/>
                <a:hlinkClick r:id="rId9" tooltip="Lien vers cette présentation (en anglais)"/>
              </a:rPr>
              <a:t> in </a:t>
            </a:r>
            <a:r>
              <a:rPr lang="fr-FR" sz="1200" b="0" i="1" u="none" strike="noStrike" kern="1200" dirty="0" err="1" smtClean="0">
                <a:solidFill>
                  <a:schemeClr val="tx1"/>
                </a:solidFill>
                <a:effectLst/>
                <a:latin typeface="+mn-lt"/>
                <a:ea typeface="+mn-ea"/>
                <a:cs typeface="+mn-cs"/>
                <a:hlinkClick r:id="rId9" tooltip="Lien vers cette présentation (en anglais)"/>
              </a:rPr>
              <a:t>Pretreated</a:t>
            </a:r>
            <a:r>
              <a:rPr lang="fr-FR" sz="1200" b="0" i="1" u="none" strike="noStrike" kern="1200" dirty="0" smtClean="0">
                <a:solidFill>
                  <a:schemeClr val="tx1"/>
                </a:solidFill>
                <a:effectLst/>
                <a:latin typeface="+mn-lt"/>
                <a:ea typeface="+mn-ea"/>
                <a:cs typeface="+mn-cs"/>
                <a:hlinkClick r:id="rId9" tooltip="Lien vers cette présentation (en anglais)"/>
              </a:rPr>
              <a:t> </a:t>
            </a:r>
            <a:r>
              <a:rPr lang="fr-FR" sz="1200" b="0" i="1" u="none" strike="noStrike" kern="1200" dirty="0" err="1" smtClean="0">
                <a:solidFill>
                  <a:schemeClr val="tx1"/>
                </a:solidFill>
                <a:effectLst/>
                <a:latin typeface="+mn-lt"/>
                <a:ea typeface="+mn-ea"/>
                <a:cs typeface="+mn-cs"/>
                <a:hlinkClick r:id="rId9" tooltip="Lien vers cette présentation (en anglais)"/>
              </a:rPr>
              <a:t>Metastatic</a:t>
            </a:r>
            <a:r>
              <a:rPr lang="fr-FR" sz="1200" b="0" i="1" u="none" strike="noStrike" kern="1200" dirty="0" smtClean="0">
                <a:solidFill>
                  <a:schemeClr val="tx1"/>
                </a:solidFill>
                <a:effectLst/>
                <a:latin typeface="+mn-lt"/>
                <a:ea typeface="+mn-ea"/>
                <a:cs typeface="+mn-cs"/>
                <a:hlinkClick r:id="rId9" tooltip="Lien vers cette présentation (en anglais)"/>
              </a:rPr>
              <a:t> </a:t>
            </a:r>
            <a:r>
              <a:rPr lang="fr-FR" sz="1200" b="0" i="1" u="none" strike="noStrike" kern="1200" dirty="0" err="1" smtClean="0">
                <a:solidFill>
                  <a:schemeClr val="tx1"/>
                </a:solidFill>
                <a:effectLst/>
                <a:latin typeface="+mn-lt"/>
                <a:ea typeface="+mn-ea"/>
                <a:cs typeface="+mn-cs"/>
                <a:hlinkClick r:id="rId9" tooltip="Lien vers cette présentation (en anglais)"/>
              </a:rPr>
              <a:t>Penile</a:t>
            </a:r>
            <a:r>
              <a:rPr lang="fr-FR" sz="1200" b="0" i="1" u="none" strike="noStrike" kern="1200" dirty="0" smtClean="0">
                <a:solidFill>
                  <a:schemeClr val="tx1"/>
                </a:solidFill>
                <a:effectLst/>
                <a:latin typeface="+mn-lt"/>
                <a:ea typeface="+mn-ea"/>
                <a:cs typeface="+mn-cs"/>
                <a:hlinkClick r:id="rId9" tooltip="Lien vers cette présentation (en anglais)"/>
              </a:rPr>
              <a:t> </a:t>
            </a:r>
            <a:r>
              <a:rPr lang="fr-FR" sz="1200" b="0" i="1" u="none" strike="noStrike" kern="1200" dirty="0" err="1" smtClean="0">
                <a:solidFill>
                  <a:schemeClr val="tx1"/>
                </a:solidFill>
                <a:effectLst/>
                <a:latin typeface="+mn-lt"/>
                <a:ea typeface="+mn-ea"/>
                <a:cs typeface="+mn-cs"/>
                <a:hlinkClick r:id="rId9" tooltip="Lien vers cette présentation (en anglais)"/>
              </a:rPr>
              <a:t>Squamous</a:t>
            </a:r>
            <a:r>
              <a:rPr lang="fr-FR" sz="1200" b="0" i="1" u="none" strike="noStrike" kern="1200" dirty="0" smtClean="0">
                <a:solidFill>
                  <a:schemeClr val="tx1"/>
                </a:solidFill>
                <a:effectLst/>
                <a:latin typeface="+mn-lt"/>
                <a:ea typeface="+mn-ea"/>
                <a:cs typeface="+mn-cs"/>
                <a:hlinkClick r:id="rId9" tooltip="Lien vers cette présentation (en anglais)"/>
              </a:rPr>
              <a:t> </a:t>
            </a:r>
            <a:r>
              <a:rPr lang="fr-FR" sz="1200" b="0" i="1" u="none" strike="noStrike" kern="1200" dirty="0" err="1" smtClean="0">
                <a:solidFill>
                  <a:schemeClr val="tx1"/>
                </a:solidFill>
                <a:effectLst/>
                <a:latin typeface="+mn-lt"/>
                <a:ea typeface="+mn-ea"/>
                <a:cs typeface="+mn-cs"/>
                <a:hlinkClick r:id="rId9" tooltip="Lien vers cette présentation (en anglais)"/>
              </a:rPr>
              <a:t>Cell</a:t>
            </a:r>
            <a:r>
              <a:rPr lang="fr-FR" sz="1200" b="0" i="1" u="none" strike="noStrike" kern="1200" dirty="0" smtClean="0">
                <a:solidFill>
                  <a:schemeClr val="tx1"/>
                </a:solidFill>
                <a:effectLst/>
                <a:latin typeface="+mn-lt"/>
                <a:ea typeface="+mn-ea"/>
                <a:cs typeface="+mn-cs"/>
                <a:hlinkClick r:id="rId9" tooltip="Lien vers cette présentation (en anglais)"/>
              </a:rPr>
              <a:t> </a:t>
            </a:r>
            <a:r>
              <a:rPr lang="fr-FR" sz="1200" b="0" i="1" u="none" strike="noStrike" kern="1200" dirty="0" err="1" smtClean="0">
                <a:solidFill>
                  <a:schemeClr val="tx1"/>
                </a:solidFill>
                <a:effectLst/>
                <a:latin typeface="+mn-lt"/>
                <a:ea typeface="+mn-ea"/>
                <a:cs typeface="+mn-cs"/>
                <a:hlinkClick r:id="rId9" tooltip="Lien vers cette présentation (en anglais)"/>
              </a:rPr>
              <a:t>Carcinoma</a:t>
            </a:r>
            <a:r>
              <a:rPr lang="fr-FR" sz="1200" b="0" i="1" u="none" strike="noStrike" kern="1200" dirty="0" smtClean="0">
                <a:solidFill>
                  <a:schemeClr val="tx1"/>
                </a:solidFill>
                <a:effectLst/>
                <a:latin typeface="+mn-lt"/>
                <a:ea typeface="+mn-ea"/>
                <a:cs typeface="+mn-cs"/>
                <a:hlinkClick r:id="rId9" tooltip="Lien vers cette présentation (en anglais)"/>
              </a:rPr>
              <a:t>: </a:t>
            </a:r>
            <a:r>
              <a:rPr lang="fr-FR" sz="1200" b="0" i="1" u="none" strike="noStrike" kern="1200" dirty="0" err="1" smtClean="0">
                <a:solidFill>
                  <a:schemeClr val="tx1"/>
                </a:solidFill>
                <a:effectLst/>
                <a:latin typeface="+mn-lt"/>
                <a:ea typeface="+mn-ea"/>
                <a:cs typeface="+mn-cs"/>
                <a:hlinkClick r:id="rId9" tooltip="Lien vers cette présentation (en anglais)"/>
              </a:rPr>
              <a:t>Results</a:t>
            </a:r>
            <a:r>
              <a:rPr lang="fr-FR" sz="1200" b="0" i="1" u="none" strike="noStrike" kern="1200" dirty="0" smtClean="0">
                <a:solidFill>
                  <a:schemeClr val="tx1"/>
                </a:solidFill>
                <a:effectLst/>
                <a:latin typeface="+mn-lt"/>
                <a:ea typeface="+mn-ea"/>
                <a:cs typeface="+mn-cs"/>
                <a:hlinkClick r:id="rId9" tooltip="Lien vers cette présentation (en anglais)"/>
              </a:rPr>
              <a:t> of the </a:t>
            </a:r>
            <a:r>
              <a:rPr lang="fr-FR" sz="1200" b="0" i="1" u="none" strike="noStrike" kern="1200" dirty="0" err="1" smtClean="0">
                <a:solidFill>
                  <a:schemeClr val="tx1"/>
                </a:solidFill>
                <a:effectLst/>
                <a:latin typeface="+mn-lt"/>
                <a:ea typeface="+mn-ea"/>
                <a:cs typeface="+mn-cs"/>
                <a:hlinkClick r:id="rId9" tooltip="Lien vers cette présentation (en anglais)"/>
              </a:rPr>
              <a:t>Penile</a:t>
            </a:r>
            <a:r>
              <a:rPr lang="fr-FR" sz="1200" b="0" i="1" u="none" strike="noStrike" kern="1200" dirty="0" smtClean="0">
                <a:solidFill>
                  <a:schemeClr val="tx1"/>
                </a:solidFill>
                <a:effectLst/>
                <a:latin typeface="+mn-lt"/>
                <a:ea typeface="+mn-ea"/>
                <a:cs typeface="+mn-cs"/>
                <a:hlinkClick r:id="rId9" tooltip="Lien vers cette présentation (en anglais)"/>
              </a:rPr>
              <a:t> </a:t>
            </a:r>
            <a:r>
              <a:rPr lang="fr-FR" sz="1200" b="0" i="1" u="none" strike="noStrike" kern="1200" dirty="0" err="1" smtClean="0">
                <a:solidFill>
                  <a:schemeClr val="tx1"/>
                </a:solidFill>
                <a:effectLst/>
                <a:latin typeface="+mn-lt"/>
                <a:ea typeface="+mn-ea"/>
                <a:cs typeface="+mn-cs"/>
                <a:hlinkClick r:id="rId9" tooltip="Lien vers cette présentation (en anglais)"/>
              </a:rPr>
              <a:t>Cohort</a:t>
            </a:r>
            <a:r>
              <a:rPr lang="fr-FR" sz="1200" b="0" i="1" u="none" strike="noStrike" kern="1200" dirty="0" smtClean="0">
                <a:solidFill>
                  <a:schemeClr val="tx1"/>
                </a:solidFill>
                <a:effectLst/>
                <a:latin typeface="+mn-lt"/>
                <a:ea typeface="+mn-ea"/>
                <a:cs typeface="+mn-cs"/>
                <a:hlinkClick r:id="rId9" tooltip="Lien vers cette présentation (en anglais)"/>
              </a:rPr>
              <a:t> </a:t>
            </a:r>
            <a:r>
              <a:rPr lang="fr-FR" sz="1200" b="0" i="1" u="none" strike="noStrike" kern="1200" dirty="0" err="1" smtClean="0">
                <a:solidFill>
                  <a:schemeClr val="tx1"/>
                </a:solidFill>
                <a:effectLst/>
                <a:latin typeface="+mn-lt"/>
                <a:ea typeface="+mn-ea"/>
                <a:cs typeface="+mn-cs"/>
                <a:hlinkClick r:id="rId9" tooltip="Lien vers cette présentation (en anglais)"/>
              </a:rPr>
              <a:t>From</a:t>
            </a:r>
            <a:r>
              <a:rPr lang="fr-FR" sz="1200" b="0" i="1" u="none" strike="noStrike" kern="1200" dirty="0" smtClean="0">
                <a:solidFill>
                  <a:schemeClr val="tx1"/>
                </a:solidFill>
                <a:effectLst/>
                <a:latin typeface="+mn-lt"/>
                <a:ea typeface="+mn-ea"/>
                <a:cs typeface="+mn-cs"/>
                <a:hlinkClick r:id="rId9" tooltip="Lien vers cette présentation (en anglais)"/>
              </a:rPr>
              <a:t> the French </a:t>
            </a:r>
            <a:r>
              <a:rPr lang="fr-FR" sz="1200" b="0" i="1" u="none" strike="noStrike" kern="1200" dirty="0" err="1" smtClean="0">
                <a:solidFill>
                  <a:schemeClr val="tx1"/>
                </a:solidFill>
                <a:effectLst/>
                <a:latin typeface="+mn-lt"/>
                <a:ea typeface="+mn-ea"/>
                <a:cs typeface="+mn-cs"/>
                <a:hlinkClick r:id="rId9" tooltip="Lien vers cette présentation (en anglais)"/>
              </a:rPr>
              <a:t>Acsé</a:t>
            </a:r>
            <a:r>
              <a:rPr lang="fr-FR" sz="1200" b="0" i="1" u="none" strike="noStrike" kern="1200" dirty="0" smtClean="0">
                <a:solidFill>
                  <a:schemeClr val="tx1"/>
                </a:solidFill>
                <a:effectLst/>
                <a:latin typeface="+mn-lt"/>
                <a:ea typeface="+mn-ea"/>
                <a:cs typeface="+mn-cs"/>
                <a:hlinkClick r:id="rId9" tooltip="Lien vers cette présentation (en anglais)"/>
              </a:rPr>
              <a:t> Prospective Program</a:t>
            </a:r>
            <a:r>
              <a:rPr lang="fr-FR" sz="1200" b="0" i="0" kern="1200" dirty="0" smtClean="0">
                <a:solidFill>
                  <a:schemeClr val="tx1"/>
                </a:solidFill>
                <a:effectLst/>
                <a:latin typeface="+mn-lt"/>
                <a:ea typeface="+mn-ea"/>
                <a:cs typeface="+mn-cs"/>
              </a:rPr>
              <a:t>(</a:t>
            </a:r>
            <a:r>
              <a:rPr lang="fr-FR" sz="1200" b="0" i="0" kern="1200" dirty="0" err="1" smtClean="0">
                <a:solidFill>
                  <a:schemeClr val="tx1"/>
                </a:solidFill>
                <a:effectLst/>
                <a:latin typeface="+mn-lt"/>
                <a:ea typeface="+mn-ea"/>
                <a:cs typeface="+mn-cs"/>
              </a:rPr>
              <a:t>AcSé</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Nivolumab</a:t>
            </a:r>
            <a:r>
              <a:rPr lang="fr-FR" sz="1200" b="0" i="0" kern="1200" dirty="0" smtClean="0">
                <a:solidFill>
                  <a:schemeClr val="tx1"/>
                </a:solidFill>
                <a:effectLst/>
                <a:latin typeface="+mn-lt"/>
                <a:ea typeface="+mn-ea"/>
                <a:cs typeface="+mn-cs"/>
              </a:rPr>
              <a:t>)</a:t>
            </a:r>
          </a:p>
          <a:p>
            <a:r>
              <a:rPr lang="fr-FR" sz="1200" b="1" i="0" kern="1200" dirty="0" smtClean="0">
                <a:solidFill>
                  <a:schemeClr val="tx1"/>
                </a:solidFill>
                <a:effectLst/>
                <a:latin typeface="+mn-lt"/>
                <a:ea typeface="+mn-ea"/>
                <a:cs typeface="+mn-cs"/>
              </a:rPr>
              <a:t>2020</a:t>
            </a:r>
          </a:p>
          <a:p>
            <a:r>
              <a:rPr lang="fr-FR" sz="1200" b="0" i="0" kern="1200" dirty="0" smtClean="0">
                <a:solidFill>
                  <a:schemeClr val="tx1"/>
                </a:solidFill>
                <a:effectLst/>
                <a:latin typeface="+mn-lt"/>
                <a:ea typeface="+mn-ea"/>
                <a:cs typeface="+mn-cs"/>
              </a:rPr>
              <a:t>ASH 2020 : Hoang-Xuan K et al. </a:t>
            </a:r>
            <a:r>
              <a:rPr lang="fr-FR" sz="1200" b="0" i="1" u="none" strike="noStrike" kern="1200" dirty="0" smtClean="0">
                <a:solidFill>
                  <a:schemeClr val="tx1"/>
                </a:solidFill>
                <a:effectLst/>
                <a:latin typeface="+mn-lt"/>
                <a:ea typeface="+mn-ea"/>
                <a:cs typeface="+mn-cs"/>
                <a:hlinkClick r:id="rId10" tooltip="Lien vers ce poster (en anglais)"/>
              </a:rPr>
              <a:t>First </a:t>
            </a:r>
            <a:r>
              <a:rPr lang="fr-FR" sz="1200" b="0" i="1" u="none" strike="noStrike" kern="1200" dirty="0" err="1" smtClean="0">
                <a:solidFill>
                  <a:schemeClr val="tx1"/>
                </a:solidFill>
                <a:effectLst/>
                <a:latin typeface="+mn-lt"/>
                <a:ea typeface="+mn-ea"/>
                <a:cs typeface="+mn-cs"/>
                <a:hlinkClick r:id="rId10" tooltip="Lien vers ce poster (en anglais)"/>
              </a:rPr>
              <a:t>Results</a:t>
            </a:r>
            <a:r>
              <a:rPr lang="fr-FR" sz="1200" b="0" i="1" u="none" strike="noStrike" kern="1200" dirty="0" smtClean="0">
                <a:solidFill>
                  <a:schemeClr val="tx1"/>
                </a:solidFill>
                <a:effectLst/>
                <a:latin typeface="+mn-lt"/>
                <a:ea typeface="+mn-ea"/>
                <a:cs typeface="+mn-cs"/>
                <a:hlinkClick r:id="rId10" tooltip="Lien vers ce poster (en anglais)"/>
              </a:rPr>
              <a:t> of the </a:t>
            </a:r>
            <a:r>
              <a:rPr lang="fr-FR" sz="1200" b="0" i="1" u="none" strike="noStrike" kern="1200" dirty="0" err="1" smtClean="0">
                <a:solidFill>
                  <a:schemeClr val="tx1"/>
                </a:solidFill>
                <a:effectLst/>
                <a:latin typeface="+mn-lt"/>
                <a:ea typeface="+mn-ea"/>
                <a:cs typeface="+mn-cs"/>
                <a:hlinkClick r:id="rId10" tooltip="Lien vers ce poster (en anglais)"/>
              </a:rPr>
              <a:t>AcSé</a:t>
            </a:r>
            <a:r>
              <a:rPr lang="fr-FR" sz="1200" b="0" i="1" u="none" strike="noStrike" kern="1200" dirty="0" smtClean="0">
                <a:solidFill>
                  <a:schemeClr val="tx1"/>
                </a:solidFill>
                <a:effectLst/>
                <a:latin typeface="+mn-lt"/>
                <a:ea typeface="+mn-ea"/>
                <a:cs typeface="+mn-cs"/>
                <a:hlinkClick r:id="rId10" tooltip="Lien vers ce poster (en anglais)"/>
              </a:rPr>
              <a:t> </a:t>
            </a:r>
            <a:r>
              <a:rPr lang="fr-FR" sz="1200" b="0" i="1" u="none" strike="noStrike" kern="1200" dirty="0" err="1" smtClean="0">
                <a:solidFill>
                  <a:schemeClr val="tx1"/>
                </a:solidFill>
                <a:effectLst/>
                <a:latin typeface="+mn-lt"/>
                <a:ea typeface="+mn-ea"/>
                <a:cs typeface="+mn-cs"/>
                <a:hlinkClick r:id="rId10" tooltip="Lien vers ce poster (en anglais)"/>
              </a:rPr>
              <a:t>Pembrolizumab</a:t>
            </a:r>
            <a:r>
              <a:rPr lang="fr-FR" sz="1200" b="0" i="1" u="none" strike="noStrike" kern="1200" dirty="0" smtClean="0">
                <a:solidFill>
                  <a:schemeClr val="tx1"/>
                </a:solidFill>
                <a:effectLst/>
                <a:latin typeface="+mn-lt"/>
                <a:ea typeface="+mn-ea"/>
                <a:cs typeface="+mn-cs"/>
                <a:hlinkClick r:id="rId10" tooltip="Lien vers ce poster (en anglais)"/>
              </a:rPr>
              <a:t> Phase II in the </a:t>
            </a:r>
            <a:r>
              <a:rPr lang="fr-FR" sz="1200" b="0" i="1" u="none" strike="noStrike" kern="1200" dirty="0" err="1" smtClean="0">
                <a:solidFill>
                  <a:schemeClr val="tx1"/>
                </a:solidFill>
                <a:effectLst/>
                <a:latin typeface="+mn-lt"/>
                <a:ea typeface="+mn-ea"/>
                <a:cs typeface="+mn-cs"/>
                <a:hlinkClick r:id="rId10" tooltip="Lien vers ce poster (en anglais)"/>
              </a:rPr>
              <a:t>Primary</a:t>
            </a:r>
            <a:r>
              <a:rPr lang="fr-FR" sz="1200" b="0" i="1" u="none" strike="noStrike" kern="1200" dirty="0" smtClean="0">
                <a:solidFill>
                  <a:schemeClr val="tx1"/>
                </a:solidFill>
                <a:effectLst/>
                <a:latin typeface="+mn-lt"/>
                <a:ea typeface="+mn-ea"/>
                <a:cs typeface="+mn-cs"/>
                <a:hlinkClick r:id="rId10" tooltip="Lien vers ce poster (en anglais)"/>
              </a:rPr>
              <a:t> CNS </a:t>
            </a:r>
            <a:r>
              <a:rPr lang="fr-FR" sz="1200" b="0" i="1" u="none" strike="noStrike" kern="1200" dirty="0" err="1" smtClean="0">
                <a:solidFill>
                  <a:schemeClr val="tx1"/>
                </a:solidFill>
                <a:effectLst/>
                <a:latin typeface="+mn-lt"/>
                <a:ea typeface="+mn-ea"/>
                <a:cs typeface="+mn-cs"/>
                <a:hlinkClick r:id="rId10" tooltip="Lien vers ce poster (en anglais)"/>
              </a:rPr>
              <a:t>Lymphoma</a:t>
            </a:r>
            <a:r>
              <a:rPr lang="fr-FR" sz="1200" b="0" i="1" u="none" strike="noStrike" kern="1200" dirty="0" smtClean="0">
                <a:solidFill>
                  <a:schemeClr val="tx1"/>
                </a:solidFill>
                <a:effectLst/>
                <a:latin typeface="+mn-lt"/>
                <a:ea typeface="+mn-ea"/>
                <a:cs typeface="+mn-cs"/>
                <a:hlinkClick r:id="rId10" tooltip="Lien vers ce poster (en anglais)"/>
              </a:rPr>
              <a:t> (PCNSL) </a:t>
            </a:r>
            <a:r>
              <a:rPr lang="fr-FR" sz="1200" b="0" i="1" u="none" strike="noStrike" kern="1200" dirty="0" err="1" smtClean="0">
                <a:solidFill>
                  <a:schemeClr val="tx1"/>
                </a:solidFill>
                <a:effectLst/>
                <a:latin typeface="+mn-lt"/>
                <a:ea typeface="+mn-ea"/>
                <a:cs typeface="+mn-cs"/>
                <a:hlinkClick r:id="rId10" tooltip="Lien vers ce poster (en anglais)"/>
              </a:rPr>
              <a:t>Cohort</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AcSé</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Pembrolizumab</a:t>
            </a:r>
            <a:r>
              <a:rPr lang="fr-FR" sz="1200" b="0" i="0" kern="1200" dirty="0" smtClean="0">
                <a:solidFill>
                  <a:schemeClr val="tx1"/>
                </a:solidFill>
                <a:effectLst/>
                <a:latin typeface="+mn-lt"/>
                <a:ea typeface="+mn-ea"/>
                <a:cs typeface="+mn-cs"/>
              </a:rPr>
              <a:t>)</a:t>
            </a:r>
          </a:p>
          <a:p>
            <a:r>
              <a:rPr lang="fr-FR" sz="1200" b="0" i="0" kern="1200" dirty="0" smtClean="0">
                <a:solidFill>
                  <a:schemeClr val="tx1"/>
                </a:solidFill>
                <a:effectLst/>
                <a:latin typeface="+mn-lt"/>
                <a:ea typeface="+mn-ea"/>
                <a:cs typeface="+mn-cs"/>
              </a:rPr>
              <a:t>ASCO GU 2020 : </a:t>
            </a:r>
            <a:r>
              <a:rPr lang="fr-FR" sz="1200" b="0" i="0" kern="1200" dirty="0" err="1" smtClean="0">
                <a:solidFill>
                  <a:schemeClr val="tx1"/>
                </a:solidFill>
                <a:effectLst/>
                <a:latin typeface="+mn-lt"/>
                <a:ea typeface="+mn-ea"/>
                <a:cs typeface="+mn-cs"/>
              </a:rPr>
              <a:t>Albiges</a:t>
            </a:r>
            <a:r>
              <a:rPr lang="fr-FR" sz="1200" b="0" i="0" kern="1200" dirty="0" smtClean="0">
                <a:solidFill>
                  <a:schemeClr val="tx1"/>
                </a:solidFill>
                <a:effectLst/>
                <a:latin typeface="+mn-lt"/>
                <a:ea typeface="+mn-ea"/>
                <a:cs typeface="+mn-cs"/>
              </a:rPr>
              <a:t> L et al. </a:t>
            </a:r>
            <a:r>
              <a:rPr lang="fr-FR" sz="1200" b="0" i="1" u="none" strike="noStrike" kern="1200" dirty="0" err="1" smtClean="0">
                <a:solidFill>
                  <a:schemeClr val="tx1"/>
                </a:solidFill>
                <a:effectLst/>
                <a:latin typeface="+mn-lt"/>
                <a:ea typeface="+mn-ea"/>
                <a:cs typeface="+mn-cs"/>
                <a:hlinkClick r:id="rId11" tooltip="Lien vers la publication"/>
              </a:rPr>
              <a:t>Nivolumab</a:t>
            </a:r>
            <a:r>
              <a:rPr lang="fr-FR" sz="1200" b="0" i="1" u="none" strike="noStrike" kern="1200" dirty="0" smtClean="0">
                <a:solidFill>
                  <a:schemeClr val="tx1"/>
                </a:solidFill>
                <a:effectLst/>
                <a:latin typeface="+mn-lt"/>
                <a:ea typeface="+mn-ea"/>
                <a:cs typeface="+mn-cs"/>
                <a:hlinkClick r:id="rId11" tooltip="Lien vers la publication"/>
              </a:rPr>
              <a:t> in </a:t>
            </a:r>
            <a:r>
              <a:rPr lang="fr-FR" sz="1200" b="0" i="1" u="none" strike="noStrike" kern="1200" dirty="0" err="1" smtClean="0">
                <a:solidFill>
                  <a:schemeClr val="tx1"/>
                </a:solidFill>
                <a:effectLst/>
                <a:latin typeface="+mn-lt"/>
                <a:ea typeface="+mn-ea"/>
                <a:cs typeface="+mn-cs"/>
                <a:hlinkClick r:id="rId11" tooltip="Lien vers la publication"/>
              </a:rPr>
              <a:t>Metastatic</a:t>
            </a:r>
            <a:r>
              <a:rPr lang="fr-FR" sz="1200" b="0" i="1" u="none" strike="noStrike" kern="1200" dirty="0" smtClean="0">
                <a:solidFill>
                  <a:schemeClr val="tx1"/>
                </a:solidFill>
                <a:effectLst/>
                <a:latin typeface="+mn-lt"/>
                <a:ea typeface="+mn-ea"/>
                <a:cs typeface="+mn-cs"/>
                <a:hlinkClick r:id="rId11" tooltip="Lien vers la publication"/>
              </a:rPr>
              <a:t> Non-</a:t>
            </a:r>
            <a:r>
              <a:rPr lang="fr-FR" sz="1200" b="0" i="1" u="none" strike="noStrike" kern="1200" dirty="0" err="1" smtClean="0">
                <a:solidFill>
                  <a:schemeClr val="tx1"/>
                </a:solidFill>
                <a:effectLst/>
                <a:latin typeface="+mn-lt"/>
                <a:ea typeface="+mn-ea"/>
                <a:cs typeface="+mn-cs"/>
                <a:hlinkClick r:id="rId11" tooltip="Lien vers la publication"/>
              </a:rPr>
              <a:t>clear</a:t>
            </a:r>
            <a:r>
              <a:rPr lang="fr-FR" sz="1200" b="0" i="1" u="none" strike="noStrike" kern="1200" dirty="0" smtClean="0">
                <a:solidFill>
                  <a:schemeClr val="tx1"/>
                </a:solidFill>
                <a:effectLst/>
                <a:latin typeface="+mn-lt"/>
                <a:ea typeface="+mn-ea"/>
                <a:cs typeface="+mn-cs"/>
                <a:hlinkClick r:id="rId11" tooltip="Lien vers la publication"/>
              </a:rPr>
              <a:t> </a:t>
            </a:r>
            <a:r>
              <a:rPr lang="fr-FR" sz="1200" b="0" i="1" u="none" strike="noStrike" kern="1200" dirty="0" err="1" smtClean="0">
                <a:solidFill>
                  <a:schemeClr val="tx1"/>
                </a:solidFill>
                <a:effectLst/>
                <a:latin typeface="+mn-lt"/>
                <a:ea typeface="+mn-ea"/>
                <a:cs typeface="+mn-cs"/>
                <a:hlinkClick r:id="rId11" tooltip="Lien vers la publication"/>
              </a:rPr>
              <a:t>Cell</a:t>
            </a:r>
            <a:r>
              <a:rPr lang="fr-FR" sz="1200" b="0" i="1" u="none" strike="noStrike" kern="1200" dirty="0" smtClean="0">
                <a:solidFill>
                  <a:schemeClr val="tx1"/>
                </a:solidFill>
                <a:effectLst/>
                <a:latin typeface="+mn-lt"/>
                <a:ea typeface="+mn-ea"/>
                <a:cs typeface="+mn-cs"/>
                <a:hlinkClick r:id="rId11" tooltip="Lien vers la publication"/>
              </a:rPr>
              <a:t> </a:t>
            </a:r>
            <a:r>
              <a:rPr lang="fr-FR" sz="1200" b="0" i="1" u="none" strike="noStrike" kern="1200" dirty="0" err="1" smtClean="0">
                <a:solidFill>
                  <a:schemeClr val="tx1"/>
                </a:solidFill>
                <a:effectLst/>
                <a:latin typeface="+mn-lt"/>
                <a:ea typeface="+mn-ea"/>
                <a:cs typeface="+mn-cs"/>
                <a:hlinkClick r:id="rId11" tooltip="Lien vers la publication"/>
              </a:rPr>
              <a:t>Renal</a:t>
            </a:r>
            <a:r>
              <a:rPr lang="fr-FR" sz="1200" b="0" i="1" u="none" strike="noStrike" kern="1200" dirty="0" smtClean="0">
                <a:solidFill>
                  <a:schemeClr val="tx1"/>
                </a:solidFill>
                <a:effectLst/>
                <a:latin typeface="+mn-lt"/>
                <a:ea typeface="+mn-ea"/>
                <a:cs typeface="+mn-cs"/>
                <a:hlinkClick r:id="rId11" tooltip="Lien vers la publication"/>
              </a:rPr>
              <a:t> </a:t>
            </a:r>
            <a:r>
              <a:rPr lang="fr-FR" sz="1200" b="0" i="1" u="none" strike="noStrike" kern="1200" dirty="0" err="1" smtClean="0">
                <a:solidFill>
                  <a:schemeClr val="tx1"/>
                </a:solidFill>
                <a:effectLst/>
                <a:latin typeface="+mn-lt"/>
                <a:ea typeface="+mn-ea"/>
                <a:cs typeface="+mn-cs"/>
                <a:hlinkClick r:id="rId11" tooltip="Lien vers la publication"/>
              </a:rPr>
              <a:t>Cell</a:t>
            </a:r>
            <a:r>
              <a:rPr lang="fr-FR" sz="1200" b="0" i="1" u="none" strike="noStrike" kern="1200" dirty="0" smtClean="0">
                <a:solidFill>
                  <a:schemeClr val="tx1"/>
                </a:solidFill>
                <a:effectLst/>
                <a:latin typeface="+mn-lt"/>
                <a:ea typeface="+mn-ea"/>
                <a:cs typeface="+mn-cs"/>
                <a:hlinkClick r:id="rId11" tooltip="Lien vers la publication"/>
              </a:rPr>
              <a:t> </a:t>
            </a:r>
            <a:r>
              <a:rPr lang="fr-FR" sz="1200" b="0" i="1" u="none" strike="noStrike" kern="1200" dirty="0" err="1" smtClean="0">
                <a:solidFill>
                  <a:schemeClr val="tx1"/>
                </a:solidFill>
                <a:effectLst/>
                <a:latin typeface="+mn-lt"/>
                <a:ea typeface="+mn-ea"/>
                <a:cs typeface="+mn-cs"/>
                <a:hlinkClick r:id="rId11" tooltip="Lien vers la publication"/>
              </a:rPr>
              <a:t>Carcinoma</a:t>
            </a:r>
            <a:r>
              <a:rPr lang="fr-FR" sz="1200" b="0" i="1" u="none" strike="noStrike" kern="1200" dirty="0" smtClean="0">
                <a:solidFill>
                  <a:schemeClr val="tx1"/>
                </a:solidFill>
                <a:effectLst/>
                <a:latin typeface="+mn-lt"/>
                <a:ea typeface="+mn-ea"/>
                <a:cs typeface="+mn-cs"/>
                <a:hlinkClick r:id="rId11" tooltip="Lien vers la publication"/>
              </a:rPr>
              <a:t>: First </a:t>
            </a:r>
            <a:r>
              <a:rPr lang="fr-FR" sz="1200" b="0" i="1" u="none" strike="noStrike" kern="1200" dirty="0" err="1" smtClean="0">
                <a:solidFill>
                  <a:schemeClr val="tx1"/>
                </a:solidFill>
                <a:effectLst/>
                <a:latin typeface="+mn-lt"/>
                <a:ea typeface="+mn-ea"/>
                <a:cs typeface="+mn-cs"/>
                <a:hlinkClick r:id="rId11" tooltip="Lien vers la publication"/>
              </a:rPr>
              <a:t>Results</a:t>
            </a:r>
            <a:r>
              <a:rPr lang="fr-FR" sz="1200" b="0" i="1" u="none" strike="noStrike" kern="1200" dirty="0" smtClean="0">
                <a:solidFill>
                  <a:schemeClr val="tx1"/>
                </a:solidFill>
                <a:effectLst/>
                <a:latin typeface="+mn-lt"/>
                <a:ea typeface="+mn-ea"/>
                <a:cs typeface="+mn-cs"/>
                <a:hlinkClick r:id="rId11" tooltip="Lien vers la publication"/>
              </a:rPr>
              <a:t> of the </a:t>
            </a:r>
            <a:r>
              <a:rPr lang="fr-FR" sz="1200" b="0" i="1" u="none" strike="noStrike" kern="1200" dirty="0" err="1" smtClean="0">
                <a:solidFill>
                  <a:schemeClr val="tx1"/>
                </a:solidFill>
                <a:effectLst/>
                <a:latin typeface="+mn-lt"/>
                <a:ea typeface="+mn-ea"/>
                <a:cs typeface="+mn-cs"/>
                <a:hlinkClick r:id="rId11" tooltip="Lien vers la publication"/>
              </a:rPr>
              <a:t>AcSe</a:t>
            </a:r>
            <a:r>
              <a:rPr lang="fr-FR" sz="1200" b="0" i="1" u="none" strike="noStrike" kern="1200" dirty="0" smtClean="0">
                <a:solidFill>
                  <a:schemeClr val="tx1"/>
                </a:solidFill>
                <a:effectLst/>
                <a:latin typeface="+mn-lt"/>
                <a:ea typeface="+mn-ea"/>
                <a:cs typeface="+mn-cs"/>
                <a:hlinkClick r:id="rId11" tooltip="Lien vers la publication"/>
              </a:rPr>
              <a:t> Prospective </a:t>
            </a:r>
            <a:r>
              <a:rPr lang="fr-FR" sz="1200" b="0" i="1" u="none" strike="noStrike" kern="1200" dirty="0" err="1" smtClean="0">
                <a:solidFill>
                  <a:schemeClr val="tx1"/>
                </a:solidFill>
                <a:effectLst/>
                <a:latin typeface="+mn-lt"/>
                <a:ea typeface="+mn-ea"/>
                <a:cs typeface="+mn-cs"/>
                <a:hlinkClick r:id="rId11" tooltip="Lien vers la publication"/>
              </a:rPr>
              <a:t>Study</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AcSé</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Nivolumab</a:t>
            </a:r>
            <a:r>
              <a:rPr lang="fr-FR" sz="1200" b="0" i="0" kern="1200" dirty="0" smtClean="0">
                <a:solidFill>
                  <a:schemeClr val="tx1"/>
                </a:solidFill>
                <a:effectLst/>
                <a:latin typeface="+mn-lt"/>
                <a:ea typeface="+mn-ea"/>
                <a:cs typeface="+mn-cs"/>
              </a:rPr>
              <a:t>)</a:t>
            </a:r>
          </a:p>
          <a:p>
            <a:r>
              <a:rPr lang="fr-FR" sz="1200" b="0" i="0" kern="1200" dirty="0" smtClean="0">
                <a:solidFill>
                  <a:schemeClr val="tx1"/>
                </a:solidFill>
                <a:effectLst/>
                <a:latin typeface="+mn-lt"/>
                <a:ea typeface="+mn-ea"/>
                <a:cs typeface="+mn-cs"/>
              </a:rPr>
              <a:t>ESMO 2020 : </a:t>
            </a:r>
            <a:r>
              <a:rPr lang="fr-FR" sz="1200" b="0" i="0" kern="1200" dirty="0" err="1" smtClean="0">
                <a:solidFill>
                  <a:schemeClr val="tx1"/>
                </a:solidFill>
                <a:effectLst/>
                <a:latin typeface="+mn-lt"/>
                <a:ea typeface="+mn-ea"/>
                <a:cs typeface="+mn-cs"/>
              </a:rPr>
              <a:t>Blay</a:t>
            </a:r>
            <a:r>
              <a:rPr lang="fr-FR" sz="1200" b="0" i="0" kern="1200" dirty="0" smtClean="0">
                <a:solidFill>
                  <a:schemeClr val="tx1"/>
                </a:solidFill>
                <a:effectLst/>
                <a:latin typeface="+mn-lt"/>
                <a:ea typeface="+mn-ea"/>
                <a:cs typeface="+mn-cs"/>
              </a:rPr>
              <a:t> J.Y et al. </a:t>
            </a:r>
            <a:r>
              <a:rPr lang="fr-FR" sz="1200" b="0" i="1" u="none" strike="noStrike" kern="1200" dirty="0" smtClean="0">
                <a:solidFill>
                  <a:schemeClr val="tx1"/>
                </a:solidFill>
                <a:effectLst/>
                <a:latin typeface="+mn-lt"/>
                <a:ea typeface="+mn-ea"/>
                <a:cs typeface="+mn-cs"/>
                <a:hlinkClick r:id="rId12" tooltip="Lien vers la présentation de ce poster (OncologyPRO-ESMO 2020)"/>
              </a:rPr>
              <a:t>High </a:t>
            </a:r>
            <a:r>
              <a:rPr lang="fr-FR" sz="1200" b="0" i="1" u="none" strike="noStrike" kern="1200" dirty="0" err="1" smtClean="0">
                <a:solidFill>
                  <a:schemeClr val="tx1"/>
                </a:solidFill>
                <a:effectLst/>
                <a:latin typeface="+mn-lt"/>
                <a:ea typeface="+mn-ea"/>
                <a:cs typeface="+mn-cs"/>
                <a:hlinkClick r:id="rId12" tooltip="Lien vers la présentation de ce poster (OncologyPRO-ESMO 2020)"/>
              </a:rPr>
              <a:t>Clinical</a:t>
            </a:r>
            <a:r>
              <a:rPr lang="fr-FR" sz="1200" b="0" i="1" u="none" strike="noStrike" kern="1200" dirty="0" smtClean="0">
                <a:solidFill>
                  <a:schemeClr val="tx1"/>
                </a:solidFill>
                <a:effectLst/>
                <a:latin typeface="+mn-lt"/>
                <a:ea typeface="+mn-ea"/>
                <a:cs typeface="+mn-cs"/>
                <a:hlinkClick r:id="rId12" tooltip="Lien vers la présentation de ce poster (OncologyPRO-ESMO 2020)"/>
              </a:rPr>
              <a:t> </a:t>
            </a:r>
            <a:r>
              <a:rPr lang="fr-FR" sz="1200" b="0" i="1" u="none" strike="noStrike" kern="1200" dirty="0" err="1" smtClean="0">
                <a:solidFill>
                  <a:schemeClr val="tx1"/>
                </a:solidFill>
                <a:effectLst/>
                <a:latin typeface="+mn-lt"/>
                <a:ea typeface="+mn-ea"/>
                <a:cs typeface="+mn-cs"/>
                <a:hlinkClick r:id="rId12" tooltip="Lien vers la présentation de ce poster (OncologyPRO-ESMO 2020)"/>
              </a:rPr>
              <a:t>Benefit</a:t>
            </a:r>
            <a:r>
              <a:rPr lang="fr-FR" sz="1200" b="0" i="1" u="none" strike="noStrike" kern="1200" dirty="0" smtClean="0">
                <a:solidFill>
                  <a:schemeClr val="tx1"/>
                </a:solidFill>
                <a:effectLst/>
                <a:latin typeface="+mn-lt"/>
                <a:ea typeface="+mn-ea"/>
                <a:cs typeface="+mn-cs"/>
                <a:hlinkClick r:id="rId12" tooltip="Lien vers la présentation de ce poster (OncologyPRO-ESMO 2020)"/>
              </a:rPr>
              <a:t> Rates of </a:t>
            </a:r>
            <a:r>
              <a:rPr lang="fr-FR" sz="1200" b="0" i="1" u="none" strike="noStrike" kern="1200" dirty="0" err="1" smtClean="0">
                <a:solidFill>
                  <a:schemeClr val="tx1"/>
                </a:solidFill>
                <a:effectLst/>
                <a:latin typeface="+mn-lt"/>
                <a:ea typeface="+mn-ea"/>
                <a:cs typeface="+mn-cs"/>
                <a:hlinkClick r:id="rId12" tooltip="Lien vers la présentation de ce poster (OncologyPRO-ESMO 2020)"/>
              </a:rPr>
              <a:t>Pembrolizumab</a:t>
            </a:r>
            <a:r>
              <a:rPr lang="fr-FR" sz="1200" b="0" i="1" u="none" strike="noStrike" kern="1200" dirty="0" smtClean="0">
                <a:solidFill>
                  <a:schemeClr val="tx1"/>
                </a:solidFill>
                <a:effectLst/>
                <a:latin typeface="+mn-lt"/>
                <a:ea typeface="+mn-ea"/>
                <a:cs typeface="+mn-cs"/>
                <a:hlinkClick r:id="rId12" tooltip="Lien vers la présentation de ce poster (OncologyPRO-ESMO 2020)"/>
              </a:rPr>
              <a:t> in </a:t>
            </a:r>
            <a:r>
              <a:rPr lang="fr-FR" sz="1200" b="0" i="1" u="none" strike="noStrike" kern="1200" dirty="0" err="1" smtClean="0">
                <a:solidFill>
                  <a:schemeClr val="tx1"/>
                </a:solidFill>
                <a:effectLst/>
                <a:latin typeface="+mn-lt"/>
                <a:ea typeface="+mn-ea"/>
                <a:cs typeface="+mn-cs"/>
                <a:hlinkClick r:id="rId12" tooltip="Lien vers la présentation de ce poster (OncologyPRO-ESMO 2020)"/>
              </a:rPr>
              <a:t>Very</a:t>
            </a:r>
            <a:r>
              <a:rPr lang="fr-FR" sz="1200" b="0" i="1" u="none" strike="noStrike" kern="1200" dirty="0" smtClean="0">
                <a:solidFill>
                  <a:schemeClr val="tx1"/>
                </a:solidFill>
                <a:effectLst/>
                <a:latin typeface="+mn-lt"/>
                <a:ea typeface="+mn-ea"/>
                <a:cs typeface="+mn-cs"/>
                <a:hlinkClick r:id="rId12" tooltip="Lien vers la présentation de ce poster (OncologyPRO-ESMO 2020)"/>
              </a:rPr>
              <a:t> Rare </a:t>
            </a:r>
            <a:r>
              <a:rPr lang="fr-FR" sz="1200" b="0" i="1" u="none" strike="noStrike" kern="1200" dirty="0" err="1" smtClean="0">
                <a:solidFill>
                  <a:schemeClr val="tx1"/>
                </a:solidFill>
                <a:effectLst/>
                <a:latin typeface="+mn-lt"/>
                <a:ea typeface="+mn-ea"/>
                <a:cs typeface="+mn-cs"/>
                <a:hlinkClick r:id="rId12" tooltip="Lien vers la présentation de ce poster (OncologyPRO-ESMO 2020)"/>
              </a:rPr>
              <a:t>Sarcoma</a:t>
            </a:r>
            <a:r>
              <a:rPr lang="fr-FR" sz="1200" b="0" i="1" u="none" strike="noStrike" kern="1200" dirty="0" smtClean="0">
                <a:solidFill>
                  <a:schemeClr val="tx1"/>
                </a:solidFill>
                <a:effectLst/>
                <a:latin typeface="+mn-lt"/>
                <a:ea typeface="+mn-ea"/>
                <a:cs typeface="+mn-cs"/>
                <a:hlinkClick r:id="rId12" tooltip="Lien vers la présentation de ce poster (OncologyPRO-ESMO 2020)"/>
              </a:rPr>
              <a:t> </a:t>
            </a:r>
            <a:r>
              <a:rPr lang="fr-FR" sz="1200" b="0" i="1" u="none" strike="noStrike" kern="1200" dirty="0" err="1" smtClean="0">
                <a:solidFill>
                  <a:schemeClr val="tx1"/>
                </a:solidFill>
                <a:effectLst/>
                <a:latin typeface="+mn-lt"/>
                <a:ea typeface="+mn-ea"/>
                <a:cs typeface="+mn-cs"/>
                <a:hlinkClick r:id="rId12" tooltip="Lien vers la présentation de ce poster (OncologyPRO-ESMO 2020)"/>
              </a:rPr>
              <a:t>Histotypes</a:t>
            </a:r>
            <a:r>
              <a:rPr lang="fr-FR" sz="1200" b="0" i="1" u="none" strike="noStrike" kern="1200" dirty="0" smtClean="0">
                <a:solidFill>
                  <a:schemeClr val="tx1"/>
                </a:solidFill>
                <a:effectLst/>
                <a:latin typeface="+mn-lt"/>
                <a:ea typeface="+mn-ea"/>
                <a:cs typeface="+mn-cs"/>
                <a:hlinkClick r:id="rId12" tooltip="Lien vers la présentation de ce poster (OncologyPRO-ESMO 2020)"/>
              </a:rPr>
              <a:t>: First </a:t>
            </a:r>
            <a:r>
              <a:rPr lang="fr-FR" sz="1200" b="0" i="1" u="none" strike="noStrike" kern="1200" dirty="0" err="1" smtClean="0">
                <a:solidFill>
                  <a:schemeClr val="tx1"/>
                </a:solidFill>
                <a:effectLst/>
                <a:latin typeface="+mn-lt"/>
                <a:ea typeface="+mn-ea"/>
                <a:cs typeface="+mn-cs"/>
                <a:hlinkClick r:id="rId12" tooltip="Lien vers la présentation de ce poster (OncologyPRO-ESMO 2020)"/>
              </a:rPr>
              <a:t>Results</a:t>
            </a:r>
            <a:r>
              <a:rPr lang="fr-FR" sz="1200" b="0" i="1" u="none" strike="noStrike" kern="1200" dirty="0" smtClean="0">
                <a:solidFill>
                  <a:schemeClr val="tx1"/>
                </a:solidFill>
                <a:effectLst/>
                <a:latin typeface="+mn-lt"/>
                <a:ea typeface="+mn-ea"/>
                <a:cs typeface="+mn-cs"/>
                <a:hlinkClick r:id="rId12" tooltip="Lien vers la présentation de ce poster (OncologyPRO-ESMO 2020)"/>
              </a:rPr>
              <a:t> of the </a:t>
            </a:r>
            <a:r>
              <a:rPr lang="fr-FR" sz="1200" b="0" i="1" u="none" strike="noStrike" kern="1200" dirty="0" err="1" smtClean="0">
                <a:solidFill>
                  <a:schemeClr val="tx1"/>
                </a:solidFill>
                <a:effectLst/>
                <a:latin typeface="+mn-lt"/>
                <a:ea typeface="+mn-ea"/>
                <a:cs typeface="+mn-cs"/>
                <a:hlinkClick r:id="rId12" tooltip="Lien vers la présentation de ce poster (OncologyPRO-ESMO 2020)"/>
              </a:rPr>
              <a:t>AcSé</a:t>
            </a:r>
            <a:r>
              <a:rPr lang="fr-FR" sz="1200" b="0" i="1" u="none" strike="noStrike" kern="1200" dirty="0" smtClean="0">
                <a:solidFill>
                  <a:schemeClr val="tx1"/>
                </a:solidFill>
                <a:effectLst/>
                <a:latin typeface="+mn-lt"/>
                <a:ea typeface="+mn-ea"/>
                <a:cs typeface="+mn-cs"/>
                <a:hlinkClick r:id="rId12" tooltip="Lien vers la présentation de ce poster (OncologyPRO-ESMO 2020)"/>
              </a:rPr>
              <a:t> </a:t>
            </a:r>
            <a:r>
              <a:rPr lang="fr-FR" sz="1200" b="0" i="1" u="none" strike="noStrike" kern="1200" dirty="0" err="1" smtClean="0">
                <a:solidFill>
                  <a:schemeClr val="tx1"/>
                </a:solidFill>
                <a:effectLst/>
                <a:latin typeface="+mn-lt"/>
                <a:ea typeface="+mn-ea"/>
                <a:cs typeface="+mn-cs"/>
                <a:hlinkClick r:id="rId12" tooltip="Lien vers la présentation de ce poster (OncologyPRO-ESMO 2020)"/>
              </a:rPr>
              <a:t>Pembrolizumab</a:t>
            </a:r>
            <a:r>
              <a:rPr lang="fr-FR" sz="1200" b="0" i="1" u="none" strike="noStrike" kern="1200" dirty="0" smtClean="0">
                <a:solidFill>
                  <a:schemeClr val="tx1"/>
                </a:solidFill>
                <a:effectLst/>
                <a:latin typeface="+mn-lt"/>
                <a:ea typeface="+mn-ea"/>
                <a:cs typeface="+mn-cs"/>
                <a:hlinkClick r:id="rId12" tooltip="Lien vers la présentation de ce poster (OncologyPRO-ESMO 2020)"/>
              </a:rPr>
              <a:t> </a:t>
            </a:r>
            <a:r>
              <a:rPr lang="fr-FR" sz="1200" b="0" i="1" u="none" strike="noStrike" kern="1200" dirty="0" err="1" smtClean="0">
                <a:solidFill>
                  <a:schemeClr val="tx1"/>
                </a:solidFill>
                <a:effectLst/>
                <a:latin typeface="+mn-lt"/>
                <a:ea typeface="+mn-ea"/>
                <a:cs typeface="+mn-cs"/>
                <a:hlinkClick r:id="rId12" tooltip="Lien vers la présentation de ce poster (OncologyPRO-ESMO 2020)"/>
              </a:rPr>
              <a:t>Study</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AcSé</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Pembrolizumab</a:t>
            </a:r>
            <a:r>
              <a:rPr lang="fr-FR" sz="1200" b="0" i="0" kern="1200" dirty="0" smtClean="0">
                <a:solidFill>
                  <a:schemeClr val="tx1"/>
                </a:solidFill>
                <a:effectLst/>
                <a:latin typeface="+mn-lt"/>
                <a:ea typeface="+mn-ea"/>
                <a:cs typeface="+mn-cs"/>
              </a:rPr>
              <a:t>)</a:t>
            </a:r>
          </a:p>
          <a:p>
            <a:r>
              <a:rPr lang="fr-FR" sz="1200" b="1" i="0" kern="1200" dirty="0" smtClean="0">
                <a:solidFill>
                  <a:schemeClr val="tx1"/>
                </a:solidFill>
                <a:effectLst/>
                <a:latin typeface="+mn-lt"/>
                <a:ea typeface="+mn-ea"/>
                <a:cs typeface="+mn-cs"/>
              </a:rPr>
              <a:t>2019</a:t>
            </a:r>
          </a:p>
          <a:p>
            <a:r>
              <a:rPr lang="fr-FR" sz="1200" b="0" i="0" kern="1200" dirty="0" smtClean="0">
                <a:solidFill>
                  <a:schemeClr val="tx1"/>
                </a:solidFill>
                <a:effectLst/>
                <a:latin typeface="+mn-lt"/>
                <a:ea typeface="+mn-ea"/>
                <a:cs typeface="+mn-cs"/>
              </a:rPr>
              <a:t>ESMO 2019 : </a:t>
            </a:r>
            <a:r>
              <a:rPr lang="fr-FR" sz="1200" b="0" i="0" kern="1200" dirty="0" err="1" smtClean="0">
                <a:solidFill>
                  <a:schemeClr val="tx1"/>
                </a:solidFill>
                <a:effectLst/>
                <a:latin typeface="+mn-lt"/>
                <a:ea typeface="+mn-ea"/>
                <a:cs typeface="+mn-cs"/>
              </a:rPr>
              <a:t>Tournigand</a:t>
            </a:r>
            <a:r>
              <a:rPr lang="fr-FR" sz="1200" b="0" i="0" kern="1200" dirty="0" smtClean="0">
                <a:solidFill>
                  <a:schemeClr val="tx1"/>
                </a:solidFill>
                <a:effectLst/>
                <a:latin typeface="+mn-lt"/>
                <a:ea typeface="+mn-ea"/>
                <a:cs typeface="+mn-cs"/>
              </a:rPr>
              <a:t> C et al. </a:t>
            </a:r>
            <a:r>
              <a:rPr lang="fr-FR" sz="1200" b="0" i="1" u="none" strike="noStrike" kern="1200" dirty="0" smtClean="0">
                <a:solidFill>
                  <a:schemeClr val="tx1"/>
                </a:solidFill>
                <a:effectLst/>
                <a:latin typeface="+mn-lt"/>
                <a:ea typeface="+mn-ea"/>
                <a:cs typeface="+mn-cs"/>
                <a:hlinkClick r:id="rId13" tooltip="Lien vers la présentation de ce poster (OncologyPRO-ESMO 2020)"/>
              </a:rPr>
              <a:t>High </a:t>
            </a:r>
            <a:r>
              <a:rPr lang="fr-FR" sz="1200" b="0" i="1" u="none" strike="noStrike" kern="1200" dirty="0" err="1" smtClean="0">
                <a:solidFill>
                  <a:schemeClr val="tx1"/>
                </a:solidFill>
                <a:effectLst/>
                <a:latin typeface="+mn-lt"/>
                <a:ea typeface="+mn-ea"/>
                <a:cs typeface="+mn-cs"/>
                <a:hlinkClick r:id="rId13" tooltip="Lien vers la présentation de ce poster (OncologyPRO-ESMO 2020)"/>
              </a:rPr>
              <a:t>Level</a:t>
            </a:r>
            <a:r>
              <a:rPr lang="fr-FR" sz="1200" b="0" i="1" u="none" strike="noStrike" kern="1200" dirty="0" smtClean="0">
                <a:solidFill>
                  <a:schemeClr val="tx1"/>
                </a:solidFill>
                <a:effectLst/>
                <a:latin typeface="+mn-lt"/>
                <a:ea typeface="+mn-ea"/>
                <a:cs typeface="+mn-cs"/>
                <a:hlinkClick r:id="rId13" tooltip="Lien vers la présentation de ce poster (OncologyPRO-ESMO 2020)"/>
              </a:rPr>
              <a:t> of Activity of </a:t>
            </a:r>
            <a:r>
              <a:rPr lang="fr-FR" sz="1200" b="0" i="1" u="none" strike="noStrike" kern="1200" dirty="0" err="1" smtClean="0">
                <a:solidFill>
                  <a:schemeClr val="tx1"/>
                </a:solidFill>
                <a:effectLst/>
                <a:latin typeface="+mn-lt"/>
                <a:ea typeface="+mn-ea"/>
                <a:cs typeface="+mn-cs"/>
                <a:hlinkClick r:id="rId13" tooltip="Lien vers la présentation de ce poster (OncologyPRO-ESMO 2020)"/>
              </a:rPr>
              <a:t>Nivolumab</a:t>
            </a:r>
            <a:r>
              <a:rPr lang="fr-FR" sz="1200" b="0" i="1" u="none" strike="noStrike" kern="1200" dirty="0" smtClean="0">
                <a:solidFill>
                  <a:schemeClr val="tx1"/>
                </a:solidFill>
                <a:effectLst/>
                <a:latin typeface="+mn-lt"/>
                <a:ea typeface="+mn-ea"/>
                <a:cs typeface="+mn-cs"/>
                <a:hlinkClick r:id="rId13" tooltip="Lien vers la présentation de ce poster (OncologyPRO-ESMO 2020)"/>
              </a:rPr>
              <a:t> anti-PD-1 </a:t>
            </a:r>
            <a:r>
              <a:rPr lang="fr-FR" sz="1200" b="0" i="1" u="none" strike="noStrike" kern="1200" dirty="0" err="1" smtClean="0">
                <a:solidFill>
                  <a:schemeClr val="tx1"/>
                </a:solidFill>
                <a:effectLst/>
                <a:latin typeface="+mn-lt"/>
                <a:ea typeface="+mn-ea"/>
                <a:cs typeface="+mn-cs"/>
                <a:hlinkClick r:id="rId13" tooltip="Lien vers la présentation de ce poster (OncologyPRO-ESMO 2020)"/>
              </a:rPr>
              <a:t>Immunotherapy</a:t>
            </a:r>
            <a:r>
              <a:rPr lang="fr-FR" sz="1200" b="0" i="1" u="none" strike="noStrike" kern="1200" dirty="0" smtClean="0">
                <a:solidFill>
                  <a:schemeClr val="tx1"/>
                </a:solidFill>
                <a:effectLst/>
                <a:latin typeface="+mn-lt"/>
                <a:ea typeface="+mn-ea"/>
                <a:cs typeface="+mn-cs"/>
                <a:hlinkClick r:id="rId13" tooltip="Lien vers la présentation de ce poster (OncologyPRO-ESMO 2020)"/>
              </a:rPr>
              <a:t> and Favorable </a:t>
            </a:r>
            <a:r>
              <a:rPr lang="fr-FR" sz="1200" b="0" i="1" u="none" strike="noStrike" kern="1200" dirty="0" err="1" smtClean="0">
                <a:solidFill>
                  <a:schemeClr val="tx1"/>
                </a:solidFill>
                <a:effectLst/>
                <a:latin typeface="+mn-lt"/>
                <a:ea typeface="+mn-ea"/>
                <a:cs typeface="+mn-cs"/>
                <a:hlinkClick r:id="rId13" tooltip="Lien vers la présentation de ce poster (OncologyPRO-ESMO 2020)"/>
              </a:rPr>
              <a:t>Outcome</a:t>
            </a:r>
            <a:r>
              <a:rPr lang="fr-FR" sz="1200" b="0" i="1" u="none" strike="noStrike" kern="1200" dirty="0" smtClean="0">
                <a:solidFill>
                  <a:schemeClr val="tx1"/>
                </a:solidFill>
                <a:effectLst/>
                <a:latin typeface="+mn-lt"/>
                <a:ea typeface="+mn-ea"/>
                <a:cs typeface="+mn-cs"/>
                <a:hlinkClick r:id="rId13" tooltip="Lien vers la présentation de ce poster (OncologyPRO-ESMO 2020)"/>
              </a:rPr>
              <a:t> in </a:t>
            </a:r>
            <a:r>
              <a:rPr lang="fr-FR" sz="1200" b="0" i="1" u="none" strike="noStrike" kern="1200" dirty="0" err="1" smtClean="0">
                <a:solidFill>
                  <a:schemeClr val="tx1"/>
                </a:solidFill>
                <a:effectLst/>
                <a:latin typeface="+mn-lt"/>
                <a:ea typeface="+mn-ea"/>
                <a:cs typeface="+mn-cs"/>
                <a:hlinkClick r:id="rId13" tooltip="Lien vers la présentation de ce poster (OncologyPRO-ESMO 2020)"/>
              </a:rPr>
              <a:t>Metastatic</a:t>
            </a:r>
            <a:r>
              <a:rPr lang="fr-FR" sz="1200" b="0" i="1" u="none" strike="noStrike" kern="1200" dirty="0" smtClean="0">
                <a:solidFill>
                  <a:schemeClr val="tx1"/>
                </a:solidFill>
                <a:effectLst/>
                <a:latin typeface="+mn-lt"/>
                <a:ea typeface="+mn-ea"/>
                <a:cs typeface="+mn-cs"/>
                <a:hlinkClick r:id="rId13" tooltip="Lien vers la présentation de ce poster (OncologyPRO-ESMO 2020)"/>
              </a:rPr>
              <a:t>/</a:t>
            </a:r>
            <a:r>
              <a:rPr lang="fr-FR" sz="1200" b="0" i="1" u="none" strike="noStrike" kern="1200" dirty="0" err="1" smtClean="0">
                <a:solidFill>
                  <a:schemeClr val="tx1"/>
                </a:solidFill>
                <a:effectLst/>
                <a:latin typeface="+mn-lt"/>
                <a:ea typeface="+mn-ea"/>
                <a:cs typeface="+mn-cs"/>
                <a:hlinkClick r:id="rId13" tooltip="Lien vers la présentation de ce poster (OncologyPRO-ESMO 2020)"/>
              </a:rPr>
              <a:t>refractory</a:t>
            </a:r>
            <a:r>
              <a:rPr lang="fr-FR" sz="1200" b="0" i="1" u="none" strike="noStrike" kern="1200" dirty="0" smtClean="0">
                <a:solidFill>
                  <a:schemeClr val="tx1"/>
                </a:solidFill>
                <a:effectLst/>
                <a:latin typeface="+mn-lt"/>
                <a:ea typeface="+mn-ea"/>
                <a:cs typeface="+mn-cs"/>
                <a:hlinkClick r:id="rId13" tooltip="Lien vers la présentation de ce poster (OncologyPRO-ESMO 2020)"/>
              </a:rPr>
              <a:t> MSI-H Non-colorectal Cancer: </a:t>
            </a:r>
            <a:r>
              <a:rPr lang="fr-FR" sz="1200" b="0" i="1" u="none" strike="noStrike" kern="1200" dirty="0" err="1" smtClean="0">
                <a:solidFill>
                  <a:schemeClr val="tx1"/>
                </a:solidFill>
                <a:effectLst/>
                <a:latin typeface="+mn-lt"/>
                <a:ea typeface="+mn-ea"/>
                <a:cs typeface="+mn-cs"/>
                <a:hlinkClick r:id="rId13" tooltip="Lien vers la présentation de ce poster (OncologyPRO-ESMO 2020)"/>
              </a:rPr>
              <a:t>Results</a:t>
            </a:r>
            <a:r>
              <a:rPr lang="fr-FR" sz="1200" b="0" i="1" u="none" strike="noStrike" kern="1200" dirty="0" smtClean="0">
                <a:solidFill>
                  <a:schemeClr val="tx1"/>
                </a:solidFill>
                <a:effectLst/>
                <a:latin typeface="+mn-lt"/>
                <a:ea typeface="+mn-ea"/>
                <a:cs typeface="+mn-cs"/>
                <a:hlinkClick r:id="rId13" tooltip="Lien vers la présentation de ce poster (OncologyPRO-ESMO 2020)"/>
              </a:rPr>
              <a:t> of the MSI </a:t>
            </a:r>
            <a:r>
              <a:rPr lang="fr-FR" sz="1200" b="0" i="1" u="none" strike="noStrike" kern="1200" dirty="0" err="1" smtClean="0">
                <a:solidFill>
                  <a:schemeClr val="tx1"/>
                </a:solidFill>
                <a:effectLst/>
                <a:latin typeface="+mn-lt"/>
                <a:ea typeface="+mn-ea"/>
                <a:cs typeface="+mn-cs"/>
                <a:hlinkClick r:id="rId13" tooltip="Lien vers la présentation de ce poster (OncologyPRO-ESMO 2020)"/>
              </a:rPr>
              <a:t>Cohort</a:t>
            </a:r>
            <a:r>
              <a:rPr lang="fr-FR" sz="1200" b="0" i="1" u="none" strike="noStrike" kern="1200" dirty="0" smtClean="0">
                <a:solidFill>
                  <a:schemeClr val="tx1"/>
                </a:solidFill>
                <a:effectLst/>
                <a:latin typeface="+mn-lt"/>
                <a:ea typeface="+mn-ea"/>
                <a:cs typeface="+mn-cs"/>
                <a:hlinkClick r:id="rId13" tooltip="Lien vers la présentation de ce poster (OncologyPRO-ESMO 2020)"/>
              </a:rPr>
              <a:t> </a:t>
            </a:r>
            <a:r>
              <a:rPr lang="fr-FR" sz="1200" b="0" i="1" u="none" strike="noStrike" kern="1200" dirty="0" err="1" smtClean="0">
                <a:solidFill>
                  <a:schemeClr val="tx1"/>
                </a:solidFill>
                <a:effectLst/>
                <a:latin typeface="+mn-lt"/>
                <a:ea typeface="+mn-ea"/>
                <a:cs typeface="+mn-cs"/>
                <a:hlinkClick r:id="rId13" tooltip="Lien vers la présentation de ce poster (OncologyPRO-ESMO 2020)"/>
              </a:rPr>
              <a:t>from</a:t>
            </a:r>
            <a:r>
              <a:rPr lang="fr-FR" sz="1200" b="0" i="1" u="none" strike="noStrike" kern="1200" dirty="0" smtClean="0">
                <a:solidFill>
                  <a:schemeClr val="tx1"/>
                </a:solidFill>
                <a:effectLst/>
                <a:latin typeface="+mn-lt"/>
                <a:ea typeface="+mn-ea"/>
                <a:cs typeface="+mn-cs"/>
                <a:hlinkClick r:id="rId13" tooltip="Lien vers la présentation de ce poster (OncologyPRO-ESMO 2020)"/>
              </a:rPr>
              <a:t> the French </a:t>
            </a:r>
            <a:r>
              <a:rPr lang="fr-FR" sz="1200" b="0" i="1" u="none" strike="noStrike" kern="1200" dirty="0" err="1" smtClean="0">
                <a:solidFill>
                  <a:schemeClr val="tx1"/>
                </a:solidFill>
                <a:effectLst/>
                <a:latin typeface="+mn-lt"/>
                <a:ea typeface="+mn-ea"/>
                <a:cs typeface="+mn-cs"/>
                <a:hlinkClick r:id="rId13" tooltip="Lien vers la présentation de ce poster (OncologyPRO-ESMO 2020)"/>
              </a:rPr>
              <a:t>AcSé</a:t>
            </a:r>
            <a:r>
              <a:rPr lang="fr-FR" sz="1200" b="0" i="1" u="none" strike="noStrike" kern="1200" dirty="0" smtClean="0">
                <a:solidFill>
                  <a:schemeClr val="tx1"/>
                </a:solidFill>
                <a:effectLst/>
                <a:latin typeface="+mn-lt"/>
                <a:ea typeface="+mn-ea"/>
                <a:cs typeface="+mn-cs"/>
                <a:hlinkClick r:id="rId13" tooltip="Lien vers la présentation de ce poster (OncologyPRO-ESMO 2020)"/>
              </a:rPr>
              <a:t> Program</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AcSé</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Nivolumab</a:t>
            </a:r>
            <a:r>
              <a:rPr lang="fr-FR" sz="1200" b="0" i="0" kern="1200" dirty="0" smtClean="0">
                <a:solidFill>
                  <a:schemeClr val="tx1"/>
                </a:solidFill>
                <a:effectLst/>
                <a:latin typeface="+mn-lt"/>
                <a:ea typeface="+mn-ea"/>
                <a:cs typeface="+mn-cs"/>
              </a:rPr>
              <a:t>)</a:t>
            </a:r>
          </a:p>
          <a:p>
            <a:r>
              <a:rPr lang="fr-FR" sz="1200" b="1" i="0" kern="1200" dirty="0" smtClean="0">
                <a:solidFill>
                  <a:schemeClr val="tx1"/>
                </a:solidFill>
                <a:effectLst/>
                <a:latin typeface="+mn-lt"/>
                <a:ea typeface="+mn-ea"/>
                <a:cs typeface="+mn-cs"/>
              </a:rPr>
              <a:t>2018</a:t>
            </a:r>
          </a:p>
          <a:p>
            <a:r>
              <a:rPr lang="fr-FR" sz="1200" b="0" i="0" kern="1200" dirty="0" smtClean="0">
                <a:solidFill>
                  <a:schemeClr val="tx1"/>
                </a:solidFill>
                <a:effectLst/>
                <a:latin typeface="+mn-lt"/>
                <a:ea typeface="+mn-ea"/>
                <a:cs typeface="+mn-cs"/>
              </a:rPr>
              <a:t>ESMO </a:t>
            </a:r>
            <a:r>
              <a:rPr lang="fr-FR" sz="1200" b="0" i="0" kern="1200" dirty="0" err="1" smtClean="0">
                <a:solidFill>
                  <a:schemeClr val="tx1"/>
                </a:solidFill>
                <a:effectLst/>
                <a:latin typeface="+mn-lt"/>
                <a:ea typeface="+mn-ea"/>
                <a:cs typeface="+mn-cs"/>
              </a:rPr>
              <a:t>Immuno-Oncology</a:t>
            </a:r>
            <a:r>
              <a:rPr lang="fr-FR" sz="1200" b="0" i="0" kern="1200" dirty="0" smtClean="0">
                <a:solidFill>
                  <a:schemeClr val="tx1"/>
                </a:solidFill>
                <a:effectLst/>
                <a:latin typeface="+mn-lt"/>
                <a:ea typeface="+mn-ea"/>
                <a:cs typeface="+mn-cs"/>
              </a:rPr>
              <a:t> IO 2018 : </a:t>
            </a:r>
            <a:r>
              <a:rPr lang="fr-FR" sz="1200" b="0" i="0" kern="1200" dirty="0" err="1" smtClean="0">
                <a:solidFill>
                  <a:schemeClr val="tx1"/>
                </a:solidFill>
                <a:effectLst/>
                <a:latin typeface="+mn-lt"/>
                <a:ea typeface="+mn-ea"/>
                <a:cs typeface="+mn-cs"/>
              </a:rPr>
              <a:t>Marabelle</a:t>
            </a:r>
            <a:r>
              <a:rPr lang="fr-FR" sz="1200" b="0" i="0" kern="1200" dirty="0" smtClean="0">
                <a:solidFill>
                  <a:schemeClr val="tx1"/>
                </a:solidFill>
                <a:effectLst/>
                <a:latin typeface="+mn-lt"/>
                <a:ea typeface="+mn-ea"/>
                <a:cs typeface="+mn-cs"/>
              </a:rPr>
              <a:t> A. et al. </a:t>
            </a:r>
            <a:r>
              <a:rPr lang="fr-FR" sz="1200" b="0" i="1" u="none" strike="noStrike" kern="1200" dirty="0" err="1" smtClean="0">
                <a:solidFill>
                  <a:schemeClr val="tx1"/>
                </a:solidFill>
                <a:effectLst/>
                <a:latin typeface="+mn-lt"/>
                <a:ea typeface="+mn-ea"/>
                <a:cs typeface="+mn-cs"/>
                <a:hlinkClick r:id="rId14" tooltip="Lien vers la présentation du poster (OncologyPRO-ESMO)"/>
              </a:rPr>
              <a:t>AcSé</a:t>
            </a:r>
            <a:r>
              <a:rPr lang="fr-FR" sz="1200" b="0" i="1" u="none" strike="noStrike" kern="1200" dirty="0" smtClean="0">
                <a:solidFill>
                  <a:schemeClr val="tx1"/>
                </a:solidFill>
                <a:effectLst/>
                <a:latin typeface="+mn-lt"/>
                <a:ea typeface="+mn-ea"/>
                <a:cs typeface="+mn-cs"/>
                <a:hlinkClick r:id="rId14" tooltip="Lien vers la présentation du poster (OncologyPRO-ESMO)"/>
              </a:rPr>
              <a:t> </a:t>
            </a:r>
            <a:r>
              <a:rPr lang="fr-FR" sz="1200" b="0" i="1" u="none" strike="noStrike" kern="1200" dirty="0" err="1" smtClean="0">
                <a:solidFill>
                  <a:schemeClr val="tx1"/>
                </a:solidFill>
                <a:effectLst/>
                <a:latin typeface="+mn-lt"/>
                <a:ea typeface="+mn-ea"/>
                <a:cs typeface="+mn-cs"/>
                <a:hlinkClick r:id="rId14" tooltip="Lien vers la présentation du poster (OncologyPRO-ESMO)"/>
              </a:rPr>
              <a:t>Immunotherapy</a:t>
            </a:r>
            <a:r>
              <a:rPr lang="fr-FR" sz="1200" b="0" i="1" u="none" strike="noStrike" kern="1200" dirty="0" smtClean="0">
                <a:solidFill>
                  <a:schemeClr val="tx1"/>
                </a:solidFill>
                <a:effectLst/>
                <a:latin typeface="+mn-lt"/>
                <a:ea typeface="+mn-ea"/>
                <a:cs typeface="+mn-cs"/>
                <a:hlinkClick r:id="rId14" tooltip="Lien vers la présentation du poster (OncologyPRO-ESMO)"/>
              </a:rPr>
              <a:t> Trials: Anti-PD-1 </a:t>
            </a:r>
            <a:r>
              <a:rPr lang="fr-FR" sz="1200" b="0" i="1" u="none" strike="noStrike" kern="1200" dirty="0" err="1" smtClean="0">
                <a:solidFill>
                  <a:schemeClr val="tx1"/>
                </a:solidFill>
                <a:effectLst/>
                <a:latin typeface="+mn-lt"/>
                <a:ea typeface="+mn-ea"/>
                <a:cs typeface="+mn-cs"/>
                <a:hlinkClick r:id="rId14" tooltip="Lien vers la présentation du poster (OncologyPRO-ESMO)"/>
              </a:rPr>
              <a:t>Therapy</a:t>
            </a:r>
            <a:r>
              <a:rPr lang="fr-FR" sz="1200" b="0" i="1" u="none" strike="noStrike" kern="1200" dirty="0" smtClean="0">
                <a:solidFill>
                  <a:schemeClr val="tx1"/>
                </a:solidFill>
                <a:effectLst/>
                <a:latin typeface="+mn-lt"/>
                <a:ea typeface="+mn-ea"/>
                <a:cs typeface="+mn-cs"/>
                <a:hlinkClick r:id="rId14" tooltip="Lien vers la présentation du poster (OncologyPRO-ESMO)"/>
              </a:rPr>
              <a:t> for </a:t>
            </a:r>
            <a:r>
              <a:rPr lang="fr-FR" sz="1200" b="0" i="1" u="none" strike="noStrike" kern="1200" dirty="0" err="1" smtClean="0">
                <a:solidFill>
                  <a:schemeClr val="tx1"/>
                </a:solidFill>
                <a:effectLst/>
                <a:latin typeface="+mn-lt"/>
                <a:ea typeface="+mn-ea"/>
                <a:cs typeface="+mn-cs"/>
                <a:hlinkClick r:id="rId14" tooltip="Lien vers la présentation du poster (OncologyPRO-ESMO)"/>
              </a:rPr>
              <a:t>Adult</a:t>
            </a:r>
            <a:r>
              <a:rPr lang="fr-FR" sz="1200" b="0" i="1" u="none" strike="noStrike" kern="1200" dirty="0" smtClean="0">
                <a:solidFill>
                  <a:schemeClr val="tx1"/>
                </a:solidFill>
                <a:effectLst/>
                <a:latin typeface="+mn-lt"/>
                <a:ea typeface="+mn-ea"/>
                <a:cs typeface="+mn-cs"/>
                <a:hlinkClick r:id="rId14" tooltip="Lien vers la présentation du poster (OncologyPRO-ESMO)"/>
              </a:rPr>
              <a:t> Patients </a:t>
            </a:r>
            <a:r>
              <a:rPr lang="fr-FR" sz="1200" b="0" i="1" u="none" strike="noStrike" kern="1200" dirty="0" err="1" smtClean="0">
                <a:solidFill>
                  <a:schemeClr val="tx1"/>
                </a:solidFill>
                <a:effectLst/>
                <a:latin typeface="+mn-lt"/>
                <a:ea typeface="+mn-ea"/>
                <a:cs typeface="+mn-cs"/>
                <a:hlinkClick r:id="rId14" tooltip="Lien vers la présentation du poster (OncologyPRO-ESMO)"/>
              </a:rPr>
              <a:t>With</a:t>
            </a:r>
            <a:r>
              <a:rPr lang="fr-FR" sz="1200" b="0" i="1" u="none" strike="noStrike" kern="1200" dirty="0" smtClean="0">
                <a:solidFill>
                  <a:schemeClr val="tx1"/>
                </a:solidFill>
                <a:effectLst/>
                <a:latin typeface="+mn-lt"/>
                <a:ea typeface="+mn-ea"/>
                <a:cs typeface="+mn-cs"/>
                <a:hlinkClick r:id="rId14" tooltip="Lien vers la présentation du poster (OncologyPRO-ESMO)"/>
              </a:rPr>
              <a:t> </a:t>
            </a:r>
            <a:r>
              <a:rPr lang="fr-FR" sz="1200" b="0" i="1" u="none" strike="noStrike" kern="1200" dirty="0" err="1" smtClean="0">
                <a:solidFill>
                  <a:schemeClr val="tx1"/>
                </a:solidFill>
                <a:effectLst/>
                <a:latin typeface="+mn-lt"/>
                <a:ea typeface="+mn-ea"/>
                <a:cs typeface="+mn-cs"/>
                <a:hlinkClick r:id="rId14" tooltip="Lien vers la présentation du poster (OncologyPRO-ESMO)"/>
              </a:rPr>
              <a:t>Selected</a:t>
            </a:r>
            <a:r>
              <a:rPr lang="fr-FR" sz="1200" b="0" i="1" u="none" strike="noStrike" kern="1200" dirty="0" smtClean="0">
                <a:solidFill>
                  <a:schemeClr val="tx1"/>
                </a:solidFill>
                <a:effectLst/>
                <a:latin typeface="+mn-lt"/>
                <a:ea typeface="+mn-ea"/>
                <a:cs typeface="+mn-cs"/>
                <a:hlinkClick r:id="rId14" tooltip="Lien vers la présentation du poster (OncologyPRO-ESMO)"/>
              </a:rPr>
              <a:t> Rare Cancer Types</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AcSé</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Nivolumab</a:t>
            </a:r>
            <a:r>
              <a:rPr lang="fr-FR" sz="1200" b="0" i="0" kern="1200" dirty="0" smtClean="0">
                <a:solidFill>
                  <a:schemeClr val="tx1"/>
                </a:solidFill>
                <a:effectLst/>
                <a:latin typeface="+mn-lt"/>
                <a:ea typeface="+mn-ea"/>
                <a:cs typeface="+mn-cs"/>
              </a:rPr>
              <a:t> et </a:t>
            </a:r>
            <a:r>
              <a:rPr lang="fr-FR" sz="1200" b="0" i="0" kern="1200" dirty="0" err="1" smtClean="0">
                <a:solidFill>
                  <a:schemeClr val="tx1"/>
                </a:solidFill>
                <a:effectLst/>
                <a:latin typeface="+mn-lt"/>
                <a:ea typeface="+mn-ea"/>
                <a:cs typeface="+mn-cs"/>
              </a:rPr>
              <a:t>AcSé</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Pembrolizumab</a:t>
            </a:r>
            <a:r>
              <a:rPr lang="fr-FR" sz="1200" b="0" i="0" kern="1200" dirty="0" smtClean="0">
                <a:solidFill>
                  <a:schemeClr val="tx1"/>
                </a:solidFill>
                <a:effectLst/>
                <a:latin typeface="+mn-lt"/>
                <a:ea typeface="+mn-ea"/>
                <a:cs typeface="+mn-cs"/>
              </a:rPr>
              <a:t>)</a:t>
            </a:r>
          </a:p>
          <a:p>
            <a:endParaRPr lang="en-GB"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37</a:t>
            </a:fld>
            <a:endParaRPr lang="fr-FR"/>
          </a:p>
        </p:txBody>
      </p:sp>
    </p:spTree>
    <p:extLst>
      <p:ext uri="{BB962C8B-B14F-4D97-AF65-F5344CB8AC3E}">
        <p14:creationId xmlns:p14="http://schemas.microsoft.com/office/powerpoint/2010/main" val="2797605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0" i="0"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38</a:t>
            </a:fld>
            <a:endParaRPr lang="fr-FR"/>
          </a:p>
        </p:txBody>
      </p:sp>
    </p:spTree>
    <p:extLst>
      <p:ext uri="{BB962C8B-B14F-4D97-AF65-F5344CB8AC3E}">
        <p14:creationId xmlns:p14="http://schemas.microsoft.com/office/powerpoint/2010/main" val="1283167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nous avons pour la première fois pu valider de façon prospective dans le cadre de l'essai clinique que les mutations au niveau du domaine catalytique de l’enzyme </a:t>
            </a:r>
            <a:r>
              <a:rPr lang="fr-FR" sz="1200" kern="1200" dirty="0" err="1" smtClean="0">
                <a:solidFill>
                  <a:schemeClr val="tx1"/>
                </a:solidFill>
                <a:effectLst/>
                <a:latin typeface="+mn-lt"/>
                <a:ea typeface="+mn-ea"/>
                <a:cs typeface="+mn-cs"/>
              </a:rPr>
              <a:t>PolE</a:t>
            </a:r>
            <a:r>
              <a:rPr lang="fr-FR" sz="1200" kern="1200" dirty="0" smtClean="0">
                <a:solidFill>
                  <a:schemeClr val="tx1"/>
                </a:solidFill>
                <a:effectLst/>
                <a:latin typeface="+mn-lt"/>
                <a:ea typeface="+mn-ea"/>
                <a:cs typeface="+mn-cs"/>
              </a:rPr>
              <a:t>  prédisposaient à une sensibilité à l’immunothérapie. En pratique cela veut dire aujourd’hui que nous sommes capables de mieux identifier les patients porteurs de cette mutation et qui pourraient bénéficier d’une immunothérapie quelle que soit leur cancer. Il s’agit donc d’un nouveau biomarqueur prédictif de l’efficacité de l’immunothérapie.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Ces travaux mettent en évidence les mutations particulières du gène POLE qui prédisent la sensibilité au </a:t>
            </a:r>
            <a:r>
              <a:rPr lang="fr-FR" sz="1200" b="0" i="0" kern="1200" dirty="0" err="1" smtClean="0">
                <a:solidFill>
                  <a:schemeClr val="tx1"/>
                </a:solidFill>
                <a:effectLst/>
                <a:latin typeface="+mn-lt"/>
                <a:ea typeface="+mn-ea"/>
                <a:cs typeface="+mn-cs"/>
              </a:rPr>
              <a:t>Nivolumab</a:t>
            </a:r>
            <a:r>
              <a:rPr lang="fr-FR" sz="1200" b="0" i="0" kern="1200" dirty="0" smtClean="0">
                <a:solidFill>
                  <a:schemeClr val="tx1"/>
                </a:solidFill>
                <a:effectLst/>
                <a:latin typeface="+mn-lt"/>
                <a:ea typeface="+mn-ea"/>
                <a:cs typeface="+mn-cs"/>
              </a:rPr>
              <a:t> ; ils constituent une contribution majeure à la personnalisation des traitements d’immunothérapie.</a:t>
            </a:r>
            <a:endParaRPr lang="fr-FR" b="0" i="0" dirty="0" smtClean="0"/>
          </a:p>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39</a:t>
            </a:fld>
            <a:endParaRPr lang="fr-FR"/>
          </a:p>
        </p:txBody>
      </p:sp>
    </p:spTree>
    <p:extLst>
      <p:ext uri="{BB962C8B-B14F-4D97-AF65-F5344CB8AC3E}">
        <p14:creationId xmlns:p14="http://schemas.microsoft.com/office/powerpoint/2010/main" val="1669459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40</a:t>
            </a:fld>
            <a:endParaRPr lang="fr-FR"/>
          </a:p>
        </p:txBody>
      </p:sp>
    </p:spTree>
    <p:extLst>
      <p:ext uri="{BB962C8B-B14F-4D97-AF65-F5344CB8AC3E}">
        <p14:creationId xmlns:p14="http://schemas.microsoft.com/office/powerpoint/2010/main" val="3882690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41</a:t>
            </a:fld>
            <a:endParaRPr lang="fr-FR"/>
          </a:p>
        </p:txBody>
      </p:sp>
    </p:spTree>
    <p:extLst>
      <p:ext uri="{BB962C8B-B14F-4D97-AF65-F5344CB8AC3E}">
        <p14:creationId xmlns:p14="http://schemas.microsoft.com/office/powerpoint/2010/main" val="2013528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42</a:t>
            </a:fld>
            <a:endParaRPr lang="fr-FR"/>
          </a:p>
        </p:txBody>
      </p:sp>
    </p:spTree>
    <p:extLst>
      <p:ext uri="{BB962C8B-B14F-4D97-AF65-F5344CB8AC3E}">
        <p14:creationId xmlns:p14="http://schemas.microsoft.com/office/powerpoint/2010/main" val="787939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43</a:t>
            </a:fld>
            <a:endParaRPr lang="fr-FR"/>
          </a:p>
        </p:txBody>
      </p:sp>
    </p:spTree>
    <p:extLst>
      <p:ext uri="{BB962C8B-B14F-4D97-AF65-F5344CB8AC3E}">
        <p14:creationId xmlns:p14="http://schemas.microsoft.com/office/powerpoint/2010/main" val="2550416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5</a:t>
            </a:fld>
            <a:endParaRPr lang="fr-FR"/>
          </a:p>
        </p:txBody>
      </p:sp>
    </p:spTree>
    <p:extLst>
      <p:ext uri="{BB962C8B-B14F-4D97-AF65-F5344CB8AC3E}">
        <p14:creationId xmlns:p14="http://schemas.microsoft.com/office/powerpoint/2010/main" val="2162628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645750" lvl="3" indent="-285750" algn="just">
              <a:spcAft>
                <a:spcPts val="800"/>
              </a:spcAft>
            </a:pPr>
            <a:endParaRPr lang="fr-FR" dirty="0" smtClean="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45</a:t>
            </a:fld>
            <a:endParaRPr lang="fr-FR"/>
          </a:p>
        </p:txBody>
      </p:sp>
    </p:spTree>
    <p:extLst>
      <p:ext uri="{BB962C8B-B14F-4D97-AF65-F5344CB8AC3E}">
        <p14:creationId xmlns:p14="http://schemas.microsoft.com/office/powerpoint/2010/main" val="2462823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2" algn="just"/>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48</a:t>
            </a:fld>
            <a:endParaRPr lang="fr-FR"/>
          </a:p>
        </p:txBody>
      </p:sp>
    </p:spTree>
    <p:extLst>
      <p:ext uri="{BB962C8B-B14F-4D97-AF65-F5344CB8AC3E}">
        <p14:creationId xmlns:p14="http://schemas.microsoft.com/office/powerpoint/2010/main" val="3313012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données générées par ces deux premiers </a:t>
            </a:r>
            <a:r>
              <a:rPr lang="fr-FR" sz="1200" kern="1200" dirty="0" err="1" smtClean="0">
                <a:solidFill>
                  <a:schemeClr val="tx1"/>
                </a:solidFill>
                <a:effectLst/>
                <a:latin typeface="+mn-lt"/>
                <a:ea typeface="+mn-ea"/>
                <a:cs typeface="+mn-cs"/>
              </a:rPr>
              <a:t>work</a:t>
            </a:r>
            <a:r>
              <a:rPr lang="fr-FR" sz="1200" kern="1200" dirty="0" smtClean="0">
                <a:solidFill>
                  <a:schemeClr val="tx1"/>
                </a:solidFill>
                <a:effectLst/>
                <a:latin typeface="+mn-lt"/>
                <a:ea typeface="+mn-ea"/>
                <a:cs typeface="+mn-cs"/>
              </a:rPr>
              <a:t> packages seront indispensables pour la réalisation des autres </a:t>
            </a:r>
            <a:r>
              <a:rPr lang="fr-FR" sz="1200" kern="1200" dirty="0" err="1" smtClean="0">
                <a:solidFill>
                  <a:schemeClr val="tx1"/>
                </a:solidFill>
                <a:effectLst/>
                <a:latin typeface="+mn-lt"/>
                <a:ea typeface="+mn-ea"/>
                <a:cs typeface="+mn-cs"/>
              </a:rPr>
              <a:t>work</a:t>
            </a:r>
            <a:r>
              <a:rPr lang="fr-FR" sz="1200" kern="1200" dirty="0" smtClean="0">
                <a:solidFill>
                  <a:schemeClr val="tx1"/>
                </a:solidFill>
                <a:effectLst/>
                <a:latin typeface="+mn-lt"/>
                <a:ea typeface="+mn-ea"/>
                <a:cs typeface="+mn-cs"/>
              </a:rPr>
              <a:t> packages du programme et permettront une cross fertilisation des résultats permettant de mieux comprendre les relations entre génomique, </a:t>
            </a:r>
            <a:r>
              <a:rPr lang="fr-FR" sz="1200" kern="1200" dirty="0" err="1" smtClean="0">
                <a:solidFill>
                  <a:schemeClr val="tx1"/>
                </a:solidFill>
                <a:effectLst/>
                <a:latin typeface="+mn-lt"/>
                <a:ea typeface="+mn-ea"/>
                <a:cs typeface="+mn-cs"/>
              </a:rPr>
              <a:t>transcriptomique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protéomique</a:t>
            </a:r>
            <a:r>
              <a:rPr lang="fr-FR" sz="1200" kern="1200" dirty="0" smtClean="0">
                <a:solidFill>
                  <a:schemeClr val="tx1"/>
                </a:solidFill>
                <a:effectLst/>
                <a:latin typeface="+mn-lt"/>
                <a:ea typeface="+mn-ea"/>
                <a:cs typeface="+mn-cs"/>
              </a:rPr>
              <a:t> et efficacité/résistance aux immunothérapies par anti-PD1.</a:t>
            </a:r>
          </a:p>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49</a:t>
            </a:fld>
            <a:endParaRPr lang="fr-FR"/>
          </a:p>
        </p:txBody>
      </p:sp>
    </p:spTree>
    <p:extLst>
      <p:ext uri="{BB962C8B-B14F-4D97-AF65-F5344CB8AC3E}">
        <p14:creationId xmlns:p14="http://schemas.microsoft.com/office/powerpoint/2010/main" val="1458706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6</a:t>
            </a:fld>
            <a:endParaRPr lang="fr-FR"/>
          </a:p>
        </p:txBody>
      </p:sp>
    </p:spTree>
    <p:extLst>
      <p:ext uri="{BB962C8B-B14F-4D97-AF65-F5344CB8AC3E}">
        <p14:creationId xmlns:p14="http://schemas.microsoft.com/office/powerpoint/2010/main" val="2951932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7</a:t>
            </a:fld>
            <a:endParaRPr lang="fr-FR"/>
          </a:p>
        </p:txBody>
      </p:sp>
    </p:spTree>
    <p:extLst>
      <p:ext uri="{BB962C8B-B14F-4D97-AF65-F5344CB8AC3E}">
        <p14:creationId xmlns:p14="http://schemas.microsoft.com/office/powerpoint/2010/main" val="1198233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9</a:t>
            </a:fld>
            <a:endParaRPr lang="fr-FR"/>
          </a:p>
        </p:txBody>
      </p:sp>
    </p:spTree>
    <p:extLst>
      <p:ext uri="{BB962C8B-B14F-4D97-AF65-F5344CB8AC3E}">
        <p14:creationId xmlns:p14="http://schemas.microsoft.com/office/powerpoint/2010/main" val="683332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10</a:t>
            </a:fld>
            <a:endParaRPr lang="fr-FR"/>
          </a:p>
        </p:txBody>
      </p:sp>
    </p:spTree>
    <p:extLst>
      <p:ext uri="{BB962C8B-B14F-4D97-AF65-F5344CB8AC3E}">
        <p14:creationId xmlns:p14="http://schemas.microsoft.com/office/powerpoint/2010/main" val="3534417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11</a:t>
            </a:fld>
            <a:endParaRPr lang="fr-FR"/>
          </a:p>
        </p:txBody>
      </p:sp>
    </p:spTree>
    <p:extLst>
      <p:ext uri="{BB962C8B-B14F-4D97-AF65-F5344CB8AC3E}">
        <p14:creationId xmlns:p14="http://schemas.microsoft.com/office/powerpoint/2010/main" val="2933075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 </a:t>
            </a:r>
          </a:p>
          <a:p>
            <a:pPr marL="184150" indent="-161926">
              <a:lnSpc>
                <a:spcPts val="1410"/>
              </a:lnSpc>
              <a:buClr>
                <a:srgbClr val="231F20"/>
              </a:buClr>
              <a:buFont typeface="Arial" panose="020B0604020202020204" pitchFamily="34" charset="0"/>
              <a:buChar char="•"/>
            </a:pPr>
            <a:endParaRPr lang="fr-FR" sz="1200" dirty="0" smtClean="0">
              <a:solidFill>
                <a:srgbClr val="231F20"/>
              </a:solidFill>
              <a:latin typeface="Calibri" panose="020F0502020204030204" pitchFamily="34" charset="0"/>
              <a:cs typeface="Calibri" panose="020F050202020403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2782CE24-0D05-48D6-86B4-02A631FD1923}" type="slidenum">
              <a:rPr lang="fr-FR" smtClean="0"/>
              <a:t>12</a:t>
            </a:fld>
            <a:endParaRPr lang="fr-FR"/>
          </a:p>
        </p:txBody>
      </p:sp>
    </p:spTree>
    <p:extLst>
      <p:ext uri="{BB962C8B-B14F-4D97-AF65-F5344CB8AC3E}">
        <p14:creationId xmlns:p14="http://schemas.microsoft.com/office/powerpoint/2010/main" val="2970887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oposition de titr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w="19050">
            <a:solidFill>
              <a:srgbClr val="EA560D"/>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dirty="0" smtClean="0"/>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0409" y="980728"/>
            <a:ext cx="3580982" cy="1551144"/>
          </a:xfrm>
          <a:prstGeom prst="rect">
            <a:avLst/>
          </a:prstGeom>
        </p:spPr>
      </p:pic>
      <p:sp>
        <p:nvSpPr>
          <p:cNvPr id="5" name="Titre 1"/>
          <p:cNvSpPr>
            <a:spLocks noGrp="1"/>
          </p:cNvSpPr>
          <p:nvPr>
            <p:ph type="ctrTitle" hasCustomPrompt="1"/>
          </p:nvPr>
        </p:nvSpPr>
        <p:spPr>
          <a:xfrm>
            <a:off x="1834305" y="3140968"/>
            <a:ext cx="5545311" cy="1080000"/>
          </a:xfrm>
          <a:prstGeom prst="rect">
            <a:avLst/>
          </a:prstGeom>
        </p:spPr>
        <p:txBody>
          <a:bodyPr anchor="t" anchorCtr="0"/>
          <a:lstStyle>
            <a:lvl1pPr algn="ctr">
              <a:defRPr sz="4000">
                <a:solidFill>
                  <a:srgbClr val="415364"/>
                </a:solidFill>
              </a:defRPr>
            </a:lvl1pPr>
          </a:lstStyle>
          <a:p>
            <a:r>
              <a:rPr lang="fr-FR" dirty="0" smtClean="0"/>
              <a:t>Titre </a:t>
            </a:r>
            <a:r>
              <a:rPr lang="fr-FR" dirty="0"/>
              <a:t>en </a:t>
            </a:r>
            <a:r>
              <a:rPr lang="fr-FR" dirty="0" smtClean="0"/>
              <a:t>Ubuntu</a:t>
            </a:r>
            <a:endParaRPr lang="fr-FR" dirty="0"/>
          </a:p>
        </p:txBody>
      </p:sp>
      <p:sp>
        <p:nvSpPr>
          <p:cNvPr id="6" name="Espace réservé du texte 5"/>
          <p:cNvSpPr>
            <a:spLocks noGrp="1"/>
          </p:cNvSpPr>
          <p:nvPr>
            <p:ph type="body" sz="quarter" idx="11" hasCustomPrompt="1"/>
          </p:nvPr>
        </p:nvSpPr>
        <p:spPr>
          <a:xfrm>
            <a:off x="1835175" y="4283242"/>
            <a:ext cx="5545137" cy="1089974"/>
          </a:xfrm>
        </p:spPr>
        <p:txBody>
          <a:bodyPr/>
          <a:lstStyle>
            <a:lvl1pPr algn="ctr">
              <a:defRPr sz="2500" b="1">
                <a:solidFill>
                  <a:srgbClr val="EA560D"/>
                </a:solidFill>
              </a:defRPr>
            </a:lvl1pPr>
          </a:lstStyle>
          <a:p>
            <a:pPr lvl="0"/>
            <a:r>
              <a:rPr lang="fr-FR" dirty="0"/>
              <a:t>Texte en </a:t>
            </a:r>
            <a:r>
              <a:rPr lang="fr-FR" dirty="0" smtClean="0"/>
              <a:t>Ubuntu</a:t>
            </a:r>
            <a:endParaRPr lang="fr-FR" dirty="0"/>
          </a:p>
        </p:txBody>
      </p:sp>
      <p:sp>
        <p:nvSpPr>
          <p:cNvPr id="9" name="Espace réservé du texte 8"/>
          <p:cNvSpPr>
            <a:spLocks noGrp="1"/>
          </p:cNvSpPr>
          <p:nvPr>
            <p:ph type="body" sz="quarter" idx="13" hasCustomPrompt="1"/>
          </p:nvPr>
        </p:nvSpPr>
        <p:spPr>
          <a:xfrm>
            <a:off x="3300900" y="5436568"/>
            <a:ext cx="2520000" cy="215444"/>
          </a:xfrm>
        </p:spPr>
        <p:txBody>
          <a:bodyPr>
            <a:noAutofit/>
          </a:bodyPr>
          <a:lstStyle>
            <a:lvl1pPr algn="ctr">
              <a:defRPr sz="1200" b="1" baseline="0">
                <a:solidFill>
                  <a:srgbClr val="415364"/>
                </a:solidFill>
              </a:defRPr>
            </a:lvl1pPr>
            <a:lvl2pPr marL="0" indent="0">
              <a:spcBef>
                <a:spcPts val="300"/>
              </a:spcBef>
              <a:buNone/>
              <a:defRPr baseline="0">
                <a:solidFill>
                  <a:srgbClr val="FFFFFF"/>
                </a:solidFill>
              </a:defRPr>
            </a:lvl2pPr>
            <a:lvl3pPr>
              <a:defRPr>
                <a:solidFill>
                  <a:srgbClr val="FFFFFF"/>
                </a:solidFill>
              </a:defRPr>
            </a:lvl3pPr>
            <a:lvl4pPr>
              <a:defRPr>
                <a:solidFill>
                  <a:srgbClr val="FFFFFF"/>
                </a:solidFill>
              </a:defRPr>
            </a:lvl4pPr>
            <a:lvl5pPr>
              <a:defRPr baseline="0">
                <a:solidFill>
                  <a:srgbClr val="FFFFFF"/>
                </a:solidFill>
              </a:defRPr>
            </a:lvl5pPr>
          </a:lstStyle>
          <a:p>
            <a:pPr lvl="0"/>
            <a:r>
              <a:rPr lang="fr-FR" dirty="0"/>
              <a:t>Nom de l’intervenant</a:t>
            </a:r>
          </a:p>
        </p:txBody>
      </p:sp>
      <p:sp>
        <p:nvSpPr>
          <p:cNvPr id="10" name="Espace réservé du texte 8"/>
          <p:cNvSpPr>
            <a:spLocks noGrp="1"/>
          </p:cNvSpPr>
          <p:nvPr>
            <p:ph type="body" sz="quarter" idx="16" hasCustomPrompt="1"/>
          </p:nvPr>
        </p:nvSpPr>
        <p:spPr>
          <a:xfrm>
            <a:off x="3300900" y="5700224"/>
            <a:ext cx="2520000" cy="215444"/>
          </a:xfrm>
          <a:ln>
            <a:noFill/>
          </a:ln>
        </p:spPr>
        <p:txBody>
          <a:bodyPr anchor="t" anchorCtr="0">
            <a:noAutofit/>
          </a:bodyPr>
          <a:lstStyle>
            <a:lvl1pPr algn="ctr">
              <a:defRPr sz="1200" b="0" baseline="0">
                <a:solidFill>
                  <a:srgbClr val="415364"/>
                </a:solidFill>
              </a:defRPr>
            </a:lvl1pPr>
            <a:lvl2pPr marL="0" indent="0">
              <a:spcBef>
                <a:spcPts val="300"/>
              </a:spcBef>
              <a:buNone/>
              <a:defRPr baseline="0">
                <a:solidFill>
                  <a:srgbClr val="FFFFFF"/>
                </a:solidFill>
              </a:defRPr>
            </a:lvl2pPr>
            <a:lvl3pPr>
              <a:defRPr>
                <a:solidFill>
                  <a:srgbClr val="FFFFFF"/>
                </a:solidFill>
              </a:defRPr>
            </a:lvl3pPr>
            <a:lvl4pPr>
              <a:defRPr>
                <a:solidFill>
                  <a:srgbClr val="FFFFFF"/>
                </a:solidFill>
              </a:defRPr>
            </a:lvl4pPr>
            <a:lvl5pPr>
              <a:defRPr baseline="0">
                <a:solidFill>
                  <a:srgbClr val="FFFFFF"/>
                </a:solidFill>
              </a:defRPr>
            </a:lvl5pPr>
          </a:lstStyle>
          <a:p>
            <a:pPr lvl="0"/>
            <a:r>
              <a:rPr lang="fr-FR" dirty="0"/>
              <a:t>Direction / Département</a:t>
            </a:r>
          </a:p>
        </p:txBody>
      </p:sp>
      <p:sp>
        <p:nvSpPr>
          <p:cNvPr id="11" name="Espace réservé du contenu 2"/>
          <p:cNvSpPr>
            <a:spLocks noGrp="1"/>
          </p:cNvSpPr>
          <p:nvPr>
            <p:ph sz="quarter" idx="17" hasCustomPrompt="1"/>
          </p:nvPr>
        </p:nvSpPr>
        <p:spPr>
          <a:xfrm>
            <a:off x="3300900" y="6005505"/>
            <a:ext cx="2520000" cy="198775"/>
          </a:xfrm>
        </p:spPr>
        <p:txBody>
          <a:bodyPr>
            <a:noAutofit/>
          </a:bodyPr>
          <a:lstStyle>
            <a:lvl1pPr algn="ctr">
              <a:defRPr lang="fr-FR" sz="1000" b="0" kern="1200" baseline="0" dirty="0">
                <a:solidFill>
                  <a:schemeClr val="accent1"/>
                </a:solidFill>
                <a:latin typeface="Ubuntu" panose="020B0504030602030204"/>
                <a:ea typeface="+mn-ea"/>
                <a:cs typeface="+mn-cs"/>
              </a:defRPr>
            </a:lvl1pPr>
          </a:lstStyle>
          <a:p>
            <a:pPr marL="0" lvl="0" indent="0" algn="l" defTabSz="685800" rtl="0" eaLnBrk="1" latinLnBrk="0" hangingPunct="1">
              <a:lnSpc>
                <a:spcPct val="100000"/>
              </a:lnSpc>
              <a:spcBef>
                <a:spcPts val="0"/>
              </a:spcBef>
              <a:buFontTx/>
              <a:buNone/>
            </a:pPr>
            <a:r>
              <a:rPr lang="fr-FR" dirty="0"/>
              <a:t>Date – Réunion : </a:t>
            </a:r>
          </a:p>
        </p:txBody>
      </p:sp>
    </p:spTree>
    <p:extLst>
      <p:ext uri="{BB962C8B-B14F-4D97-AF65-F5344CB8AC3E}">
        <p14:creationId xmlns:p14="http://schemas.microsoft.com/office/powerpoint/2010/main" val="3402838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r>
              <a:rPr lang="fr-FR" smtClean="0"/>
              <a:t>Ateliers de la Recherche Clinique - 06-Avril-2023</a:t>
            </a:r>
            <a:endParaRPr lang="fr-FR" dirty="0"/>
          </a:p>
        </p:txBody>
      </p:sp>
    </p:spTree>
    <p:extLst>
      <p:ext uri="{BB962C8B-B14F-4D97-AF65-F5344CB8AC3E}">
        <p14:creationId xmlns:p14="http://schemas.microsoft.com/office/powerpoint/2010/main" val="1291953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8740379" y="6278564"/>
            <a:ext cx="286940" cy="365125"/>
          </a:xfrm>
          <a:prstGeom prst="rect">
            <a:avLst/>
          </a:prstGeom>
        </p:spPr>
        <p:txBody>
          <a:bodyPr vert="horz" wrap="square" lIns="91440" tIns="45720" rIns="91440" bIns="45720" numCol="1" anchor="ctr" anchorCtr="0" compatLnSpc="1">
            <a:prstTxWarp prst="textNoShape">
              <a:avLst/>
            </a:prstTxWarp>
          </a:bodyPr>
          <a:lstStyle>
            <a:lvl1pPr algn="r">
              <a:defRPr sz="900" b="1">
                <a:solidFill>
                  <a:srgbClr val="898989"/>
                </a:solidFill>
              </a:defRPr>
            </a:lvl1pPr>
          </a:lstStyle>
          <a:p>
            <a:fld id="{90B6EA33-8E64-4784-9D19-0E5DDBEC43DD}" type="slidenum">
              <a:rPr lang="en-US" altLang="fr-FR"/>
              <a:pPr/>
              <a:t>‹N°›</a:t>
            </a:fld>
            <a:endParaRPr lang="en-US" altLang="fr-FR"/>
          </a:p>
        </p:txBody>
      </p:sp>
    </p:spTree>
    <p:extLst>
      <p:ext uri="{BB962C8B-B14F-4D97-AF65-F5344CB8AC3E}">
        <p14:creationId xmlns:p14="http://schemas.microsoft.com/office/powerpoint/2010/main" val="133121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Ateliers de la Recherche Clinique - 06-Avril-2023</a:t>
            </a:r>
            <a:endParaRPr lang="fr-FR" dirty="0"/>
          </a:p>
        </p:txBody>
      </p:sp>
      <p:sp>
        <p:nvSpPr>
          <p:cNvPr id="5" name="Titre 1">
            <a:extLst>
              <a:ext uri="{FF2B5EF4-FFF2-40B4-BE49-F238E27FC236}">
                <a16:creationId xmlns:a16="http://schemas.microsoft.com/office/drawing/2014/main" id="{3943A109-361B-1649-97BF-5E25EC7246B5}"/>
              </a:ext>
            </a:extLst>
          </p:cNvPr>
          <p:cNvSpPr>
            <a:spLocks noGrp="1"/>
          </p:cNvSpPr>
          <p:nvPr>
            <p:ph type="ctrTitle" hasCustomPrompt="1"/>
          </p:nvPr>
        </p:nvSpPr>
        <p:spPr>
          <a:xfrm>
            <a:off x="899592" y="3099404"/>
            <a:ext cx="5545311" cy="506889"/>
          </a:xfrm>
          <a:prstGeom prst="rect">
            <a:avLst/>
          </a:prstGeom>
        </p:spPr>
        <p:txBody>
          <a:bodyPr anchor="t" anchorCtr="0"/>
          <a:lstStyle>
            <a:lvl1pPr algn="l">
              <a:defRPr sz="3200">
                <a:solidFill>
                  <a:srgbClr val="415364"/>
                </a:solidFill>
              </a:defRPr>
            </a:lvl1pPr>
          </a:lstStyle>
          <a:p>
            <a:r>
              <a:rPr lang="fr-FR" dirty="0" smtClean="0"/>
              <a:t>Titre</a:t>
            </a:r>
            <a:endParaRPr lang="fr-FR" dirty="0"/>
          </a:p>
        </p:txBody>
      </p:sp>
      <p:sp>
        <p:nvSpPr>
          <p:cNvPr id="7" name="Espace réservé du texte 5">
            <a:extLst>
              <a:ext uri="{FF2B5EF4-FFF2-40B4-BE49-F238E27FC236}">
                <a16:creationId xmlns:a16="http://schemas.microsoft.com/office/drawing/2014/main" id="{EDEBFD48-0FB6-6B40-977D-E947274C8FB6}"/>
              </a:ext>
            </a:extLst>
          </p:cNvPr>
          <p:cNvSpPr>
            <a:spLocks noGrp="1"/>
          </p:cNvSpPr>
          <p:nvPr>
            <p:ph type="body" sz="quarter" idx="10" hasCustomPrompt="1"/>
          </p:nvPr>
        </p:nvSpPr>
        <p:spPr>
          <a:xfrm>
            <a:off x="899767" y="3680693"/>
            <a:ext cx="5545137" cy="1260475"/>
          </a:xfrm>
        </p:spPr>
        <p:txBody>
          <a:bodyPr/>
          <a:lstStyle>
            <a:lvl1pPr>
              <a:defRPr sz="2000" b="1">
                <a:solidFill>
                  <a:srgbClr val="EA560D"/>
                </a:solidFill>
              </a:defRPr>
            </a:lvl1pPr>
          </a:lstStyle>
          <a:p>
            <a:pPr lvl="0"/>
            <a:r>
              <a:rPr lang="fr-FR" dirty="0" smtClean="0"/>
              <a:t>Texte</a:t>
            </a:r>
            <a:endParaRPr lang="fr-FR" dirty="0"/>
          </a:p>
        </p:txBody>
      </p:sp>
      <p:pic>
        <p:nvPicPr>
          <p:cNvPr id="6" name="Image 5"/>
          <p:cNvPicPr>
            <a:picLocks noChangeAspect="1"/>
          </p:cNvPicPr>
          <p:nvPr userDrawn="1"/>
        </p:nvPicPr>
        <p:blipFill>
          <a:blip r:embed="rId2"/>
          <a:stretch>
            <a:fillRect/>
          </a:stretch>
        </p:blipFill>
        <p:spPr>
          <a:xfrm>
            <a:off x="7308304" y="332656"/>
            <a:ext cx="1574515" cy="385756"/>
          </a:xfrm>
          <a:prstGeom prst="rect">
            <a:avLst/>
          </a:prstGeom>
        </p:spPr>
      </p:pic>
    </p:spTree>
    <p:extLst>
      <p:ext uri="{BB962C8B-B14F-4D97-AF65-F5344CB8AC3E}">
        <p14:creationId xmlns:p14="http://schemas.microsoft.com/office/powerpoint/2010/main" val="3163228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36001" y="252000"/>
            <a:ext cx="6156280" cy="458510"/>
          </a:xfrm>
        </p:spPr>
        <p:txBody>
          <a:bodyPr/>
          <a:lstStyle>
            <a:lvl1pPr>
              <a:defRPr sz="2900" cap="none" baseline="0">
                <a:solidFill>
                  <a:srgbClr val="415364"/>
                </a:solidFill>
              </a:defRPr>
            </a:lvl1pPr>
          </a:lstStyle>
          <a:p>
            <a:r>
              <a:rPr lang="fr-FR" dirty="0" smtClean="0"/>
              <a:t>Sommaire</a:t>
            </a:r>
            <a:endParaRPr lang="fr-FR" dirty="0"/>
          </a:p>
        </p:txBody>
      </p:sp>
      <p:sp>
        <p:nvSpPr>
          <p:cNvPr id="6" name="Espace réservé du texte 5"/>
          <p:cNvSpPr>
            <a:spLocks noGrp="1"/>
          </p:cNvSpPr>
          <p:nvPr>
            <p:ph type="body" sz="quarter" idx="10" hasCustomPrompt="1"/>
          </p:nvPr>
        </p:nvSpPr>
        <p:spPr>
          <a:xfrm>
            <a:off x="935038" y="972000"/>
            <a:ext cx="7958137" cy="4977950"/>
          </a:xfrm>
          <a:noFill/>
          <a:ln>
            <a:noFill/>
          </a:ln>
        </p:spPr>
        <p:txBody>
          <a:bodyPr/>
          <a:lstStyle>
            <a:lvl1pPr marL="457200" indent="-457200">
              <a:spcBef>
                <a:spcPts val="400"/>
              </a:spcBef>
              <a:buSzPct val="90000"/>
              <a:buFont typeface="+mj-lt"/>
              <a:buAutoNum type="arabicPeriod"/>
              <a:defRPr sz="2200" b="1" baseline="0">
                <a:solidFill>
                  <a:srgbClr val="EA560D"/>
                </a:solidFill>
              </a:defRPr>
            </a:lvl1pPr>
            <a:lvl2pPr marL="432000" indent="-180000">
              <a:spcBef>
                <a:spcPts val="300"/>
              </a:spcBef>
              <a:buSzPct val="100000"/>
              <a:buFont typeface="Courier New" panose="02070309020205020404" pitchFamily="49" charset="0"/>
              <a:buChar char="o"/>
              <a:defRPr sz="1600" b="1" baseline="0">
                <a:solidFill>
                  <a:srgbClr val="415364"/>
                </a:solidFill>
              </a:defRPr>
            </a:lvl2pPr>
            <a:lvl3pPr marL="0" indent="0">
              <a:spcBef>
                <a:spcPts val="0"/>
              </a:spcBef>
              <a:buFontTx/>
              <a:buNone/>
              <a:defRPr/>
            </a:lvl3pPr>
            <a:lvl4pPr marL="0" indent="0">
              <a:spcBef>
                <a:spcPts val="0"/>
              </a:spcBef>
              <a:buFontTx/>
              <a:buNone/>
              <a:defRPr/>
            </a:lvl4pPr>
          </a:lstStyle>
          <a:p>
            <a:pPr lvl="0"/>
            <a:r>
              <a:rPr lang="fr-FR" dirty="0" smtClean="0"/>
              <a:t>Premier niveau</a:t>
            </a:r>
            <a:endParaRPr lang="fr-FR" dirty="0"/>
          </a:p>
          <a:p>
            <a:pPr lvl="1"/>
            <a:r>
              <a:rPr lang="fr-FR" dirty="0" smtClean="0"/>
              <a:t>Deuxième niveau</a:t>
            </a:r>
            <a:endParaRPr lang="fr-FR" dirty="0"/>
          </a:p>
        </p:txBody>
      </p:sp>
      <p:sp>
        <p:nvSpPr>
          <p:cNvPr id="3" name="Espace réservé du pied de page 2"/>
          <p:cNvSpPr>
            <a:spLocks noGrp="1"/>
          </p:cNvSpPr>
          <p:nvPr>
            <p:ph type="ftr" sz="quarter" idx="11"/>
          </p:nvPr>
        </p:nvSpPr>
        <p:spPr/>
        <p:txBody>
          <a:bodyPr/>
          <a:lstStyle/>
          <a:p>
            <a:r>
              <a:rPr lang="fr-FR" smtClean="0"/>
              <a:t>Ateliers de la Recherche Clinique - 06-Avril-2023</a:t>
            </a:r>
            <a:endParaRPr lang="fr-FR" dirty="0"/>
          </a:p>
        </p:txBody>
      </p:sp>
      <p:pic>
        <p:nvPicPr>
          <p:cNvPr id="5" name="Image 4"/>
          <p:cNvPicPr>
            <a:picLocks noChangeAspect="1"/>
          </p:cNvPicPr>
          <p:nvPr userDrawn="1"/>
        </p:nvPicPr>
        <p:blipFill>
          <a:blip r:embed="rId2"/>
          <a:stretch>
            <a:fillRect/>
          </a:stretch>
        </p:blipFill>
        <p:spPr>
          <a:xfrm>
            <a:off x="7308304" y="332656"/>
            <a:ext cx="1574515" cy="385756"/>
          </a:xfrm>
          <a:prstGeom prst="rect">
            <a:avLst/>
          </a:prstGeom>
        </p:spPr>
      </p:pic>
    </p:spTree>
    <p:extLst>
      <p:ext uri="{BB962C8B-B14F-4D97-AF65-F5344CB8AC3E}">
        <p14:creationId xmlns:p14="http://schemas.microsoft.com/office/powerpoint/2010/main" val="27269616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sz="2900" baseline="0">
                <a:solidFill>
                  <a:srgbClr val="415364"/>
                </a:solidFill>
              </a:defRPr>
            </a:lvl1pPr>
          </a:lstStyle>
          <a:p>
            <a:r>
              <a:rPr lang="fr-FR" dirty="0"/>
              <a:t>Titre de la </a:t>
            </a:r>
            <a:r>
              <a:rPr lang="fr-FR" dirty="0" smtClean="0"/>
              <a:t>diapositive</a:t>
            </a:r>
            <a:endParaRPr lang="fr-FR" dirty="0"/>
          </a:p>
        </p:txBody>
      </p:sp>
      <p:sp>
        <p:nvSpPr>
          <p:cNvPr id="7" name="Espace réservé du pied de page 6"/>
          <p:cNvSpPr>
            <a:spLocks noGrp="1"/>
          </p:cNvSpPr>
          <p:nvPr>
            <p:ph type="ftr" sz="quarter" idx="10"/>
          </p:nvPr>
        </p:nvSpPr>
        <p:spPr/>
        <p:txBody>
          <a:bodyPr/>
          <a:lstStyle/>
          <a:p>
            <a:r>
              <a:rPr lang="fr-FR" smtClean="0"/>
              <a:t>Ateliers de la Recherche Clinique - 06-Avril-2023</a:t>
            </a:r>
            <a:endParaRPr lang="fr-FR" dirty="0"/>
          </a:p>
        </p:txBody>
      </p:sp>
      <p:sp>
        <p:nvSpPr>
          <p:cNvPr id="16" name="Espace réservé du texte 15"/>
          <p:cNvSpPr>
            <a:spLocks noGrp="1"/>
          </p:cNvSpPr>
          <p:nvPr>
            <p:ph type="body" sz="quarter" idx="15" hasCustomPrompt="1"/>
          </p:nvPr>
        </p:nvSpPr>
        <p:spPr>
          <a:xfrm>
            <a:off x="936625" y="908050"/>
            <a:ext cx="7942263" cy="433388"/>
          </a:xfrm>
        </p:spPr>
        <p:txBody>
          <a:bodyPr/>
          <a:lstStyle>
            <a:lvl1pPr>
              <a:defRPr sz="1600" b="1">
                <a:solidFill>
                  <a:srgbClr val="EA560D"/>
                </a:solidFill>
              </a:defRPr>
            </a:lvl1pPr>
          </a:lstStyle>
          <a:p>
            <a:pPr lvl="0"/>
            <a:r>
              <a:rPr lang="fr-FR" dirty="0" smtClean="0"/>
              <a:t>Sous-titre, introduction</a:t>
            </a:r>
            <a:endParaRPr lang="fr-FR" dirty="0"/>
          </a:p>
        </p:txBody>
      </p:sp>
      <p:sp>
        <p:nvSpPr>
          <p:cNvPr id="18" name="Espace réservé du texte 17"/>
          <p:cNvSpPr>
            <a:spLocks noGrp="1"/>
          </p:cNvSpPr>
          <p:nvPr>
            <p:ph type="body" sz="quarter" idx="16" hasCustomPrompt="1"/>
          </p:nvPr>
        </p:nvSpPr>
        <p:spPr>
          <a:xfrm>
            <a:off x="936625" y="1484313"/>
            <a:ext cx="7940675" cy="4608512"/>
          </a:xfrm>
        </p:spPr>
        <p:txBody>
          <a:bodyPr/>
          <a:lstStyle>
            <a:lvl1pPr marL="285750" indent="-285750">
              <a:buClr>
                <a:srgbClr val="EA560D"/>
              </a:buClr>
              <a:buFont typeface="Courier New" panose="02070309020205020404" pitchFamily="49" charset="0"/>
              <a:buChar char="o"/>
              <a:defRPr sz="1800" baseline="0">
                <a:solidFill>
                  <a:srgbClr val="415364"/>
                </a:solidFill>
              </a:defRPr>
            </a:lvl1pPr>
            <a:lvl3pPr>
              <a:defRPr/>
            </a:lvl3pPr>
            <a:lvl4pPr>
              <a:defRPr/>
            </a:lvl4pPr>
            <a:lvl5pPr>
              <a:defRPr/>
            </a:lvl5pPr>
          </a:lstStyle>
          <a:p>
            <a:pPr lvl="0"/>
            <a:r>
              <a:rPr lang="fr-FR" dirty="0" smtClean="0"/>
              <a:t>Premier niveau</a:t>
            </a:r>
          </a:p>
          <a:p>
            <a:pPr lvl="2"/>
            <a:r>
              <a:rPr lang="fr-FR" dirty="0" smtClean="0"/>
              <a:t>Deuxième niveau</a:t>
            </a:r>
          </a:p>
          <a:p>
            <a:pPr lvl="3"/>
            <a:r>
              <a:rPr lang="fr-FR" dirty="0" smtClean="0"/>
              <a:t>Troisième niveau</a:t>
            </a:r>
          </a:p>
          <a:p>
            <a:pPr lvl="4"/>
            <a:r>
              <a:rPr lang="fr-FR" dirty="0" smtClean="0"/>
              <a:t>Quatrième niveau</a:t>
            </a:r>
          </a:p>
        </p:txBody>
      </p:sp>
    </p:spTree>
    <p:extLst>
      <p:ext uri="{BB962C8B-B14F-4D97-AF65-F5344CB8AC3E}">
        <p14:creationId xmlns:p14="http://schemas.microsoft.com/office/powerpoint/2010/main" val="31114022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7" name="Espace réservé du pied de page 6"/>
          <p:cNvSpPr>
            <a:spLocks noGrp="1"/>
          </p:cNvSpPr>
          <p:nvPr>
            <p:ph type="ftr" sz="quarter" idx="10"/>
          </p:nvPr>
        </p:nvSpPr>
        <p:spPr/>
        <p:txBody>
          <a:bodyPr/>
          <a:lstStyle/>
          <a:p>
            <a:r>
              <a:rPr lang="fr-FR" smtClean="0"/>
              <a:t>Ateliers de la Recherche Clinique - 06-Avril-2023</a:t>
            </a:r>
            <a:endParaRPr lang="fr-FR" dirty="0"/>
          </a:p>
        </p:txBody>
      </p:sp>
      <p:sp>
        <p:nvSpPr>
          <p:cNvPr id="9" name="Espace réservé du texte 8"/>
          <p:cNvSpPr>
            <a:spLocks noGrp="1"/>
          </p:cNvSpPr>
          <p:nvPr>
            <p:ph type="body" sz="quarter" idx="11" hasCustomPrompt="1"/>
          </p:nvPr>
        </p:nvSpPr>
        <p:spPr>
          <a:xfrm>
            <a:off x="935999" y="1440000"/>
            <a:ext cx="7943596" cy="476832"/>
          </a:xfrm>
        </p:spPr>
        <p:txBody>
          <a:bodyPr/>
          <a:lstStyle>
            <a:lvl1pPr>
              <a:defRPr sz="2500" b="1">
                <a:solidFill>
                  <a:srgbClr val="415364"/>
                </a:solidFill>
              </a:defRPr>
            </a:lvl1pPr>
            <a:lvl2pPr>
              <a:defRPr sz="2500" b="1">
                <a:solidFill>
                  <a:srgbClr val="415364"/>
                </a:solidFill>
              </a:defRPr>
            </a:lvl2pPr>
            <a:lvl3pPr>
              <a:defRPr sz="2500" b="1">
                <a:solidFill>
                  <a:srgbClr val="415364"/>
                </a:solidFill>
              </a:defRPr>
            </a:lvl3pPr>
            <a:lvl4pPr>
              <a:defRPr sz="2500" b="1">
                <a:solidFill>
                  <a:srgbClr val="415364"/>
                </a:solidFill>
              </a:defRPr>
            </a:lvl4pPr>
            <a:lvl5pPr>
              <a:defRPr sz="2500" b="1">
                <a:solidFill>
                  <a:srgbClr val="415364"/>
                </a:solidFill>
              </a:defRPr>
            </a:lvl5pPr>
          </a:lstStyle>
          <a:p>
            <a:pPr lvl="0"/>
            <a:r>
              <a:rPr lang="fr-FR" dirty="0" smtClean="0"/>
              <a:t>Texte</a:t>
            </a:r>
            <a:endParaRPr lang="fr-FR" dirty="0"/>
          </a:p>
        </p:txBody>
      </p:sp>
      <p:sp>
        <p:nvSpPr>
          <p:cNvPr id="6" name="Espace réservé du texte 8">
            <a:extLst>
              <a:ext uri="{FF2B5EF4-FFF2-40B4-BE49-F238E27FC236}">
                <a16:creationId xmlns:a16="http://schemas.microsoft.com/office/drawing/2014/main" id="{1A4A3916-A641-7543-9D68-82A2A6969562}"/>
              </a:ext>
            </a:extLst>
          </p:cNvPr>
          <p:cNvSpPr>
            <a:spLocks noGrp="1"/>
          </p:cNvSpPr>
          <p:nvPr>
            <p:ph type="body" sz="quarter" idx="14" hasCustomPrompt="1"/>
          </p:nvPr>
        </p:nvSpPr>
        <p:spPr>
          <a:xfrm>
            <a:off x="935999" y="1964136"/>
            <a:ext cx="7943596" cy="3121047"/>
          </a:xfrm>
        </p:spPr>
        <p:txBody>
          <a:bodyPr/>
          <a:lstStyle>
            <a:lvl1pPr>
              <a:defRPr sz="2500" b="0">
                <a:solidFill>
                  <a:srgbClr val="EA560D"/>
                </a:solidFill>
              </a:defRPr>
            </a:lvl1pPr>
            <a:lvl2pPr>
              <a:defRPr sz="2500" b="1">
                <a:solidFill>
                  <a:srgbClr val="415364"/>
                </a:solidFill>
              </a:defRPr>
            </a:lvl2pPr>
            <a:lvl3pPr>
              <a:defRPr sz="2500" b="1">
                <a:solidFill>
                  <a:srgbClr val="415364"/>
                </a:solidFill>
              </a:defRPr>
            </a:lvl3pPr>
            <a:lvl4pPr>
              <a:defRPr sz="2500" b="1">
                <a:solidFill>
                  <a:srgbClr val="415364"/>
                </a:solidFill>
              </a:defRPr>
            </a:lvl4pPr>
            <a:lvl5pPr>
              <a:defRPr sz="2500" b="1">
                <a:solidFill>
                  <a:srgbClr val="415364"/>
                </a:solidFill>
              </a:defRPr>
            </a:lvl5pPr>
          </a:lstStyle>
          <a:p>
            <a:pPr lvl="0"/>
            <a:r>
              <a:rPr lang="fr-FR" dirty="0" smtClean="0"/>
              <a:t>Cliquer pour ajouter du texte</a:t>
            </a:r>
            <a:endParaRPr lang="fr-FR" dirty="0"/>
          </a:p>
        </p:txBody>
      </p:sp>
    </p:spTree>
    <p:extLst>
      <p:ext uri="{BB962C8B-B14F-4D97-AF65-F5344CB8AC3E}">
        <p14:creationId xmlns:p14="http://schemas.microsoft.com/office/powerpoint/2010/main" val="36659714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Visue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sz="2900" baseline="0">
                <a:solidFill>
                  <a:srgbClr val="415364"/>
                </a:solidFill>
              </a:defRPr>
            </a:lvl1pPr>
          </a:lstStyle>
          <a:p>
            <a:r>
              <a:rPr lang="fr-FR" dirty="0"/>
              <a:t>Titre de la </a:t>
            </a:r>
            <a:r>
              <a:rPr lang="fr-FR" dirty="0" smtClean="0"/>
              <a:t>diapositive</a:t>
            </a:r>
            <a:endParaRPr lang="fr-FR" dirty="0"/>
          </a:p>
        </p:txBody>
      </p:sp>
      <p:sp>
        <p:nvSpPr>
          <p:cNvPr id="7" name="Espace réservé du pied de page 6"/>
          <p:cNvSpPr>
            <a:spLocks noGrp="1"/>
          </p:cNvSpPr>
          <p:nvPr>
            <p:ph type="ftr" sz="quarter" idx="10"/>
          </p:nvPr>
        </p:nvSpPr>
        <p:spPr/>
        <p:txBody>
          <a:bodyPr/>
          <a:lstStyle/>
          <a:p>
            <a:r>
              <a:rPr lang="fr-FR" smtClean="0"/>
              <a:t>Ateliers de la Recherche Clinique - 06-Avril-2023</a:t>
            </a:r>
            <a:endParaRPr lang="fr-FR" dirty="0"/>
          </a:p>
        </p:txBody>
      </p:sp>
      <p:sp>
        <p:nvSpPr>
          <p:cNvPr id="13" name="Espace réservé pour une image  12"/>
          <p:cNvSpPr>
            <a:spLocks noGrp="1"/>
          </p:cNvSpPr>
          <p:nvPr>
            <p:ph type="pic" sz="quarter" idx="12" hasCustomPrompt="1"/>
          </p:nvPr>
        </p:nvSpPr>
        <p:spPr>
          <a:xfrm>
            <a:off x="5544108" y="935999"/>
            <a:ext cx="3349067" cy="4500000"/>
          </a:xfrm>
          <a:solidFill>
            <a:schemeClr val="bg2"/>
          </a:solidFill>
        </p:spPr>
        <p:txBody>
          <a:bodyPr anchor="ctr"/>
          <a:lstStyle>
            <a:lvl1pPr algn="ctr">
              <a:defRPr sz="1000" b="0">
                <a:solidFill>
                  <a:schemeClr val="tx1"/>
                </a:solidFill>
              </a:defRPr>
            </a:lvl1pPr>
          </a:lstStyle>
          <a:p>
            <a:r>
              <a:rPr lang="fr-FR" dirty="0"/>
              <a:t>Faire glisser l'image vers l'espace réservé ou cliquer sur l'icône pour l'ajouter</a:t>
            </a:r>
          </a:p>
        </p:txBody>
      </p:sp>
      <p:sp>
        <p:nvSpPr>
          <p:cNvPr id="4" name="Espace réservé du texte 3"/>
          <p:cNvSpPr>
            <a:spLocks noGrp="1"/>
          </p:cNvSpPr>
          <p:nvPr>
            <p:ph type="body" sz="quarter" idx="13" hasCustomPrompt="1"/>
          </p:nvPr>
        </p:nvSpPr>
        <p:spPr>
          <a:xfrm>
            <a:off x="936625" y="936000"/>
            <a:ext cx="4428000" cy="432000"/>
          </a:xfrm>
        </p:spPr>
        <p:txBody>
          <a:bodyPr/>
          <a:lstStyle>
            <a:lvl1pPr>
              <a:defRPr b="1">
                <a:solidFill>
                  <a:srgbClr val="EA560D"/>
                </a:solidFill>
              </a:defRPr>
            </a:lvl1pPr>
          </a:lstStyle>
          <a:p>
            <a:pPr lvl="0"/>
            <a:r>
              <a:rPr lang="fr-FR" dirty="0"/>
              <a:t>Sous-titre, introduction</a:t>
            </a:r>
          </a:p>
        </p:txBody>
      </p:sp>
      <p:sp>
        <p:nvSpPr>
          <p:cNvPr id="8" name="Espace réservé du texte 3"/>
          <p:cNvSpPr>
            <a:spLocks noGrp="1"/>
          </p:cNvSpPr>
          <p:nvPr>
            <p:ph type="body" sz="quarter" idx="14" hasCustomPrompt="1"/>
          </p:nvPr>
        </p:nvSpPr>
        <p:spPr>
          <a:xfrm>
            <a:off x="5550111" y="5525812"/>
            <a:ext cx="3329484" cy="184666"/>
          </a:xfrm>
        </p:spPr>
        <p:txBody>
          <a:bodyPr>
            <a:noAutofit/>
          </a:bodyPr>
          <a:lstStyle>
            <a:lvl1pPr>
              <a:defRPr sz="1200" b="1" baseline="0">
                <a:solidFill>
                  <a:schemeClr val="tx1"/>
                </a:solidFill>
              </a:defRPr>
            </a:lvl1pPr>
          </a:lstStyle>
          <a:p>
            <a:pPr lvl="0"/>
            <a:r>
              <a:rPr lang="fr-FR" dirty="0"/>
              <a:t>Titre du visuel</a:t>
            </a:r>
          </a:p>
        </p:txBody>
      </p:sp>
      <p:sp>
        <p:nvSpPr>
          <p:cNvPr id="10" name="Espace réservé du texte 3"/>
          <p:cNvSpPr>
            <a:spLocks noGrp="1"/>
          </p:cNvSpPr>
          <p:nvPr>
            <p:ph type="body" sz="quarter" idx="15" hasCustomPrompt="1"/>
          </p:nvPr>
        </p:nvSpPr>
        <p:spPr>
          <a:xfrm>
            <a:off x="5550111" y="5748324"/>
            <a:ext cx="3329484" cy="184666"/>
          </a:xfrm>
        </p:spPr>
        <p:txBody>
          <a:bodyPr>
            <a:noAutofit/>
          </a:bodyPr>
          <a:lstStyle>
            <a:lvl1pPr>
              <a:defRPr sz="1100" b="0" baseline="0">
                <a:solidFill>
                  <a:schemeClr val="tx1"/>
                </a:solidFill>
              </a:defRPr>
            </a:lvl1pPr>
          </a:lstStyle>
          <a:p>
            <a:pPr lvl="0"/>
            <a:r>
              <a:rPr lang="fr-FR" dirty="0"/>
              <a:t>Sous-titre du visuel</a:t>
            </a:r>
          </a:p>
        </p:txBody>
      </p:sp>
      <p:sp>
        <p:nvSpPr>
          <p:cNvPr id="14" name="Espace réservé du texte 13"/>
          <p:cNvSpPr>
            <a:spLocks noGrp="1"/>
          </p:cNvSpPr>
          <p:nvPr>
            <p:ph type="body" sz="quarter" idx="16" hasCustomPrompt="1"/>
          </p:nvPr>
        </p:nvSpPr>
        <p:spPr>
          <a:xfrm>
            <a:off x="936625" y="1484312"/>
            <a:ext cx="4427538" cy="4448677"/>
          </a:xfrm>
        </p:spPr>
        <p:txBody>
          <a:bodyPr/>
          <a:lstStyle>
            <a:lvl1pPr marL="285750" indent="-285750">
              <a:buClr>
                <a:srgbClr val="EA560D"/>
              </a:buClr>
              <a:buFont typeface="Courier New" panose="02070309020205020404" pitchFamily="49" charset="0"/>
              <a:buChar char="o"/>
              <a:defRPr sz="1800">
                <a:solidFill>
                  <a:srgbClr val="415364"/>
                </a:solidFill>
              </a:defRPr>
            </a:lvl1pPr>
          </a:lstStyle>
          <a:p>
            <a:pPr lvl="0"/>
            <a:r>
              <a:rPr lang="fr-FR" dirty="0" smtClean="0"/>
              <a:t>Premier niveau</a:t>
            </a:r>
          </a:p>
          <a:p>
            <a:pPr lvl="2"/>
            <a:r>
              <a:rPr lang="fr-FR" dirty="0" smtClean="0"/>
              <a:t>Deuxième niveau</a:t>
            </a:r>
          </a:p>
          <a:p>
            <a:pPr lvl="3"/>
            <a:r>
              <a:rPr lang="fr-FR" dirty="0" smtClean="0"/>
              <a:t>Troisième niveau</a:t>
            </a:r>
          </a:p>
          <a:p>
            <a:pPr lvl="4"/>
            <a:r>
              <a:rPr lang="fr-FR" dirty="0" smtClean="0"/>
              <a:t>Quatrième niveau</a:t>
            </a:r>
          </a:p>
        </p:txBody>
      </p:sp>
    </p:spTree>
    <p:extLst>
      <p:ext uri="{BB962C8B-B14F-4D97-AF65-F5344CB8AC3E}">
        <p14:creationId xmlns:p14="http://schemas.microsoft.com/office/powerpoint/2010/main" val="17107520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sue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sz="2900" baseline="0">
                <a:solidFill>
                  <a:srgbClr val="415364"/>
                </a:solidFill>
              </a:defRPr>
            </a:lvl1pPr>
          </a:lstStyle>
          <a:p>
            <a:r>
              <a:rPr lang="fr-FR" dirty="0"/>
              <a:t>Titre de la </a:t>
            </a:r>
            <a:r>
              <a:rPr lang="fr-FR" dirty="0" smtClean="0"/>
              <a:t>diapositive</a:t>
            </a:r>
            <a:endParaRPr lang="fr-FR" dirty="0"/>
          </a:p>
        </p:txBody>
      </p:sp>
      <p:sp>
        <p:nvSpPr>
          <p:cNvPr id="7" name="Espace réservé du pied de page 6"/>
          <p:cNvSpPr>
            <a:spLocks noGrp="1"/>
          </p:cNvSpPr>
          <p:nvPr>
            <p:ph type="ftr" sz="quarter" idx="10"/>
          </p:nvPr>
        </p:nvSpPr>
        <p:spPr/>
        <p:txBody>
          <a:bodyPr/>
          <a:lstStyle/>
          <a:p>
            <a:r>
              <a:rPr lang="fr-FR" smtClean="0"/>
              <a:t>Ateliers de la Recherche Clinique - 06-Avril-2023</a:t>
            </a:r>
            <a:endParaRPr lang="fr-FR" dirty="0"/>
          </a:p>
        </p:txBody>
      </p:sp>
      <p:sp>
        <p:nvSpPr>
          <p:cNvPr id="13" name="Espace réservé pour une image  12"/>
          <p:cNvSpPr>
            <a:spLocks noGrp="1"/>
          </p:cNvSpPr>
          <p:nvPr>
            <p:ph type="pic" sz="quarter" idx="12" hasCustomPrompt="1"/>
          </p:nvPr>
        </p:nvSpPr>
        <p:spPr>
          <a:xfrm>
            <a:off x="935038" y="1259999"/>
            <a:ext cx="7956000" cy="4428000"/>
          </a:xfrm>
          <a:solidFill>
            <a:schemeClr val="bg2"/>
          </a:solidFill>
        </p:spPr>
        <p:txBody>
          <a:bodyPr anchor="ctr"/>
          <a:lstStyle>
            <a:lvl1pPr algn="ctr">
              <a:defRPr sz="1000" b="0">
                <a:solidFill>
                  <a:schemeClr val="tx1"/>
                </a:solidFill>
              </a:defRPr>
            </a:lvl1pPr>
          </a:lstStyle>
          <a:p>
            <a:r>
              <a:rPr lang="fr-FR" dirty="0"/>
              <a:t>Faire glisser l'image vers l'espace réservé ou cliquer sur l'icône pour l'ajouter</a:t>
            </a:r>
          </a:p>
        </p:txBody>
      </p:sp>
      <p:sp>
        <p:nvSpPr>
          <p:cNvPr id="4" name="Espace réservé du texte 3"/>
          <p:cNvSpPr>
            <a:spLocks noGrp="1"/>
          </p:cNvSpPr>
          <p:nvPr>
            <p:ph type="body" sz="quarter" idx="13" hasCustomPrompt="1"/>
          </p:nvPr>
        </p:nvSpPr>
        <p:spPr>
          <a:xfrm>
            <a:off x="936625" y="936000"/>
            <a:ext cx="7941108" cy="215444"/>
          </a:xfrm>
        </p:spPr>
        <p:txBody>
          <a:bodyPr>
            <a:noAutofit/>
          </a:bodyPr>
          <a:lstStyle>
            <a:lvl1pPr>
              <a:defRPr b="1">
                <a:solidFill>
                  <a:schemeClr val="accent1"/>
                </a:solidFill>
              </a:defRPr>
            </a:lvl1pPr>
          </a:lstStyle>
          <a:p>
            <a:pPr lvl="0"/>
            <a:r>
              <a:rPr lang="fr-FR" dirty="0"/>
              <a:t>Sous-titre, introduction</a:t>
            </a:r>
          </a:p>
        </p:txBody>
      </p:sp>
      <p:sp>
        <p:nvSpPr>
          <p:cNvPr id="8" name="Espace réservé du texte 3"/>
          <p:cNvSpPr>
            <a:spLocks noGrp="1"/>
          </p:cNvSpPr>
          <p:nvPr>
            <p:ph type="body" sz="quarter" idx="14" hasCustomPrompt="1"/>
          </p:nvPr>
        </p:nvSpPr>
        <p:spPr>
          <a:xfrm>
            <a:off x="936000" y="5760000"/>
            <a:ext cx="7953459" cy="184666"/>
          </a:xfrm>
        </p:spPr>
        <p:txBody>
          <a:bodyPr>
            <a:noAutofit/>
          </a:bodyPr>
          <a:lstStyle>
            <a:lvl1pPr>
              <a:defRPr sz="1200" b="1" baseline="0">
                <a:solidFill>
                  <a:schemeClr val="tx1"/>
                </a:solidFill>
              </a:defRPr>
            </a:lvl1pPr>
          </a:lstStyle>
          <a:p>
            <a:pPr lvl="0"/>
            <a:r>
              <a:rPr lang="fr-FR" dirty="0"/>
              <a:t>Titre du visuel</a:t>
            </a:r>
          </a:p>
        </p:txBody>
      </p:sp>
    </p:spTree>
    <p:extLst>
      <p:ext uri="{BB962C8B-B14F-4D97-AF65-F5344CB8AC3E}">
        <p14:creationId xmlns:p14="http://schemas.microsoft.com/office/powerpoint/2010/main" val="26173258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900">
                <a:solidFill>
                  <a:srgbClr val="415364"/>
                </a:solidFill>
              </a:defRPr>
            </a:lvl1pPr>
          </a:lstStyle>
          <a:p>
            <a:r>
              <a:rPr lang="fr-FR" dirty="0"/>
              <a:t>Modifiez le style du titre</a:t>
            </a:r>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Tree>
    <p:extLst>
      <p:ext uri="{BB962C8B-B14F-4D97-AF65-F5344CB8AC3E}">
        <p14:creationId xmlns:p14="http://schemas.microsoft.com/office/powerpoint/2010/main" val="37714669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ôtur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dirty="0" smtClean="0"/>
          </a:p>
        </p:txBody>
      </p:sp>
      <p:cxnSp>
        <p:nvCxnSpPr>
          <p:cNvPr id="10" name="Connecteur droit 9"/>
          <p:cNvCxnSpPr/>
          <p:nvPr userDrawn="1"/>
        </p:nvCxnSpPr>
        <p:spPr>
          <a:xfrm>
            <a:off x="1619672" y="692696"/>
            <a:ext cx="554531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1619672" y="6021288"/>
            <a:ext cx="5545311"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a:blip r:embed="rId2"/>
          <a:stretch>
            <a:fillRect/>
          </a:stretch>
        </p:blipFill>
        <p:spPr>
          <a:xfrm>
            <a:off x="2646631" y="1353583"/>
            <a:ext cx="4518352" cy="4351603"/>
          </a:xfrm>
          <a:prstGeom prst="rect">
            <a:avLst/>
          </a:prstGeom>
        </p:spPr>
      </p:pic>
      <p:sp>
        <p:nvSpPr>
          <p:cNvPr id="9" name="Rectangle 8"/>
          <p:cNvSpPr/>
          <p:nvPr userDrawn="1"/>
        </p:nvSpPr>
        <p:spPr>
          <a:xfrm>
            <a:off x="1799519" y="6023029"/>
            <a:ext cx="5544962" cy="507831"/>
          </a:xfrm>
          <a:prstGeom prst="rect">
            <a:avLst/>
          </a:prstGeom>
        </p:spPr>
        <p:txBody>
          <a:bodyPr wrap="square">
            <a:spAutoFit/>
          </a:bodyPr>
          <a:lstStyle/>
          <a:p>
            <a:pPr algn="ctr"/>
            <a:r>
              <a:rPr lang="fr-FR" sz="900" dirty="0" smtClean="0">
                <a:solidFill>
                  <a:srgbClr val="EA560D"/>
                </a:solidFill>
                <a:latin typeface="Ubuntu" panose="020B0504030602030204"/>
              </a:rPr>
              <a:t>101, rue de Tolbiac, 75654 Paris Cedex 13</a:t>
            </a:r>
          </a:p>
          <a:p>
            <a:pPr algn="ctr"/>
            <a:r>
              <a:rPr lang="fr-FR" sz="900" dirty="0" smtClean="0">
                <a:solidFill>
                  <a:srgbClr val="EA560D"/>
                </a:solidFill>
                <a:latin typeface="Ubuntu" panose="020B0504030602030204"/>
              </a:rPr>
              <a:t>Tél. 01 44 23 04 04</a:t>
            </a:r>
          </a:p>
          <a:p>
            <a:pPr algn="ctr"/>
            <a:r>
              <a:rPr lang="fr-FR" sz="900" dirty="0" smtClean="0">
                <a:solidFill>
                  <a:srgbClr val="EA560D"/>
                </a:solidFill>
                <a:latin typeface="Ubuntu" panose="020B0504030602030204"/>
              </a:rPr>
              <a:t>unicancer@unicancer.fr</a:t>
            </a:r>
            <a:endParaRPr lang="fr-FR" sz="900" dirty="0">
              <a:solidFill>
                <a:srgbClr val="EA560D"/>
              </a:solidFill>
              <a:latin typeface="Ubuntu" panose="020B0504030602030204"/>
            </a:endParaRPr>
          </a:p>
        </p:txBody>
      </p:sp>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2000" y="334558"/>
            <a:ext cx="720000" cy="312609"/>
          </a:xfrm>
          <a:prstGeom prst="rect">
            <a:avLst/>
          </a:prstGeom>
        </p:spPr>
      </p:pic>
    </p:spTree>
    <p:extLst>
      <p:ext uri="{BB962C8B-B14F-4D97-AF65-F5344CB8AC3E}">
        <p14:creationId xmlns:p14="http://schemas.microsoft.com/office/powerpoint/2010/main" val="10630423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36000" y="252000"/>
            <a:ext cx="7941733" cy="458510"/>
          </a:xfrm>
          <a:prstGeom prst="rect">
            <a:avLst/>
          </a:prstGeom>
        </p:spPr>
        <p:txBody>
          <a:bodyPr vert="horz" lIns="36000" tIns="0" rIns="36000" bIns="0" rtlCol="0" anchor="b">
            <a:noAutofit/>
          </a:bodyPr>
          <a:lstStyle/>
          <a:p>
            <a:pPr marL="0" lvl="0" defTabSz="914400"/>
            <a:r>
              <a:rPr lang="fr-FR" dirty="0"/>
              <a:t>Titre en </a:t>
            </a:r>
            <a:r>
              <a:rPr lang="fr-FR" dirty="0" smtClean="0"/>
              <a:t>Ubuntu </a:t>
            </a:r>
            <a:r>
              <a:rPr lang="fr-FR" dirty="0"/>
              <a:t>gras</a:t>
            </a:r>
          </a:p>
        </p:txBody>
      </p:sp>
      <p:sp>
        <p:nvSpPr>
          <p:cNvPr id="3" name="Espace réservé du texte 2"/>
          <p:cNvSpPr>
            <a:spLocks noGrp="1"/>
          </p:cNvSpPr>
          <p:nvPr>
            <p:ph type="body" idx="1"/>
          </p:nvPr>
        </p:nvSpPr>
        <p:spPr>
          <a:xfrm>
            <a:off x="936000" y="972001"/>
            <a:ext cx="7921625" cy="4977950"/>
          </a:xfrm>
          <a:prstGeom prst="rect">
            <a:avLst/>
          </a:prstGeom>
        </p:spPr>
        <p:txBody>
          <a:bodyPr vert="horz" lIns="36000" tIns="0" rIns="36000" bIns="0" rtlCol="0">
            <a:noAutofit/>
          </a:bodyPr>
          <a:lstStyle/>
          <a:p>
            <a:pPr lvl="1"/>
            <a:r>
              <a:rPr lang="fr-FR" dirty="0" smtClean="0"/>
              <a:t>Premier </a:t>
            </a:r>
            <a:r>
              <a:rPr lang="fr-FR" dirty="0"/>
              <a:t>niveau – texte en </a:t>
            </a:r>
            <a:r>
              <a:rPr lang="fr-FR" dirty="0" smtClean="0"/>
              <a:t>Ubuntu</a:t>
            </a:r>
            <a:endParaRPr lang="fr-FR" dirty="0"/>
          </a:p>
          <a:p>
            <a:pPr lvl="2"/>
            <a:r>
              <a:rPr lang="fr-FR" dirty="0" smtClean="0"/>
              <a:t> Deuxième </a:t>
            </a:r>
            <a:r>
              <a:rPr lang="fr-FR" dirty="0"/>
              <a:t>niveau – texte en </a:t>
            </a:r>
            <a:r>
              <a:rPr lang="fr-FR" dirty="0" smtClean="0"/>
              <a:t>Ubuntu</a:t>
            </a:r>
          </a:p>
          <a:p>
            <a:pPr lvl="3"/>
            <a:r>
              <a:rPr lang="fr-FR" dirty="0" smtClean="0"/>
              <a:t>Troisième </a:t>
            </a:r>
            <a:r>
              <a:rPr lang="fr-FR" dirty="0"/>
              <a:t>niveau – texte en </a:t>
            </a:r>
            <a:r>
              <a:rPr lang="fr-FR" dirty="0" smtClean="0"/>
              <a:t>Ubuntu</a:t>
            </a:r>
          </a:p>
          <a:p>
            <a:pPr lvl="4"/>
            <a:r>
              <a:rPr lang="fr-FR" dirty="0" smtClean="0"/>
              <a:t>Quatrième niveau – </a:t>
            </a:r>
            <a:r>
              <a:rPr lang="fr-FR" dirty="0"/>
              <a:t>texte en </a:t>
            </a:r>
            <a:r>
              <a:rPr lang="fr-FR" dirty="0" smtClean="0"/>
              <a:t>Ubuntu</a:t>
            </a:r>
            <a:endParaRPr lang="fr-FR" dirty="0"/>
          </a:p>
        </p:txBody>
      </p:sp>
      <p:sp>
        <p:nvSpPr>
          <p:cNvPr id="8" name="Espace réservé du pied de page 7"/>
          <p:cNvSpPr>
            <a:spLocks noGrp="1"/>
          </p:cNvSpPr>
          <p:nvPr>
            <p:ph type="ftr" sz="quarter" idx="3"/>
          </p:nvPr>
        </p:nvSpPr>
        <p:spPr>
          <a:xfrm>
            <a:off x="5364448" y="6358393"/>
            <a:ext cx="3240000" cy="153888"/>
          </a:xfrm>
          <a:prstGeom prst="rect">
            <a:avLst/>
          </a:prstGeom>
        </p:spPr>
        <p:txBody>
          <a:bodyPr vert="horz" wrap="square" lIns="36000" tIns="0" rIns="36000" bIns="0" rtlCol="0" anchor="ctr">
            <a:noAutofit/>
          </a:bodyPr>
          <a:lstStyle>
            <a:lvl1pPr algn="r">
              <a:defRPr sz="1000" b="0">
                <a:solidFill>
                  <a:schemeClr val="accent1"/>
                </a:solidFill>
                <a:latin typeface="Ubuntu" panose="020B0504030602030204"/>
              </a:defRPr>
            </a:lvl1pPr>
          </a:lstStyle>
          <a:p>
            <a:r>
              <a:rPr lang="fr-FR" smtClean="0"/>
              <a:t>Ateliers de la Recherche Clinique - 06-Avril-2023</a:t>
            </a:r>
            <a:endParaRPr lang="fr-FR" dirty="0"/>
          </a:p>
        </p:txBody>
      </p:sp>
      <p:cxnSp>
        <p:nvCxnSpPr>
          <p:cNvPr id="10" name="Connecteur droit 9"/>
          <p:cNvCxnSpPr/>
          <p:nvPr/>
        </p:nvCxnSpPr>
        <p:spPr>
          <a:xfrm>
            <a:off x="971550" y="764704"/>
            <a:ext cx="792162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8578714" y="6327615"/>
            <a:ext cx="346817" cy="184666"/>
          </a:xfrm>
          <a:prstGeom prst="rect">
            <a:avLst/>
          </a:prstGeom>
          <a:noFill/>
        </p:spPr>
        <p:txBody>
          <a:bodyPr wrap="none" lIns="36000" tIns="0" rIns="36000" bIns="0" rtlCol="0" anchor="ctr">
            <a:spAutoFit/>
          </a:bodyPr>
          <a:lstStyle/>
          <a:p>
            <a:pPr algn="r"/>
            <a:fld id="{1D27734D-ABBD-4719-97B8-1E46D882A45A}" type="slidenum">
              <a:rPr lang="fr-FR" sz="1200" smtClean="0">
                <a:solidFill>
                  <a:schemeClr val="accent1"/>
                </a:solidFill>
                <a:latin typeface="Ubuntu" panose="020B0504030602030204"/>
              </a:rPr>
              <a:pPr algn="r"/>
              <a:t>‹N°›</a:t>
            </a:fld>
            <a:endParaRPr lang="fr-FR" sz="1200" dirty="0">
              <a:solidFill>
                <a:schemeClr val="accent1"/>
              </a:solidFill>
              <a:latin typeface="Ubuntu" panose="020B0504030602030204"/>
            </a:endParaRPr>
          </a:p>
        </p:txBody>
      </p:sp>
      <p:cxnSp>
        <p:nvCxnSpPr>
          <p:cNvPr id="16" name="Connecteur droit 15"/>
          <p:cNvCxnSpPr/>
          <p:nvPr userDrawn="1"/>
        </p:nvCxnSpPr>
        <p:spPr>
          <a:xfrm>
            <a:off x="971550" y="6201308"/>
            <a:ext cx="792162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7" name="Imag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9552" y="6185404"/>
            <a:ext cx="720000" cy="312609"/>
          </a:xfrm>
          <a:prstGeom prst="rect">
            <a:avLst/>
          </a:prstGeom>
        </p:spPr>
      </p:pic>
    </p:spTree>
    <p:extLst>
      <p:ext uri="{BB962C8B-B14F-4D97-AF65-F5344CB8AC3E}">
        <p14:creationId xmlns:p14="http://schemas.microsoft.com/office/powerpoint/2010/main" val="996725204"/>
      </p:ext>
    </p:extLst>
  </p:cSld>
  <p:clrMap bg1="lt1" tx1="dk1" bg2="lt2" tx2="dk2" accent1="accent1" accent2="accent2" accent3="accent3" accent4="accent4" accent5="accent5" accent6="accent6" hlink="hlink" folHlink="folHlink"/>
  <p:sldLayoutIdLst>
    <p:sldLayoutId id="2147483671" r:id="rId1"/>
    <p:sldLayoutId id="2147483669" r:id="rId2"/>
    <p:sldLayoutId id="2147483653" r:id="rId3"/>
    <p:sldLayoutId id="2147483664" r:id="rId4"/>
    <p:sldLayoutId id="2147483666" r:id="rId5"/>
    <p:sldLayoutId id="2147483650" r:id="rId6"/>
    <p:sldLayoutId id="2147483665" r:id="rId7"/>
    <p:sldLayoutId id="2147483654" r:id="rId8"/>
    <p:sldLayoutId id="2147483663" r:id="rId9"/>
    <p:sldLayoutId id="2147483672" r:id="rId10"/>
    <p:sldLayoutId id="2147483673" r:id="rId11"/>
  </p:sldLayoutIdLst>
  <p:timing>
    <p:tnLst>
      <p:par>
        <p:cTn id="1" dur="indefinite" restart="never" nodeType="tmRoot"/>
      </p:par>
    </p:tnLst>
  </p:timing>
  <p:hf sldNum="0" hdr="0" dt="0"/>
  <p:txStyles>
    <p:titleStyle>
      <a:lvl1pPr algn="l" defTabSz="685800" rtl="0" eaLnBrk="1" latinLnBrk="0" hangingPunct="1">
        <a:lnSpc>
          <a:spcPct val="90000"/>
        </a:lnSpc>
        <a:spcBef>
          <a:spcPct val="0"/>
        </a:spcBef>
        <a:buNone/>
        <a:defRPr lang="fr-FR" sz="2800" b="1" kern="1200" dirty="0">
          <a:solidFill>
            <a:schemeClr val="accent1"/>
          </a:solidFill>
          <a:latin typeface="Ubuntu"/>
          <a:ea typeface="+mn-ea"/>
          <a:cs typeface="+mn-cs"/>
        </a:defRPr>
      </a:lvl1pPr>
    </p:titleStyle>
    <p:bodyStyle>
      <a:lvl1pPr marL="0" indent="0" algn="l" defTabSz="685800" rtl="0" eaLnBrk="1" latinLnBrk="0" hangingPunct="1">
        <a:lnSpc>
          <a:spcPct val="100000"/>
        </a:lnSpc>
        <a:spcBef>
          <a:spcPts val="0"/>
        </a:spcBef>
        <a:buFontTx/>
        <a:buNone/>
        <a:defRPr sz="1400" b="0" kern="1200">
          <a:solidFill>
            <a:schemeClr val="tx1"/>
          </a:solidFill>
          <a:latin typeface="Ubuntu"/>
          <a:ea typeface="+mn-ea"/>
          <a:cs typeface="+mn-cs"/>
        </a:defRPr>
      </a:lvl1pPr>
      <a:lvl2pPr marL="180000" indent="-180000" algn="l" defTabSz="685800" rtl="0" eaLnBrk="1" latinLnBrk="0" hangingPunct="1">
        <a:lnSpc>
          <a:spcPct val="100000"/>
        </a:lnSpc>
        <a:spcBef>
          <a:spcPts val="600"/>
        </a:spcBef>
        <a:buClr>
          <a:srgbClr val="EA560D"/>
        </a:buClr>
        <a:buSzPct val="100000"/>
        <a:buFont typeface="Courier New" panose="02070309020205020404" pitchFamily="49" charset="0"/>
        <a:buChar char="o"/>
        <a:defRPr sz="1800" kern="1200">
          <a:solidFill>
            <a:srgbClr val="415364"/>
          </a:solidFill>
          <a:latin typeface="Ubuntu"/>
          <a:ea typeface="+mn-ea"/>
          <a:cs typeface="+mn-cs"/>
        </a:defRPr>
      </a:lvl2pPr>
      <a:lvl3pPr marL="360000" indent="-180000" algn="l" defTabSz="685800" rtl="0" eaLnBrk="1" latinLnBrk="0" hangingPunct="1">
        <a:lnSpc>
          <a:spcPct val="100000"/>
        </a:lnSpc>
        <a:spcBef>
          <a:spcPts val="300"/>
        </a:spcBef>
        <a:buClrTx/>
        <a:buSzPct val="100000"/>
        <a:buFont typeface="Courier New" panose="02070309020205020404" pitchFamily="49" charset="0"/>
        <a:buChar char="o"/>
        <a:defRPr sz="1600" kern="1200">
          <a:solidFill>
            <a:srgbClr val="415364"/>
          </a:solidFill>
          <a:latin typeface="Ubuntu"/>
          <a:ea typeface="+mn-ea"/>
          <a:cs typeface="+mn-cs"/>
        </a:defRPr>
      </a:lvl3pPr>
      <a:lvl4pPr marL="540000" indent="-180000" algn="l" defTabSz="685800" rtl="0" eaLnBrk="1" latinLnBrk="0" hangingPunct="1">
        <a:lnSpc>
          <a:spcPct val="100000"/>
        </a:lnSpc>
        <a:spcBef>
          <a:spcPts val="0"/>
        </a:spcBef>
        <a:buClr>
          <a:schemeClr val="accent6">
            <a:lumMod val="60000"/>
            <a:lumOff val="40000"/>
          </a:schemeClr>
        </a:buClr>
        <a:buSzPct val="100000"/>
        <a:buFont typeface="Courier New" panose="02070309020205020404" pitchFamily="49" charset="0"/>
        <a:buChar char="o"/>
        <a:defRPr sz="1600" kern="1200">
          <a:solidFill>
            <a:srgbClr val="415364"/>
          </a:solidFill>
          <a:latin typeface="Ubuntu"/>
          <a:ea typeface="+mn-ea"/>
          <a:cs typeface="+mn-cs"/>
        </a:defRPr>
      </a:lvl4pPr>
      <a:lvl5pPr marL="747450" indent="-171450" algn="l" defTabSz="685800" rtl="0" eaLnBrk="1" latinLnBrk="0" hangingPunct="1">
        <a:lnSpc>
          <a:spcPct val="100000"/>
        </a:lnSpc>
        <a:spcBef>
          <a:spcPts val="300"/>
        </a:spcBef>
        <a:buClr>
          <a:schemeClr val="accent4">
            <a:lumMod val="60000"/>
            <a:lumOff val="40000"/>
          </a:schemeClr>
        </a:buClr>
        <a:buFont typeface="Courier New" panose="02070309020205020404" pitchFamily="49" charset="0"/>
        <a:buChar char="o"/>
        <a:defRPr sz="1400" i="0" kern="1200">
          <a:solidFill>
            <a:srgbClr val="415364"/>
          </a:solidFill>
          <a:latin typeface="Ubuntu"/>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5602" userDrawn="1">
          <p15:clr>
            <a:srgbClr val="F26B43"/>
          </p15:clr>
        </p15:guide>
        <p15:guide id="4" pos="589" userDrawn="1">
          <p15:clr>
            <a:srgbClr val="F26B43"/>
          </p15:clr>
        </p15:guide>
        <p15:guide id="5" orient="horz" pos="3748" userDrawn="1">
          <p15:clr>
            <a:srgbClr val="F26B43"/>
          </p15:clr>
        </p15:guide>
        <p15:guide id="6" orient="horz" pos="104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2.png"/><Relationship Id="rId7" Type="http://schemas.openxmlformats.org/officeDocument/2006/relationships/image" Target="../media/image42.png"/><Relationship Id="rId12"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1.png"/><Relationship Id="rId11" Type="http://schemas.openxmlformats.org/officeDocument/2006/relationships/image" Target="../media/image44.png"/><Relationship Id="rId5" Type="http://schemas.openxmlformats.org/officeDocument/2006/relationships/image" Target="../media/image40.pn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5" Type="http://schemas.openxmlformats.org/officeDocument/2006/relationships/tags" Target="../tags/tag5.xml"/><Relationship Id="rId61" Type="http://schemas.openxmlformats.org/officeDocument/2006/relationships/tags" Target="../tags/tag61.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slideLayout" Target="../slideLayouts/slideLayout10.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1158/2159-8290.CD-21-0521"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1016/j.ejca.2022.09.013"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755576" y="2730129"/>
            <a:ext cx="7416824" cy="1924834"/>
          </a:xfrm>
        </p:spPr>
        <p:txBody>
          <a:bodyPr/>
          <a:lstStyle/>
          <a:p>
            <a:r>
              <a:rPr lang="fr-FR" dirty="0" smtClean="0"/>
              <a:t>Essais cliniques du programme </a:t>
            </a:r>
            <a:r>
              <a:rPr lang="fr-FR" dirty="0" err="1" smtClean="0"/>
              <a:t>AcSé</a:t>
            </a:r>
            <a:r>
              <a:rPr lang="fr-FR" dirty="0" smtClean="0"/>
              <a:t> promus par UNICANCER</a:t>
            </a:r>
            <a:endParaRPr lang="fr-FR" dirty="0"/>
          </a:p>
        </p:txBody>
      </p:sp>
      <p:sp>
        <p:nvSpPr>
          <p:cNvPr id="9" name="Espace réservé du texte 8"/>
          <p:cNvSpPr>
            <a:spLocks noGrp="1"/>
          </p:cNvSpPr>
          <p:nvPr>
            <p:ph type="body" sz="quarter" idx="13"/>
          </p:nvPr>
        </p:nvSpPr>
        <p:spPr>
          <a:xfrm>
            <a:off x="2375421" y="4918619"/>
            <a:ext cx="4410809" cy="263656"/>
          </a:xfrm>
        </p:spPr>
        <p:txBody>
          <a:bodyPr/>
          <a:lstStyle/>
          <a:p>
            <a:r>
              <a:rPr lang="fr-FR" sz="1400" dirty="0" smtClean="0"/>
              <a:t>Assia LAMRANI-GHAOUTI</a:t>
            </a:r>
            <a:endParaRPr lang="fr-FR" sz="1400" dirty="0"/>
          </a:p>
        </p:txBody>
      </p:sp>
      <p:sp>
        <p:nvSpPr>
          <p:cNvPr id="10" name="Espace réservé du texte 9"/>
          <p:cNvSpPr>
            <a:spLocks noGrp="1"/>
          </p:cNvSpPr>
          <p:nvPr>
            <p:ph type="body" sz="quarter" idx="16"/>
          </p:nvPr>
        </p:nvSpPr>
        <p:spPr>
          <a:xfrm>
            <a:off x="2544674" y="5445931"/>
            <a:ext cx="4619613" cy="559574"/>
          </a:xfrm>
        </p:spPr>
        <p:txBody>
          <a:bodyPr/>
          <a:lstStyle/>
          <a:p>
            <a:r>
              <a:rPr lang="en-GB" sz="1400" dirty="0" err="1" smtClean="0"/>
              <a:t>Responsable</a:t>
            </a:r>
            <a:r>
              <a:rPr lang="en-GB" sz="1400" dirty="0" smtClean="0"/>
              <a:t> du programme Clinique </a:t>
            </a:r>
          </a:p>
          <a:p>
            <a:r>
              <a:rPr lang="en-GB" sz="1400" dirty="0" smtClean="0"/>
              <a:t> </a:t>
            </a:r>
            <a:r>
              <a:rPr lang="en-GB" sz="1400" dirty="0" err="1" smtClean="0"/>
              <a:t>Groupes</a:t>
            </a:r>
            <a:r>
              <a:rPr lang="en-GB" sz="1400" dirty="0" smtClean="0"/>
              <a:t> Immuno-</a:t>
            </a:r>
            <a:r>
              <a:rPr lang="en-GB" sz="1400" dirty="0" err="1" smtClean="0"/>
              <a:t>Oncologie</a:t>
            </a:r>
            <a:r>
              <a:rPr lang="en-GB" sz="1400" dirty="0" smtClean="0"/>
              <a:t>  et </a:t>
            </a:r>
            <a:r>
              <a:rPr lang="en-GB" sz="1400" dirty="0" err="1" smtClean="0"/>
              <a:t>Radiothérapie</a:t>
            </a:r>
            <a:endParaRPr lang="en-GB" sz="1400" dirty="0"/>
          </a:p>
        </p:txBody>
      </p:sp>
      <p:sp>
        <p:nvSpPr>
          <p:cNvPr id="11" name="Espace réservé du contenu 10"/>
          <p:cNvSpPr>
            <a:spLocks noGrp="1"/>
          </p:cNvSpPr>
          <p:nvPr>
            <p:ph sz="quarter" idx="17"/>
          </p:nvPr>
        </p:nvSpPr>
        <p:spPr/>
        <p:txBody>
          <a:bodyPr/>
          <a:lstStyle/>
          <a:p>
            <a:r>
              <a:rPr lang="fr-FR" dirty="0" smtClean="0"/>
              <a:t>Le 06/04/2023</a:t>
            </a:r>
            <a:endParaRPr lang="fr-FR" dirty="0"/>
          </a:p>
        </p:txBody>
      </p:sp>
    </p:spTree>
    <p:extLst>
      <p:ext uri="{BB962C8B-B14F-4D97-AF65-F5344CB8AC3E}">
        <p14:creationId xmlns:p14="http://schemas.microsoft.com/office/powerpoint/2010/main" val="168106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243488"/>
            <a:ext cx="6852047" cy="408384"/>
          </a:xfrm>
        </p:spPr>
        <p:txBody>
          <a:bodyPr vert="horz" lIns="36000" tIns="0" rIns="36000" bIns="0" rtlCol="0" anchor="b">
            <a:noAutofit/>
          </a:bodyPr>
          <a:lstStyle/>
          <a:p>
            <a:r>
              <a:rPr lang="en-US" altLang="en-US" sz="2900" dirty="0" err="1">
                <a:solidFill>
                  <a:srgbClr val="415364"/>
                </a:solidFill>
              </a:rPr>
              <a:t>AcSé</a:t>
            </a:r>
            <a:r>
              <a:rPr lang="en-US" altLang="en-US" sz="2900" dirty="0">
                <a:solidFill>
                  <a:srgbClr val="415364"/>
                </a:solidFill>
              </a:rPr>
              <a:t> </a:t>
            </a:r>
            <a:r>
              <a:rPr lang="en-US" altLang="en-US" sz="2900" dirty="0" err="1" smtClean="0">
                <a:solidFill>
                  <a:srgbClr val="415364"/>
                </a:solidFill>
              </a:rPr>
              <a:t>crizotinib</a:t>
            </a:r>
            <a:endParaRPr lang="en-US" altLang="en-US" sz="2900" dirty="0">
              <a:solidFill>
                <a:srgbClr val="415364"/>
              </a:solidFill>
            </a:endParaRPr>
          </a:p>
        </p:txBody>
      </p:sp>
      <p:sp>
        <p:nvSpPr>
          <p:cNvPr id="31747" name="Rectangle 3"/>
          <p:cNvSpPr>
            <a:spLocks noGrp="1" noChangeArrowheads="1"/>
          </p:cNvSpPr>
          <p:nvPr>
            <p:ph idx="1"/>
          </p:nvPr>
        </p:nvSpPr>
        <p:spPr>
          <a:xfrm>
            <a:off x="227646" y="980728"/>
            <a:ext cx="5042059" cy="4959300"/>
          </a:xfrm>
        </p:spPr>
        <p:txBody>
          <a:bodyPr rtlCol="0">
            <a:normAutofit fontScale="85000" lnSpcReduction="20000"/>
          </a:bodyPr>
          <a:lstStyle/>
          <a:p>
            <a:pPr marL="285750" indent="-285750">
              <a:lnSpc>
                <a:spcPct val="120000"/>
              </a:lnSpc>
              <a:buClr>
                <a:srgbClr val="EA560D"/>
              </a:buClr>
              <a:buFont typeface="Courier New" panose="02070309020205020404" pitchFamily="49" charset="0"/>
              <a:buChar char="o"/>
              <a:defRPr/>
            </a:pPr>
            <a:r>
              <a:rPr lang="fr-FR" altLang="fr-FR" sz="2100" dirty="0" smtClean="0">
                <a:solidFill>
                  <a:srgbClr val="EA560D"/>
                </a:solidFill>
                <a:sym typeface="Gill Sans" charset="0"/>
              </a:rPr>
              <a:t>Patients ≥ 1 an</a:t>
            </a:r>
            <a:r>
              <a:rPr lang="fr-FR" altLang="fr-FR" sz="2100" dirty="0" smtClean="0">
                <a:solidFill>
                  <a:srgbClr val="415364"/>
                </a:solidFill>
                <a:sym typeface="Gill Sans" charset="0"/>
              </a:rPr>
              <a:t>, ECOG 0-2 </a:t>
            </a:r>
          </a:p>
          <a:p>
            <a:pPr marL="285750" indent="-285750">
              <a:lnSpc>
                <a:spcPct val="120000"/>
              </a:lnSpc>
              <a:buClr>
                <a:srgbClr val="EA560D"/>
              </a:buClr>
              <a:buFont typeface="Courier New" panose="02070309020205020404" pitchFamily="49" charset="0"/>
              <a:buChar char="o"/>
              <a:defRPr/>
            </a:pPr>
            <a:r>
              <a:rPr lang="fr-FR" altLang="fr-FR" sz="2100" dirty="0" smtClean="0">
                <a:solidFill>
                  <a:srgbClr val="415364"/>
                </a:solidFill>
                <a:sym typeface="Gill Sans" charset="0"/>
              </a:rPr>
              <a:t>Cancer avancé avec un biomarqueur du </a:t>
            </a:r>
            <a:r>
              <a:rPr lang="fr-FR" altLang="fr-FR" sz="2100" dirty="0" err="1" smtClean="0">
                <a:solidFill>
                  <a:srgbClr val="415364"/>
                </a:solidFill>
                <a:sym typeface="Gill Sans" charset="0"/>
              </a:rPr>
              <a:t>crizotinib</a:t>
            </a:r>
            <a:r>
              <a:rPr lang="fr-FR" altLang="fr-FR" sz="2100" dirty="0" smtClean="0">
                <a:solidFill>
                  <a:srgbClr val="415364"/>
                </a:solidFill>
                <a:sym typeface="Gill Sans" charset="0"/>
              </a:rPr>
              <a:t>, et </a:t>
            </a:r>
            <a:r>
              <a:rPr lang="fr-FR" altLang="fr-FR" sz="2100" dirty="0" smtClean="0">
                <a:solidFill>
                  <a:srgbClr val="EA560D"/>
                </a:solidFill>
                <a:sym typeface="Gill Sans" charset="0"/>
              </a:rPr>
              <a:t>sans option thérapeutique </a:t>
            </a:r>
          </a:p>
          <a:p>
            <a:pPr marL="285750" indent="-285750">
              <a:lnSpc>
                <a:spcPct val="120000"/>
              </a:lnSpc>
              <a:buClr>
                <a:srgbClr val="EA560D"/>
              </a:buClr>
              <a:buFont typeface="Courier New" panose="02070309020205020404" pitchFamily="49" charset="0"/>
              <a:buChar char="o"/>
              <a:defRPr/>
            </a:pPr>
            <a:r>
              <a:rPr lang="fr-FR" altLang="fr-FR" sz="2100" dirty="0" smtClean="0">
                <a:solidFill>
                  <a:srgbClr val="EA560D"/>
                </a:solidFill>
                <a:sym typeface="Wingdings" pitchFamily="2" charset="2"/>
              </a:rPr>
              <a:t>Non éligible à un autre essai</a:t>
            </a:r>
            <a:r>
              <a:rPr lang="fr-FR" altLang="fr-FR" sz="2100" dirty="0" smtClean="0">
                <a:solidFill>
                  <a:srgbClr val="415364"/>
                </a:solidFill>
                <a:sym typeface="Wingdings" pitchFamily="2" charset="2"/>
              </a:rPr>
              <a:t> en France avec la même cible moléculaire</a:t>
            </a:r>
            <a:endParaRPr lang="fr-FR" altLang="fr-FR" sz="2100" dirty="0" smtClean="0">
              <a:solidFill>
                <a:srgbClr val="415364"/>
              </a:solidFill>
            </a:endParaRPr>
          </a:p>
          <a:p>
            <a:pPr marL="285750" indent="-285750">
              <a:lnSpc>
                <a:spcPct val="120000"/>
              </a:lnSpc>
              <a:buClr>
                <a:srgbClr val="EA560D"/>
              </a:buClr>
              <a:buFont typeface="Courier New" panose="02070309020205020404" pitchFamily="49" charset="0"/>
              <a:buChar char="o"/>
              <a:defRPr/>
            </a:pPr>
            <a:r>
              <a:rPr lang="fr-FR" altLang="fr-FR" sz="2100" dirty="0" smtClean="0">
                <a:solidFill>
                  <a:srgbClr val="415364"/>
                </a:solidFill>
              </a:rPr>
              <a:t>Dose et </a:t>
            </a:r>
            <a:r>
              <a:rPr lang="fr-FR" altLang="fr-FR" sz="2100" dirty="0" smtClean="0">
                <a:solidFill>
                  <a:srgbClr val="EA560D"/>
                </a:solidFill>
              </a:rPr>
              <a:t>présentation pharmaceutique </a:t>
            </a:r>
            <a:r>
              <a:rPr lang="fr-FR" altLang="fr-FR" sz="2100" dirty="0" err="1" smtClean="0">
                <a:solidFill>
                  <a:srgbClr val="EA560D"/>
                </a:solidFill>
              </a:rPr>
              <a:t>crizotinib</a:t>
            </a:r>
            <a:r>
              <a:rPr lang="fr-FR" altLang="fr-FR" sz="2100" dirty="0" smtClean="0">
                <a:solidFill>
                  <a:srgbClr val="EA560D"/>
                </a:solidFill>
              </a:rPr>
              <a:t> adaptée adultes et enfants </a:t>
            </a:r>
            <a:r>
              <a:rPr lang="fr-FR" altLang="fr-FR" sz="2100" dirty="0" smtClean="0">
                <a:solidFill>
                  <a:srgbClr val="415364"/>
                </a:solidFill>
              </a:rPr>
              <a:t>(gélules et solution buvable) </a:t>
            </a:r>
          </a:p>
          <a:p>
            <a:pPr marL="285750" indent="-285750">
              <a:lnSpc>
                <a:spcPct val="120000"/>
              </a:lnSpc>
              <a:buClr>
                <a:srgbClr val="EA560D"/>
              </a:buClr>
              <a:buFont typeface="Courier New" panose="02070309020205020404" pitchFamily="49" charset="0"/>
              <a:buChar char="o"/>
              <a:defRPr/>
            </a:pPr>
            <a:r>
              <a:rPr lang="fr-FR" altLang="fr-FR" sz="2100" dirty="0" smtClean="0">
                <a:solidFill>
                  <a:srgbClr val="415364"/>
                </a:solidFill>
              </a:rPr>
              <a:t>Réponse tumorale évaluée toutes les 8 semaines</a:t>
            </a:r>
          </a:p>
          <a:p>
            <a:pPr marL="285750" indent="-285750">
              <a:lnSpc>
                <a:spcPct val="120000"/>
              </a:lnSpc>
              <a:buClr>
                <a:srgbClr val="EA560D"/>
              </a:buClr>
              <a:buFont typeface="Courier New" panose="02070309020205020404" pitchFamily="49" charset="0"/>
              <a:buChar char="o"/>
              <a:defRPr/>
            </a:pPr>
            <a:r>
              <a:rPr lang="fr-FR" altLang="fr-FR" sz="2100" dirty="0" smtClean="0">
                <a:solidFill>
                  <a:srgbClr val="415364"/>
                </a:solidFill>
              </a:rPr>
              <a:t>Critère principal : réponse objective à 2 mois et meilleure réponse (CR, PR)</a:t>
            </a:r>
          </a:p>
          <a:p>
            <a:pPr marL="285750" indent="-285750">
              <a:lnSpc>
                <a:spcPct val="120000"/>
              </a:lnSpc>
              <a:buClr>
                <a:srgbClr val="EA560D"/>
              </a:buClr>
              <a:buFont typeface="Courier New" panose="02070309020205020404" pitchFamily="49" charset="0"/>
              <a:buChar char="o"/>
              <a:defRPr/>
            </a:pPr>
            <a:r>
              <a:rPr lang="fr-FR" altLang="en-US" sz="2100" dirty="0" smtClean="0">
                <a:solidFill>
                  <a:srgbClr val="EA560D"/>
                </a:solidFill>
              </a:rPr>
              <a:t>24 cohortes (1 pathologie/1 anomalie)</a:t>
            </a:r>
          </a:p>
          <a:p>
            <a:pPr marL="285750" indent="-285750">
              <a:lnSpc>
                <a:spcPct val="120000"/>
              </a:lnSpc>
              <a:buClr>
                <a:srgbClr val="EA560D"/>
              </a:buClr>
              <a:buFont typeface="Courier New" panose="02070309020205020404" pitchFamily="49" charset="0"/>
              <a:buChar char="o"/>
              <a:defRPr/>
            </a:pPr>
            <a:r>
              <a:rPr lang="fr-FR" altLang="en-US" sz="2100" dirty="0" smtClean="0">
                <a:solidFill>
                  <a:srgbClr val="415364"/>
                </a:solidFill>
              </a:rPr>
              <a:t>Chaque cohorte = phase 2 avec design 2 étapes</a:t>
            </a:r>
          </a:p>
          <a:p>
            <a:pPr marL="285750" indent="-285750">
              <a:lnSpc>
                <a:spcPct val="120000"/>
              </a:lnSpc>
              <a:buClr>
                <a:srgbClr val="EA560D"/>
              </a:buClr>
              <a:buFont typeface="Courier New" panose="02070309020205020404" pitchFamily="49" charset="0"/>
              <a:buChar char="o"/>
              <a:defRPr/>
            </a:pPr>
            <a:r>
              <a:rPr lang="fr-FR" altLang="en-US" sz="2100" dirty="0" smtClean="0">
                <a:solidFill>
                  <a:srgbClr val="415364"/>
                </a:solidFill>
              </a:rPr>
              <a:t>Large répartition sur le territoire (DOM/TOM) : </a:t>
            </a:r>
            <a:r>
              <a:rPr lang="fr-FR" altLang="en-US" sz="2100" dirty="0" smtClean="0">
                <a:solidFill>
                  <a:srgbClr val="EA560D"/>
                </a:solidFill>
              </a:rPr>
              <a:t>198 centres</a:t>
            </a:r>
          </a:p>
          <a:p>
            <a:pPr>
              <a:lnSpc>
                <a:spcPct val="150000"/>
              </a:lnSpc>
              <a:spcBef>
                <a:spcPct val="0"/>
              </a:spcBef>
              <a:buFont typeface="Wingdings" pitchFamily="2" charset="2"/>
              <a:buChar char="§"/>
              <a:defRPr/>
            </a:pPr>
            <a:endParaRPr lang="en-US" altLang="en-US" sz="1575" dirty="0"/>
          </a:p>
        </p:txBody>
      </p:sp>
      <p:pic>
        <p:nvPicPr>
          <p:cNvPr id="1331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86200"/>
            <a:ext cx="2928938" cy="45601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33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3404" y="4413188"/>
            <a:ext cx="2610445" cy="1526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9" name="ZoneTexte 1"/>
          <p:cNvSpPr txBox="1">
            <a:spLocks noChangeArrowheads="1"/>
          </p:cNvSpPr>
          <p:nvPr/>
        </p:nvSpPr>
        <p:spPr bwMode="auto">
          <a:xfrm>
            <a:off x="7239000" y="1264444"/>
            <a:ext cx="1524000" cy="2654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lnSpc>
                <a:spcPct val="90000"/>
              </a:lnSpc>
              <a:spcBef>
                <a:spcPts val="1000"/>
              </a:spcBef>
              <a:buFont typeface="Arial" panose="020B0604020202020204" pitchFamily="34" charset="0"/>
              <a:buChar char="•"/>
              <a:defRPr sz="2800">
                <a:solidFill>
                  <a:schemeClr val="bg1"/>
                </a:solidFill>
                <a:latin typeface="Trebuchet MS" panose="020B060302020202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bg1"/>
                </a:solidFill>
                <a:latin typeface="Trebuchet MS" panose="020B060302020202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bg1"/>
                </a:solidFill>
                <a:latin typeface="Trebuchet MS" panose="020B060302020202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bg1"/>
                </a:solidFill>
                <a:latin typeface="Trebuchet MS" panose="020B060302020202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bg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Trebuchet MS" panose="020B0603020202020204" pitchFamily="34" charset="0"/>
              </a:defRPr>
            </a:lvl9pPr>
          </a:lstStyle>
          <a:p>
            <a:pPr algn="ctr" eaLnBrk="1" hangingPunct="1">
              <a:lnSpc>
                <a:spcPct val="100000"/>
              </a:lnSpc>
              <a:spcBef>
                <a:spcPct val="0"/>
              </a:spcBef>
              <a:buFontTx/>
              <a:buNone/>
            </a:pPr>
            <a:r>
              <a:rPr lang="fr-FR" altLang="fr-FR" sz="1125" b="1" dirty="0">
                <a:solidFill>
                  <a:srgbClr val="000000"/>
                </a:solidFill>
                <a:latin typeface="Gill Sans"/>
                <a:ea typeface="Heiti SC Light"/>
                <a:sym typeface="Gill Sans"/>
              </a:rPr>
              <a:t>198 </a:t>
            </a:r>
            <a:r>
              <a:rPr lang="fr-FR" altLang="fr-FR" sz="1125" b="1" dirty="0" smtClean="0">
                <a:solidFill>
                  <a:srgbClr val="000000"/>
                </a:solidFill>
                <a:latin typeface="Gill Sans"/>
                <a:ea typeface="Heiti SC Light"/>
                <a:sym typeface="Gill Sans"/>
              </a:rPr>
              <a:t>centres</a:t>
            </a:r>
            <a:endParaRPr lang="fr-FR" altLang="fr-FR" sz="300" b="1" dirty="0">
              <a:solidFill>
                <a:srgbClr val="000000"/>
              </a:solidFill>
              <a:latin typeface="Gill Sans"/>
              <a:ea typeface="Heiti SC Light"/>
              <a:sym typeface="Gill Sans"/>
            </a:endParaRPr>
          </a:p>
        </p:txBody>
      </p:sp>
      <p:pic>
        <p:nvPicPr>
          <p:cNvPr id="1332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0" y="2686050"/>
            <a:ext cx="844154" cy="103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9706" y="1572817"/>
            <a:ext cx="1028700" cy="1050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4"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6772" y="1563292"/>
            <a:ext cx="2166938" cy="217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9087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936000" y="144315"/>
            <a:ext cx="8208000" cy="457438"/>
          </a:xfrm>
        </p:spPr>
        <p:txBody>
          <a:bodyPr/>
          <a:lstStyle/>
          <a:p>
            <a:r>
              <a:rPr lang="fr-FR" sz="2800" dirty="0" err="1" smtClean="0"/>
              <a:t>AcSé</a:t>
            </a:r>
            <a:r>
              <a:rPr lang="fr-FR" sz="2800" dirty="0" smtClean="0"/>
              <a:t> </a:t>
            </a:r>
            <a:r>
              <a:rPr lang="fr-FR" sz="2800" dirty="0" err="1" smtClean="0"/>
              <a:t>crizotinib</a:t>
            </a:r>
            <a:r>
              <a:rPr lang="fr-FR" sz="2800" dirty="0" smtClean="0"/>
              <a:t>: statut par cohorte</a:t>
            </a:r>
            <a:r>
              <a:rPr lang="fr-FR" sz="2800" cap="small" dirty="0" smtClean="0"/>
              <a:t> </a:t>
            </a:r>
            <a:endParaRPr lang="fr-FR" sz="2800" dirty="0"/>
          </a:p>
        </p:txBody>
      </p:sp>
      <p:sp>
        <p:nvSpPr>
          <p:cNvPr id="6" name="Rectangle 5"/>
          <p:cNvSpPr/>
          <p:nvPr/>
        </p:nvSpPr>
        <p:spPr>
          <a:xfrm>
            <a:off x="353582" y="5088086"/>
            <a:ext cx="8586418" cy="1077218"/>
          </a:xfrm>
          <a:prstGeom prst="rect">
            <a:avLst/>
          </a:prstGeom>
          <a:ln>
            <a:solidFill>
              <a:schemeClr val="bg1">
                <a:lumMod val="50000"/>
              </a:schemeClr>
            </a:solidFill>
            <a:prstDash val="sysDot"/>
          </a:ln>
        </p:spPr>
        <p:txBody>
          <a:bodyPr wrap="square">
            <a:spAutoFit/>
          </a:bodyPr>
          <a:lstStyle/>
          <a:p>
            <a:pPr marL="285750" indent="-285750" algn="just" defTabSz="685800">
              <a:buClr>
                <a:srgbClr val="EA560D"/>
              </a:buClr>
              <a:buFont typeface="Courier New" panose="02070309020205020404" pitchFamily="49" charset="0"/>
              <a:buChar char="o"/>
            </a:pPr>
            <a:r>
              <a:rPr lang="en-GB" sz="1600" dirty="0" smtClean="0">
                <a:solidFill>
                  <a:srgbClr val="415364"/>
                </a:solidFill>
                <a:latin typeface="Ubuntu"/>
              </a:rPr>
              <a:t>246 patients </a:t>
            </a:r>
            <a:r>
              <a:rPr lang="en-GB" sz="1600" dirty="0" err="1" smtClean="0">
                <a:solidFill>
                  <a:srgbClr val="415364"/>
                </a:solidFill>
                <a:latin typeface="Ubuntu"/>
              </a:rPr>
              <a:t>inclus</a:t>
            </a:r>
            <a:r>
              <a:rPr lang="en-GB" sz="1600" dirty="0" smtClean="0">
                <a:solidFill>
                  <a:srgbClr val="415364"/>
                </a:solidFill>
                <a:latin typeface="Ubuntu"/>
              </a:rPr>
              <a:t> (</a:t>
            </a:r>
            <a:r>
              <a:rPr lang="fr-FR" sz="1600" dirty="0">
                <a:solidFill>
                  <a:srgbClr val="415364"/>
                </a:solidFill>
                <a:latin typeface="Ubuntu"/>
              </a:rPr>
              <a:t>a</a:t>
            </a:r>
            <a:r>
              <a:rPr lang="fr-FR" sz="1600" dirty="0" smtClean="0">
                <a:solidFill>
                  <a:srgbClr val="415364"/>
                </a:solidFill>
                <a:latin typeface="Ubuntu"/>
              </a:rPr>
              <a:t>oût </a:t>
            </a:r>
            <a:r>
              <a:rPr lang="fr-FR" sz="1600" dirty="0">
                <a:solidFill>
                  <a:srgbClr val="415364"/>
                </a:solidFill>
                <a:latin typeface="Ubuntu"/>
              </a:rPr>
              <a:t>2013 à mars 2018)</a:t>
            </a:r>
          </a:p>
          <a:p>
            <a:pPr marL="285750" indent="-285750" algn="just" defTabSz="685800">
              <a:buClr>
                <a:srgbClr val="EA560D"/>
              </a:buClr>
              <a:buFont typeface="Courier New" panose="02070309020205020404" pitchFamily="49" charset="0"/>
              <a:buChar char="o"/>
            </a:pPr>
            <a:r>
              <a:rPr lang="en-GB" sz="1600" dirty="0" err="1" smtClean="0">
                <a:solidFill>
                  <a:srgbClr val="415364"/>
                </a:solidFill>
                <a:latin typeface="Ubuntu"/>
              </a:rPr>
              <a:t>Suivis</a:t>
            </a:r>
            <a:r>
              <a:rPr lang="en-GB" sz="1600" dirty="0" smtClean="0">
                <a:solidFill>
                  <a:srgbClr val="415364"/>
                </a:solidFill>
                <a:latin typeface="Ubuntu"/>
              </a:rPr>
              <a:t> </a:t>
            </a:r>
            <a:r>
              <a:rPr lang="en-GB" sz="1600" dirty="0" err="1" smtClean="0">
                <a:solidFill>
                  <a:srgbClr val="415364"/>
                </a:solidFill>
                <a:latin typeface="Ubuntu"/>
              </a:rPr>
              <a:t>terminés</a:t>
            </a:r>
            <a:endParaRPr lang="en-GB" sz="1600" dirty="0" smtClean="0">
              <a:solidFill>
                <a:srgbClr val="415364"/>
              </a:solidFill>
              <a:latin typeface="Ubuntu"/>
            </a:endParaRPr>
          </a:p>
          <a:p>
            <a:pPr marL="285750" indent="-285750" algn="just" defTabSz="685800">
              <a:buClr>
                <a:srgbClr val="EA560D"/>
              </a:buClr>
              <a:buFont typeface="Courier New" panose="02070309020205020404" pitchFamily="49" charset="0"/>
              <a:buChar char="o"/>
            </a:pPr>
            <a:r>
              <a:rPr lang="en-GB" sz="1600" dirty="0" smtClean="0">
                <a:solidFill>
                  <a:srgbClr val="415364"/>
                </a:solidFill>
                <a:latin typeface="Ubuntu"/>
              </a:rPr>
              <a:t>1 </a:t>
            </a:r>
            <a:r>
              <a:rPr lang="en-GB" sz="1600" dirty="0" err="1" smtClean="0">
                <a:solidFill>
                  <a:srgbClr val="415364"/>
                </a:solidFill>
                <a:latin typeface="Ubuntu"/>
              </a:rPr>
              <a:t>seul</a:t>
            </a:r>
            <a:r>
              <a:rPr lang="en-GB" sz="1600" dirty="0" smtClean="0">
                <a:solidFill>
                  <a:srgbClr val="415364"/>
                </a:solidFill>
                <a:latin typeface="Ubuntu"/>
              </a:rPr>
              <a:t> patient </a:t>
            </a:r>
            <a:r>
              <a:rPr lang="en-GB" sz="1600" dirty="0" err="1" smtClean="0">
                <a:solidFill>
                  <a:srgbClr val="415364"/>
                </a:solidFill>
                <a:latin typeface="Ubuntu"/>
              </a:rPr>
              <a:t>en</a:t>
            </a:r>
            <a:r>
              <a:rPr lang="en-GB" sz="1600" dirty="0" smtClean="0">
                <a:solidFill>
                  <a:srgbClr val="415364"/>
                </a:solidFill>
                <a:latin typeface="Ubuntu"/>
              </a:rPr>
              <a:t> </a:t>
            </a:r>
            <a:r>
              <a:rPr lang="en-GB" sz="1600" dirty="0" err="1" smtClean="0">
                <a:solidFill>
                  <a:srgbClr val="415364"/>
                </a:solidFill>
                <a:latin typeface="Ubuntu"/>
              </a:rPr>
              <a:t>cours</a:t>
            </a:r>
            <a:r>
              <a:rPr lang="en-GB" sz="1600" dirty="0" smtClean="0">
                <a:solidFill>
                  <a:srgbClr val="415364"/>
                </a:solidFill>
                <a:latin typeface="Ubuntu"/>
              </a:rPr>
              <a:t> de </a:t>
            </a:r>
            <a:r>
              <a:rPr lang="en-GB" sz="1600" dirty="0" err="1" smtClean="0">
                <a:solidFill>
                  <a:srgbClr val="415364"/>
                </a:solidFill>
                <a:latin typeface="Ubuntu"/>
              </a:rPr>
              <a:t>traitement</a:t>
            </a:r>
            <a:r>
              <a:rPr lang="en-GB" sz="1600" dirty="0" smtClean="0">
                <a:solidFill>
                  <a:srgbClr val="415364"/>
                </a:solidFill>
                <a:latin typeface="Ubuntu"/>
              </a:rPr>
              <a:t> (enfant </a:t>
            </a:r>
            <a:r>
              <a:rPr lang="en-GB" sz="1600" dirty="0" err="1" smtClean="0">
                <a:solidFill>
                  <a:srgbClr val="415364"/>
                </a:solidFill>
                <a:latin typeface="Ubuntu"/>
              </a:rPr>
              <a:t>méningiome</a:t>
            </a:r>
            <a:r>
              <a:rPr lang="en-GB" sz="1600" dirty="0" smtClean="0">
                <a:solidFill>
                  <a:srgbClr val="415364"/>
                </a:solidFill>
                <a:latin typeface="Ubuntu"/>
              </a:rPr>
              <a:t> </a:t>
            </a:r>
            <a:r>
              <a:rPr lang="en-GB" sz="1600" dirty="0" smtClean="0">
                <a:solidFill>
                  <a:srgbClr val="415364"/>
                </a:solidFill>
                <a:latin typeface="Ubuntu"/>
              </a:rPr>
              <a:t>ROS1+)</a:t>
            </a:r>
            <a:endParaRPr lang="en-GB" sz="1600" dirty="0" smtClean="0">
              <a:solidFill>
                <a:srgbClr val="415364"/>
              </a:solidFill>
              <a:latin typeface="Ubuntu"/>
            </a:endParaRPr>
          </a:p>
          <a:p>
            <a:pPr marL="285750" indent="-285750" algn="just" defTabSz="685800">
              <a:buClr>
                <a:srgbClr val="EA560D"/>
              </a:buClr>
              <a:buFont typeface="Courier New" panose="02070309020205020404" pitchFamily="49" charset="0"/>
              <a:buChar char="o"/>
            </a:pPr>
            <a:r>
              <a:rPr lang="en-GB" sz="1600" dirty="0" smtClean="0">
                <a:solidFill>
                  <a:srgbClr val="415364"/>
                </a:solidFill>
                <a:latin typeface="Ubuntu"/>
              </a:rPr>
              <a:t>Age </a:t>
            </a:r>
            <a:r>
              <a:rPr lang="en-GB" sz="1600" dirty="0" err="1" smtClean="0">
                <a:solidFill>
                  <a:srgbClr val="415364"/>
                </a:solidFill>
                <a:latin typeface="Ubuntu"/>
              </a:rPr>
              <a:t>médian</a:t>
            </a:r>
            <a:r>
              <a:rPr lang="en-GB" sz="1600" dirty="0" smtClean="0">
                <a:solidFill>
                  <a:srgbClr val="415364"/>
                </a:solidFill>
                <a:latin typeface="Ubuntu"/>
              </a:rPr>
              <a:t> 57 </a:t>
            </a:r>
            <a:r>
              <a:rPr lang="en-GB" sz="1600" dirty="0" err="1" smtClean="0">
                <a:solidFill>
                  <a:srgbClr val="415364"/>
                </a:solidFill>
                <a:latin typeface="Ubuntu"/>
              </a:rPr>
              <a:t>ans</a:t>
            </a:r>
            <a:r>
              <a:rPr lang="en-GB" sz="1600" dirty="0" smtClean="0">
                <a:solidFill>
                  <a:srgbClr val="415364"/>
                </a:solidFill>
                <a:latin typeface="Ubuntu"/>
              </a:rPr>
              <a:t> [1-92] </a:t>
            </a:r>
            <a:endParaRPr lang="en-GB" sz="1600" dirty="0">
              <a:solidFill>
                <a:srgbClr val="415364"/>
              </a:solidFill>
              <a:latin typeface="Ubuntu"/>
            </a:endParaRPr>
          </a:p>
        </p:txBody>
      </p:sp>
      <p:pic>
        <p:nvPicPr>
          <p:cNvPr id="1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40051"/>
            <a:ext cx="8729472" cy="4248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2" name="Groupe 31"/>
          <p:cNvGrpSpPr/>
          <p:nvPr/>
        </p:nvGrpSpPr>
        <p:grpSpPr>
          <a:xfrm>
            <a:off x="7681332" y="1430071"/>
            <a:ext cx="1727200" cy="492125"/>
            <a:chOff x="7668344" y="4221088"/>
            <a:chExt cx="1727200" cy="492125"/>
          </a:xfrm>
        </p:grpSpPr>
        <p:sp>
          <p:nvSpPr>
            <p:cNvPr id="23" name="ZoneTexte 1"/>
            <p:cNvSpPr txBox="1">
              <a:spLocks noChangeArrowheads="1"/>
            </p:cNvSpPr>
            <p:nvPr/>
          </p:nvSpPr>
          <p:spPr bwMode="auto">
            <a:xfrm>
              <a:off x="7668344" y="4221088"/>
              <a:ext cx="1727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lnSpc>
                  <a:spcPct val="90000"/>
                </a:lnSpc>
                <a:spcBef>
                  <a:spcPts val="1000"/>
                </a:spcBef>
                <a:buFont typeface="Arial" panose="020B0604020202020204" pitchFamily="34" charset="0"/>
                <a:buChar char="•"/>
                <a:defRPr sz="2800">
                  <a:solidFill>
                    <a:schemeClr val="bg1"/>
                  </a:solidFill>
                  <a:latin typeface="Trebuchet MS" panose="020B060302020202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bg1"/>
                  </a:solidFill>
                  <a:latin typeface="Trebuchet MS" panose="020B060302020202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bg1"/>
                  </a:solidFill>
                  <a:latin typeface="Trebuchet MS" panose="020B060302020202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bg1"/>
                  </a:solidFill>
                  <a:latin typeface="Trebuchet MS" panose="020B060302020202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bg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Trebuchet MS" panose="020B0603020202020204" pitchFamily="34" charset="0"/>
                </a:defRPr>
              </a:lvl9pPr>
            </a:lstStyle>
            <a:p>
              <a:pPr algn="ctr" eaLnBrk="1" fontAlgn="base" hangingPunct="1">
                <a:lnSpc>
                  <a:spcPct val="100000"/>
                </a:lnSpc>
                <a:spcBef>
                  <a:spcPct val="0"/>
                </a:spcBef>
                <a:spcAft>
                  <a:spcPct val="0"/>
                </a:spcAft>
                <a:buFontTx/>
                <a:buNone/>
              </a:pPr>
              <a:r>
                <a:rPr lang="fr-FR" altLang="fr-FR" sz="1200" dirty="0" smtClean="0">
                  <a:solidFill>
                    <a:srgbClr val="000000"/>
                  </a:solidFill>
                  <a:latin typeface="Gill Sans"/>
                  <a:ea typeface="Heiti SC Light"/>
                  <a:cs typeface="Arial" panose="020B0604020202020204" pitchFamily="34" charset="0"/>
                  <a:sym typeface="Gill Sans"/>
                </a:rPr>
                <a:t>Etape 1</a:t>
              </a:r>
            </a:p>
            <a:p>
              <a:pPr algn="ctr" eaLnBrk="1" fontAlgn="base" hangingPunct="1">
                <a:lnSpc>
                  <a:spcPct val="100000"/>
                </a:lnSpc>
                <a:spcBef>
                  <a:spcPct val="0"/>
                </a:spcBef>
                <a:spcAft>
                  <a:spcPct val="0"/>
                </a:spcAft>
                <a:buFontTx/>
                <a:buNone/>
              </a:pPr>
              <a:r>
                <a:rPr lang="fr-FR" altLang="fr-FR" sz="1200" dirty="0" smtClean="0">
                  <a:solidFill>
                    <a:srgbClr val="000000"/>
                  </a:solidFill>
                  <a:latin typeface="Gill Sans"/>
                  <a:ea typeface="Heiti SC Light"/>
                  <a:cs typeface="Arial" panose="020B0604020202020204" pitchFamily="34" charset="0"/>
                  <a:sym typeface="Gill Sans"/>
                </a:rPr>
                <a:t>Etape 2</a:t>
              </a:r>
            </a:p>
          </p:txBody>
        </p:sp>
        <p:cxnSp>
          <p:nvCxnSpPr>
            <p:cNvPr id="24" name="Connecteur droit 23"/>
            <p:cNvCxnSpPr/>
            <p:nvPr/>
          </p:nvCxnSpPr>
          <p:spPr>
            <a:xfrm flipH="1">
              <a:off x="7795344" y="4559225"/>
              <a:ext cx="384175" cy="0"/>
            </a:xfrm>
            <a:prstGeom prst="line">
              <a:avLst/>
            </a:prstGeom>
            <a:noFill/>
            <a:ln w="38100" cap="flat" cmpd="sng" algn="ctr">
              <a:solidFill>
                <a:srgbClr val="7030A0"/>
              </a:solidFill>
              <a:prstDash val="solid"/>
              <a:miter lim="800000"/>
            </a:ln>
            <a:effectLst/>
          </p:spPr>
        </p:cxnSp>
        <p:cxnSp>
          <p:nvCxnSpPr>
            <p:cNvPr id="25" name="Connecteur droit 24"/>
            <p:cNvCxnSpPr/>
            <p:nvPr/>
          </p:nvCxnSpPr>
          <p:spPr>
            <a:xfrm flipH="1">
              <a:off x="7798519" y="4386188"/>
              <a:ext cx="382588" cy="0"/>
            </a:xfrm>
            <a:prstGeom prst="line">
              <a:avLst/>
            </a:prstGeom>
            <a:noFill/>
            <a:ln w="38100" cap="flat" cmpd="sng" algn="ctr">
              <a:solidFill>
                <a:srgbClr val="70AD47"/>
              </a:solidFill>
              <a:prstDash val="solid"/>
              <a:miter lim="800000"/>
            </a:ln>
            <a:effectLst/>
          </p:spPr>
        </p:cxnSp>
      </p:grpSp>
      <p:grpSp>
        <p:nvGrpSpPr>
          <p:cNvPr id="31" name="Groupe 30"/>
          <p:cNvGrpSpPr/>
          <p:nvPr/>
        </p:nvGrpSpPr>
        <p:grpSpPr>
          <a:xfrm>
            <a:off x="-180528" y="4260922"/>
            <a:ext cx="2717927" cy="530995"/>
            <a:chOff x="6272805" y="4797966"/>
            <a:chExt cx="2717927" cy="530995"/>
          </a:xfrm>
        </p:grpSpPr>
        <p:sp>
          <p:nvSpPr>
            <p:cNvPr id="26" name="ZoneTexte 1"/>
            <p:cNvSpPr txBox="1">
              <a:spLocks noChangeArrowheads="1"/>
            </p:cNvSpPr>
            <p:nvPr/>
          </p:nvSpPr>
          <p:spPr bwMode="auto">
            <a:xfrm>
              <a:off x="6272805" y="4797966"/>
              <a:ext cx="2633662" cy="3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lnSpc>
                  <a:spcPct val="90000"/>
                </a:lnSpc>
                <a:spcBef>
                  <a:spcPts val="1000"/>
                </a:spcBef>
                <a:buFont typeface="Arial" panose="020B0604020202020204" pitchFamily="34" charset="0"/>
                <a:buChar char="•"/>
                <a:defRPr sz="2800">
                  <a:solidFill>
                    <a:schemeClr val="bg1"/>
                  </a:solidFill>
                  <a:latin typeface="Trebuchet MS" panose="020B060302020202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bg1"/>
                  </a:solidFill>
                  <a:latin typeface="Trebuchet MS" panose="020B060302020202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bg1"/>
                  </a:solidFill>
                  <a:latin typeface="Trebuchet MS" panose="020B060302020202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bg1"/>
                  </a:solidFill>
                  <a:latin typeface="Trebuchet MS" panose="020B060302020202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bg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Trebuchet MS" panose="020B0603020202020204" pitchFamily="34" charset="0"/>
                </a:defRPr>
              </a:lvl9pPr>
            </a:lstStyle>
            <a:p>
              <a:pPr algn="r" eaLnBrk="1" fontAlgn="base" hangingPunct="1">
                <a:lnSpc>
                  <a:spcPct val="100000"/>
                </a:lnSpc>
                <a:spcBef>
                  <a:spcPct val="0"/>
                </a:spcBef>
                <a:spcAft>
                  <a:spcPct val="0"/>
                </a:spcAft>
                <a:buFontTx/>
                <a:buNone/>
              </a:pPr>
              <a:r>
                <a:rPr lang="fr-FR" altLang="fr-FR" sz="1200" dirty="0" smtClean="0">
                  <a:solidFill>
                    <a:srgbClr val="000000"/>
                  </a:solidFill>
                  <a:latin typeface="Gill Sans"/>
                  <a:ea typeface="Heiti SC Light"/>
                  <a:cs typeface="Arial" panose="020B0604020202020204" pitchFamily="34" charset="0"/>
                  <a:sym typeface="Gill Sans"/>
                </a:rPr>
                <a:t>Cohorte avec réponse</a:t>
              </a:r>
            </a:p>
          </p:txBody>
        </p:sp>
        <p:sp>
          <p:nvSpPr>
            <p:cNvPr id="27" name="Rectangle 26"/>
            <p:cNvSpPr/>
            <p:nvPr/>
          </p:nvSpPr>
          <p:spPr>
            <a:xfrm>
              <a:off x="6736422" y="4903418"/>
              <a:ext cx="382588" cy="112712"/>
            </a:xfrm>
            <a:prstGeom prst="rect">
              <a:avLst/>
            </a:prstGeom>
            <a:solidFill>
              <a:srgbClr val="5B9BD5"/>
            </a:solidFill>
            <a:ln w="12700" cap="flat" cmpd="sng" algn="ctr">
              <a:solidFill>
                <a:srgbClr val="4472C4">
                  <a:shade val="50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Trebuchet MS"/>
                <a:ea typeface="+mn-ea"/>
                <a:cs typeface="+mn-cs"/>
              </a:endParaRPr>
            </a:p>
          </p:txBody>
        </p:sp>
        <p:sp>
          <p:nvSpPr>
            <p:cNvPr id="28" name="Rectangle 27"/>
            <p:cNvSpPr/>
            <p:nvPr/>
          </p:nvSpPr>
          <p:spPr>
            <a:xfrm>
              <a:off x="6739657" y="5122788"/>
              <a:ext cx="382587" cy="112712"/>
            </a:xfrm>
            <a:prstGeom prst="rect">
              <a:avLst/>
            </a:prstGeom>
            <a:solidFill>
              <a:srgbClr val="FFC000"/>
            </a:solidFill>
            <a:ln w="12700" cap="flat" cmpd="sng" algn="ctr">
              <a:solidFill>
                <a:srgbClr val="4472C4">
                  <a:shade val="50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Trebuchet MS"/>
                <a:ea typeface="+mn-ea"/>
                <a:cs typeface="+mn-cs"/>
              </a:endParaRPr>
            </a:p>
          </p:txBody>
        </p:sp>
        <p:sp>
          <p:nvSpPr>
            <p:cNvPr id="29" name="ZoneTexte 1"/>
            <p:cNvSpPr txBox="1">
              <a:spLocks noChangeArrowheads="1"/>
            </p:cNvSpPr>
            <p:nvPr/>
          </p:nvSpPr>
          <p:spPr bwMode="auto">
            <a:xfrm>
              <a:off x="6355482" y="5021188"/>
              <a:ext cx="2635250" cy="3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lnSpc>
                  <a:spcPct val="90000"/>
                </a:lnSpc>
                <a:spcBef>
                  <a:spcPts val="1000"/>
                </a:spcBef>
                <a:buFont typeface="Arial" panose="020B0604020202020204" pitchFamily="34" charset="0"/>
                <a:buChar char="•"/>
                <a:defRPr sz="2800">
                  <a:solidFill>
                    <a:schemeClr val="bg1"/>
                  </a:solidFill>
                  <a:latin typeface="Trebuchet MS" panose="020B060302020202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bg1"/>
                  </a:solidFill>
                  <a:latin typeface="Trebuchet MS" panose="020B060302020202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bg1"/>
                  </a:solidFill>
                  <a:latin typeface="Trebuchet MS" panose="020B060302020202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bg1"/>
                  </a:solidFill>
                  <a:latin typeface="Trebuchet MS" panose="020B060302020202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bg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Trebuchet MS" panose="020B0603020202020204" pitchFamily="34" charset="0"/>
                </a:defRPr>
              </a:lvl9pPr>
            </a:lstStyle>
            <a:p>
              <a:pPr algn="r" eaLnBrk="1" fontAlgn="base" hangingPunct="1">
                <a:lnSpc>
                  <a:spcPct val="100000"/>
                </a:lnSpc>
                <a:spcBef>
                  <a:spcPct val="0"/>
                </a:spcBef>
                <a:spcAft>
                  <a:spcPct val="0"/>
                </a:spcAft>
                <a:buFontTx/>
                <a:buNone/>
              </a:pPr>
              <a:r>
                <a:rPr lang="fr-FR" altLang="fr-FR" sz="1200" dirty="0" smtClean="0">
                  <a:solidFill>
                    <a:srgbClr val="000000"/>
                  </a:solidFill>
                  <a:latin typeface="Gill Sans"/>
                  <a:ea typeface="Heiti SC Light"/>
                  <a:cs typeface="Arial" panose="020B0604020202020204" pitchFamily="34" charset="0"/>
                  <a:sym typeface="Gill Sans"/>
                </a:rPr>
                <a:t>Cohorte sans réponse</a:t>
              </a:r>
            </a:p>
          </p:txBody>
        </p:sp>
      </p:gr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Tree>
    <p:extLst>
      <p:ext uri="{BB962C8B-B14F-4D97-AF65-F5344CB8AC3E}">
        <p14:creationId xmlns:p14="http://schemas.microsoft.com/office/powerpoint/2010/main" val="932919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3528" y="980728"/>
            <a:ext cx="8424936" cy="4968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dirty="0" smtClean="0"/>
          </a:p>
        </p:txBody>
      </p:sp>
      <p:sp>
        <p:nvSpPr>
          <p:cNvPr id="2" name="Titre 1"/>
          <p:cNvSpPr>
            <a:spLocks noGrp="1"/>
          </p:cNvSpPr>
          <p:nvPr>
            <p:ph type="title"/>
          </p:nvPr>
        </p:nvSpPr>
        <p:spPr>
          <a:xfrm>
            <a:off x="951623" y="154816"/>
            <a:ext cx="7941733" cy="458510"/>
          </a:xfrm>
        </p:spPr>
        <p:txBody>
          <a:bodyPr vert="horz" lIns="36000" tIns="0" rIns="36000" bIns="0" rtlCol="0" anchor="b">
            <a:noAutofit/>
          </a:bodyPr>
          <a:lstStyle/>
          <a:p>
            <a:r>
              <a:rPr lang="fr-FR" dirty="0" err="1">
                <a:solidFill>
                  <a:srgbClr val="415364"/>
                </a:solidFill>
              </a:rPr>
              <a:t>AcSé</a:t>
            </a:r>
            <a:r>
              <a:rPr lang="fr-FR" dirty="0">
                <a:solidFill>
                  <a:srgbClr val="415364"/>
                </a:solidFill>
              </a:rPr>
              <a:t> </a:t>
            </a:r>
            <a:r>
              <a:rPr lang="fr-FR" dirty="0" err="1">
                <a:solidFill>
                  <a:srgbClr val="415364"/>
                </a:solidFill>
              </a:rPr>
              <a:t>crizotinib</a:t>
            </a:r>
            <a:r>
              <a:rPr lang="fr-FR" dirty="0">
                <a:solidFill>
                  <a:srgbClr val="415364"/>
                </a:solidFill>
              </a:rPr>
              <a:t> – les réseaux</a:t>
            </a:r>
          </a:p>
        </p:txBody>
      </p:sp>
      <p:pic>
        <p:nvPicPr>
          <p:cNvPr id="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487" y="4869160"/>
            <a:ext cx="1549999" cy="522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672728"/>
            <a:ext cx="721511" cy="682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798034"/>
            <a:ext cx="1584176" cy="470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3642" y="2042396"/>
            <a:ext cx="2014659" cy="457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2351" y="5085184"/>
            <a:ext cx="749689" cy="731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6296" y="1367612"/>
            <a:ext cx="1171508" cy="47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descr="C:\Users\mahier\Desktop\Nouveau dossier\Fourre-tout UC\Logo_GETUG_RVB.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40482" y="3212976"/>
            <a:ext cx="831918" cy="543058"/>
          </a:xfrm>
          <a:prstGeom prst="rect">
            <a:avLst/>
          </a:prstGeom>
          <a:noFill/>
          <a:extLst/>
        </p:spPr>
      </p:pic>
      <p:pic>
        <p:nvPicPr>
          <p:cNvPr id="16" name="Picture 2" descr="C:\Users\mahier\Desktop\Nouveau dossier\Fourre-tout UC\Logo_UCGI_RVB.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70522" y="3762922"/>
            <a:ext cx="745894" cy="602182"/>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p:cNvPicPr>
            <a:picLocks noChangeAspect="1"/>
          </p:cNvPicPr>
          <p:nvPr/>
        </p:nvPicPr>
        <p:blipFill>
          <a:blip r:embed="rId11" cstate="print"/>
          <a:stretch>
            <a:fillRect/>
          </a:stretch>
        </p:blipFill>
        <p:spPr>
          <a:xfrm>
            <a:off x="5844195" y="4227694"/>
            <a:ext cx="842246" cy="730935"/>
          </a:xfrm>
          <a:prstGeom prst="rect">
            <a:avLst/>
          </a:prstGeom>
        </p:spPr>
      </p:pic>
      <p:sp>
        <p:nvSpPr>
          <p:cNvPr id="3" name="Rectangle 2"/>
          <p:cNvSpPr/>
          <p:nvPr/>
        </p:nvSpPr>
        <p:spPr>
          <a:xfrm>
            <a:off x="376156" y="704597"/>
            <a:ext cx="8517200" cy="5016758"/>
          </a:xfrm>
          <a:prstGeom prst="rect">
            <a:avLst/>
          </a:prstGeom>
        </p:spPr>
        <p:txBody>
          <a:bodyPr wrap="square">
            <a:spAutoFit/>
          </a:bodyPr>
          <a:lstStyle/>
          <a:p>
            <a:pPr marL="307974" indent="-285750">
              <a:lnSpc>
                <a:spcPct val="200000"/>
              </a:lnSpc>
              <a:buClr>
                <a:srgbClr val="EA560D"/>
              </a:buClr>
              <a:buFont typeface="Courier New" panose="02070309020205020404" pitchFamily="49" charset="0"/>
              <a:buChar char="o"/>
            </a:pPr>
            <a:r>
              <a:rPr lang="en-US" sz="1600" dirty="0" err="1" smtClean="0">
                <a:solidFill>
                  <a:srgbClr val="415364"/>
                </a:solidFill>
                <a:latin typeface="Ubuntu" panose="020B0504030602030204" pitchFamily="34" charset="0"/>
                <a:cs typeface="Calibri" panose="020F0502020204030204" pitchFamily="34" charset="0"/>
              </a:rPr>
              <a:t>Intergroupe</a:t>
            </a:r>
            <a:r>
              <a:rPr lang="en-US" sz="1600" dirty="0" smtClean="0">
                <a:solidFill>
                  <a:srgbClr val="415364"/>
                </a:solidFill>
                <a:latin typeface="Ubuntu" panose="020B0504030602030204" pitchFamily="34" charset="0"/>
                <a:cs typeface="Calibri" panose="020F0502020204030204" pitchFamily="34" charset="0"/>
              </a:rPr>
              <a:t> Francophone de </a:t>
            </a:r>
            <a:r>
              <a:rPr lang="en-US" sz="1600" dirty="0" err="1" smtClean="0">
                <a:solidFill>
                  <a:srgbClr val="415364"/>
                </a:solidFill>
                <a:latin typeface="Ubuntu" panose="020B0504030602030204" pitchFamily="34" charset="0"/>
                <a:cs typeface="Calibri" panose="020F0502020204030204" pitchFamily="34" charset="0"/>
              </a:rPr>
              <a:t>cancérologie</a:t>
            </a:r>
            <a:r>
              <a:rPr lang="en-US" sz="1600" dirty="0" smtClean="0">
                <a:solidFill>
                  <a:srgbClr val="415364"/>
                </a:solidFill>
                <a:latin typeface="Ubuntu" panose="020B0504030602030204" pitchFamily="34" charset="0"/>
                <a:cs typeface="Calibri" panose="020F0502020204030204" pitchFamily="34" charset="0"/>
              </a:rPr>
              <a:t> </a:t>
            </a:r>
            <a:r>
              <a:rPr lang="en-US" sz="1600" dirty="0" err="1" smtClean="0">
                <a:solidFill>
                  <a:srgbClr val="415364"/>
                </a:solidFill>
                <a:latin typeface="Ubuntu" panose="020B0504030602030204" pitchFamily="34" charset="0"/>
                <a:cs typeface="Calibri" panose="020F0502020204030204" pitchFamily="34" charset="0"/>
              </a:rPr>
              <a:t>thoracique</a:t>
            </a:r>
            <a:r>
              <a:rPr lang="en-US" sz="1600" dirty="0" smtClean="0">
                <a:solidFill>
                  <a:srgbClr val="415364"/>
                </a:solidFill>
                <a:latin typeface="Ubuntu" panose="020B0504030602030204" pitchFamily="34" charset="0"/>
                <a:cs typeface="Calibri" panose="020F0502020204030204" pitchFamily="34" charset="0"/>
              </a:rPr>
              <a:t> (IFCT)</a:t>
            </a:r>
          </a:p>
          <a:p>
            <a:pPr marL="307974" indent="-285750">
              <a:lnSpc>
                <a:spcPct val="200000"/>
              </a:lnSpc>
              <a:buClr>
                <a:srgbClr val="EA560D"/>
              </a:buClr>
              <a:buFont typeface="Courier New" panose="02070309020205020404" pitchFamily="49" charset="0"/>
              <a:buChar char="o"/>
            </a:pPr>
            <a:r>
              <a:rPr lang="fr-FR" sz="1600" dirty="0" smtClean="0">
                <a:solidFill>
                  <a:srgbClr val="415364"/>
                </a:solidFill>
                <a:latin typeface="Ubuntu" panose="020B0504030602030204" pitchFamily="34" charset="0"/>
                <a:cs typeface="Calibri" panose="020F0502020204030204" pitchFamily="34" charset="0"/>
              </a:rPr>
              <a:t>Association des Neuro-Oncologues d'Expression Française(ANOCEF)</a:t>
            </a:r>
          </a:p>
          <a:p>
            <a:pPr marL="307974" indent="-285750">
              <a:lnSpc>
                <a:spcPct val="200000"/>
              </a:lnSpc>
              <a:buClr>
                <a:srgbClr val="EA560D"/>
              </a:buClr>
              <a:buFont typeface="Courier New" panose="02070309020205020404" pitchFamily="49" charset="0"/>
              <a:buChar char="o"/>
            </a:pPr>
            <a:r>
              <a:rPr lang="en-US" sz="1600" dirty="0" smtClean="0">
                <a:solidFill>
                  <a:srgbClr val="415364"/>
                </a:solidFill>
                <a:latin typeface="Ubuntu" panose="020B0504030602030204" pitchFamily="34" charset="0"/>
                <a:cs typeface="Calibri" panose="020F0502020204030204" pitchFamily="34" charset="0"/>
              </a:rPr>
              <a:t>Association de </a:t>
            </a:r>
            <a:r>
              <a:rPr lang="en-US" sz="1600" dirty="0" err="1" smtClean="0">
                <a:solidFill>
                  <a:srgbClr val="415364"/>
                </a:solidFill>
                <a:latin typeface="Ubuntu" panose="020B0504030602030204" pitchFamily="34" charset="0"/>
                <a:cs typeface="Calibri" panose="020F0502020204030204" pitchFamily="34" charset="0"/>
              </a:rPr>
              <a:t>recherche</a:t>
            </a:r>
            <a:r>
              <a:rPr lang="en-US" sz="1600" dirty="0" smtClean="0">
                <a:solidFill>
                  <a:srgbClr val="415364"/>
                </a:solidFill>
                <a:latin typeface="Ubuntu" panose="020B0504030602030204" pitchFamily="34" charset="0"/>
                <a:cs typeface="Calibri" panose="020F0502020204030204" pitchFamily="34" charset="0"/>
              </a:rPr>
              <a:t> sur les cancers </a:t>
            </a:r>
            <a:r>
              <a:rPr lang="en-US" sz="1600" dirty="0" err="1" smtClean="0">
                <a:solidFill>
                  <a:srgbClr val="415364"/>
                </a:solidFill>
                <a:latin typeface="Ubuntu" panose="020B0504030602030204" pitchFamily="34" charset="0"/>
                <a:cs typeface="Calibri" panose="020F0502020204030204" pitchFamily="34" charset="0"/>
              </a:rPr>
              <a:t>gynécologiques</a:t>
            </a:r>
            <a:r>
              <a:rPr lang="en-US" sz="1600" dirty="0" smtClean="0">
                <a:solidFill>
                  <a:srgbClr val="415364"/>
                </a:solidFill>
                <a:latin typeface="Ubuntu" panose="020B0504030602030204" pitchFamily="34" charset="0"/>
                <a:cs typeface="Calibri" panose="020F0502020204030204" pitchFamily="34" charset="0"/>
              </a:rPr>
              <a:t> (ARCAGY-GINECO)</a:t>
            </a:r>
          </a:p>
          <a:p>
            <a:pPr marL="307974" indent="-285750">
              <a:lnSpc>
                <a:spcPct val="200000"/>
              </a:lnSpc>
              <a:buClr>
                <a:srgbClr val="EA560D"/>
              </a:buClr>
              <a:buFont typeface="Courier New" panose="02070309020205020404" pitchFamily="49" charset="0"/>
              <a:buChar char="o"/>
            </a:pPr>
            <a:r>
              <a:rPr lang="en-US" sz="1600" dirty="0" err="1" smtClean="0">
                <a:solidFill>
                  <a:srgbClr val="415364"/>
                </a:solidFill>
                <a:latin typeface="Ubuntu" panose="020B0504030602030204" pitchFamily="34" charset="0"/>
                <a:cs typeface="Calibri" panose="020F0502020204030204" pitchFamily="34" charset="0"/>
              </a:rPr>
              <a:t>Société</a:t>
            </a:r>
            <a:r>
              <a:rPr lang="en-US" sz="1600" dirty="0" smtClean="0">
                <a:solidFill>
                  <a:srgbClr val="415364"/>
                </a:solidFill>
                <a:latin typeface="Ubuntu" panose="020B0504030602030204" pitchFamily="34" charset="0"/>
                <a:cs typeface="Calibri" panose="020F0502020204030204" pitchFamily="34" charset="0"/>
              </a:rPr>
              <a:t> </a:t>
            </a:r>
            <a:r>
              <a:rPr lang="en-US" sz="1600" dirty="0" err="1" smtClean="0">
                <a:solidFill>
                  <a:srgbClr val="415364"/>
                </a:solidFill>
                <a:latin typeface="Ubuntu" panose="020B0504030602030204" pitchFamily="34" charset="0"/>
                <a:cs typeface="Calibri" panose="020F0502020204030204" pitchFamily="34" charset="0"/>
              </a:rPr>
              <a:t>Française</a:t>
            </a:r>
            <a:r>
              <a:rPr lang="en-US" sz="1600" dirty="0" smtClean="0">
                <a:solidFill>
                  <a:srgbClr val="415364"/>
                </a:solidFill>
                <a:latin typeface="Ubuntu" panose="020B0504030602030204" pitchFamily="34" charset="0"/>
                <a:cs typeface="Calibri" panose="020F0502020204030204" pitchFamily="34" charset="0"/>
              </a:rPr>
              <a:t> </a:t>
            </a:r>
            <a:r>
              <a:rPr lang="en-US" sz="1600" dirty="0" err="1" smtClean="0">
                <a:solidFill>
                  <a:srgbClr val="415364"/>
                </a:solidFill>
                <a:latin typeface="Ubuntu" panose="020B0504030602030204" pitchFamily="34" charset="0"/>
                <a:cs typeface="Calibri" panose="020F0502020204030204" pitchFamily="34" charset="0"/>
              </a:rPr>
              <a:t>d’onocologie</a:t>
            </a:r>
            <a:r>
              <a:rPr lang="en-US" sz="1600" dirty="0" smtClean="0">
                <a:solidFill>
                  <a:srgbClr val="415364"/>
                </a:solidFill>
                <a:latin typeface="Ubuntu" panose="020B0504030602030204" pitchFamily="34" charset="0"/>
                <a:cs typeface="Calibri" panose="020F0502020204030204" pitchFamily="34" charset="0"/>
              </a:rPr>
              <a:t> </a:t>
            </a:r>
            <a:r>
              <a:rPr lang="en-US" sz="1600" dirty="0" err="1" smtClean="0">
                <a:solidFill>
                  <a:srgbClr val="415364"/>
                </a:solidFill>
                <a:latin typeface="Ubuntu" panose="020B0504030602030204" pitchFamily="34" charset="0"/>
                <a:cs typeface="Calibri" panose="020F0502020204030204" pitchFamily="34" charset="0"/>
              </a:rPr>
              <a:t>pédiatrique</a:t>
            </a:r>
            <a:r>
              <a:rPr lang="en-US" sz="1600" dirty="0" smtClean="0">
                <a:solidFill>
                  <a:srgbClr val="415364"/>
                </a:solidFill>
                <a:latin typeface="Ubuntu" panose="020B0504030602030204" pitchFamily="34" charset="0"/>
                <a:cs typeface="Calibri" panose="020F0502020204030204" pitchFamily="34" charset="0"/>
              </a:rPr>
              <a:t> (SFCE)</a:t>
            </a:r>
          </a:p>
          <a:p>
            <a:pPr marL="307974" indent="-285750">
              <a:lnSpc>
                <a:spcPct val="200000"/>
              </a:lnSpc>
              <a:buClr>
                <a:srgbClr val="EA560D"/>
              </a:buClr>
              <a:buFont typeface="Courier New" panose="02070309020205020404" pitchFamily="49" charset="0"/>
              <a:buChar char="o"/>
            </a:pPr>
            <a:r>
              <a:rPr lang="fr-FR" sz="1600" dirty="0" smtClean="0">
                <a:solidFill>
                  <a:srgbClr val="415364"/>
                </a:solidFill>
                <a:latin typeface="Ubuntu" panose="020B0504030602030204" pitchFamily="34" charset="0"/>
                <a:cs typeface="Calibri" panose="020F0502020204030204" pitchFamily="34" charset="0"/>
              </a:rPr>
              <a:t>Groupe sarcome français (GSF-GETO)</a:t>
            </a:r>
          </a:p>
          <a:p>
            <a:pPr marL="307974" indent="-285750">
              <a:lnSpc>
                <a:spcPct val="200000"/>
              </a:lnSpc>
              <a:buClr>
                <a:srgbClr val="EA560D"/>
              </a:buClr>
              <a:buFont typeface="Courier New" panose="02070309020205020404" pitchFamily="49" charset="0"/>
              <a:buChar char="o"/>
            </a:pPr>
            <a:r>
              <a:rPr lang="en-US" sz="1600" dirty="0" err="1" smtClean="0">
                <a:solidFill>
                  <a:srgbClr val="415364"/>
                </a:solidFill>
                <a:latin typeface="Ubuntu" panose="020B0504030602030204" pitchFamily="34" charset="0"/>
                <a:cs typeface="Calibri" panose="020F0502020204030204" pitchFamily="34" charset="0"/>
              </a:rPr>
              <a:t>Groupe</a:t>
            </a:r>
            <a:r>
              <a:rPr lang="en-US" sz="1600" dirty="0" smtClean="0">
                <a:solidFill>
                  <a:srgbClr val="415364"/>
                </a:solidFill>
                <a:latin typeface="Ubuntu" panose="020B0504030602030204" pitchFamily="34" charset="0"/>
                <a:cs typeface="Calibri" panose="020F0502020204030204" pitchFamily="34" charset="0"/>
              </a:rPr>
              <a:t> </a:t>
            </a:r>
            <a:r>
              <a:rPr lang="en-US" sz="1600" dirty="0" err="1" smtClean="0">
                <a:solidFill>
                  <a:srgbClr val="415364"/>
                </a:solidFill>
                <a:latin typeface="Ubuntu" panose="020B0504030602030204" pitchFamily="34" charset="0"/>
                <a:cs typeface="Calibri" panose="020F0502020204030204" pitchFamily="34" charset="0"/>
              </a:rPr>
              <a:t>d’études</a:t>
            </a:r>
            <a:r>
              <a:rPr lang="en-US" sz="1600" dirty="0" smtClean="0">
                <a:solidFill>
                  <a:srgbClr val="415364"/>
                </a:solidFill>
                <a:latin typeface="Ubuntu" panose="020B0504030602030204" pitchFamily="34" charset="0"/>
                <a:cs typeface="Calibri" panose="020F0502020204030204" pitchFamily="34" charset="0"/>
              </a:rPr>
              <a:t> des </a:t>
            </a:r>
            <a:r>
              <a:rPr lang="en-US" sz="1600" dirty="0" err="1" smtClean="0">
                <a:solidFill>
                  <a:srgbClr val="415364"/>
                </a:solidFill>
                <a:latin typeface="Ubuntu" panose="020B0504030602030204" pitchFamily="34" charset="0"/>
                <a:cs typeface="Calibri" panose="020F0502020204030204" pitchFamily="34" charset="0"/>
              </a:rPr>
              <a:t>tumeurs</a:t>
            </a:r>
            <a:r>
              <a:rPr lang="en-US" sz="1600" dirty="0" smtClean="0">
                <a:solidFill>
                  <a:srgbClr val="415364"/>
                </a:solidFill>
                <a:latin typeface="Ubuntu" panose="020B0504030602030204" pitchFamily="34" charset="0"/>
                <a:cs typeface="Calibri" panose="020F0502020204030204" pitchFamily="34" charset="0"/>
              </a:rPr>
              <a:t> </a:t>
            </a:r>
            <a:r>
              <a:rPr lang="en-US" sz="1600" dirty="0" err="1" smtClean="0">
                <a:solidFill>
                  <a:srgbClr val="415364"/>
                </a:solidFill>
                <a:latin typeface="Ubuntu" panose="020B0504030602030204" pitchFamily="34" charset="0"/>
                <a:cs typeface="Calibri" panose="020F0502020204030204" pitchFamily="34" charset="0"/>
              </a:rPr>
              <a:t>urogénitales</a:t>
            </a:r>
            <a:r>
              <a:rPr lang="en-US" sz="1600" dirty="0" smtClean="0">
                <a:solidFill>
                  <a:srgbClr val="415364"/>
                </a:solidFill>
                <a:latin typeface="Ubuntu" panose="020B0504030602030204" pitchFamily="34" charset="0"/>
                <a:cs typeface="Calibri" panose="020F0502020204030204" pitchFamily="34" charset="0"/>
              </a:rPr>
              <a:t> -UNICANCER(GETUG / AFU)</a:t>
            </a:r>
          </a:p>
          <a:p>
            <a:pPr marL="307974" indent="-285750">
              <a:lnSpc>
                <a:spcPct val="200000"/>
              </a:lnSpc>
              <a:buClr>
                <a:srgbClr val="EA560D"/>
              </a:buClr>
              <a:buFont typeface="Courier New" panose="02070309020205020404" pitchFamily="49" charset="0"/>
              <a:buChar char="o"/>
            </a:pPr>
            <a:r>
              <a:rPr lang="fr-FR" sz="1600" dirty="0" smtClean="0">
                <a:solidFill>
                  <a:srgbClr val="415364"/>
                </a:solidFill>
                <a:latin typeface="Ubuntu" panose="020B0504030602030204" pitchFamily="34" charset="0"/>
                <a:cs typeface="Calibri" panose="020F0502020204030204" pitchFamily="34" charset="0"/>
              </a:rPr>
              <a:t>Groupe français tumeurs digestives -UNICANCER (UCGI / FFCD / GERCOR)</a:t>
            </a:r>
          </a:p>
          <a:p>
            <a:pPr marL="307974" indent="-285750">
              <a:lnSpc>
                <a:spcPct val="200000"/>
              </a:lnSpc>
              <a:buClr>
                <a:srgbClr val="EA560D"/>
              </a:buClr>
              <a:buFont typeface="Courier New" panose="02070309020205020404" pitchFamily="49" charset="0"/>
              <a:buChar char="o"/>
            </a:pPr>
            <a:r>
              <a:rPr lang="en-US" sz="1600" dirty="0" smtClean="0">
                <a:solidFill>
                  <a:srgbClr val="415364"/>
                </a:solidFill>
                <a:latin typeface="Ubuntu" panose="020B0504030602030204" pitchFamily="34" charset="0"/>
                <a:cs typeface="Calibri" panose="020F0502020204030204" pitchFamily="34" charset="0"/>
              </a:rPr>
              <a:t>French Breast Cancer Intergroup - UNICANCER (UCBG)</a:t>
            </a:r>
          </a:p>
          <a:p>
            <a:pPr marL="307974" indent="-285750">
              <a:lnSpc>
                <a:spcPct val="200000"/>
              </a:lnSpc>
              <a:buClr>
                <a:srgbClr val="EA560D"/>
              </a:buClr>
              <a:buFont typeface="Courier New" panose="02070309020205020404" pitchFamily="49" charset="0"/>
              <a:buChar char="o"/>
            </a:pPr>
            <a:r>
              <a:rPr lang="fr-FR" sz="1600" dirty="0" smtClean="0">
                <a:solidFill>
                  <a:srgbClr val="415364"/>
                </a:solidFill>
                <a:latin typeface="Ubuntu" panose="020B0504030602030204" pitchFamily="34" charset="0"/>
                <a:cs typeface="Calibri" panose="020F0502020204030204" pitchFamily="34" charset="0"/>
              </a:rPr>
              <a:t>French </a:t>
            </a:r>
            <a:r>
              <a:rPr lang="fr-FR" sz="1600" dirty="0" err="1" smtClean="0">
                <a:solidFill>
                  <a:srgbClr val="415364"/>
                </a:solidFill>
                <a:latin typeface="Ubuntu" panose="020B0504030602030204" pitchFamily="34" charset="0"/>
                <a:cs typeface="Calibri" panose="020F0502020204030204" pitchFamily="34" charset="0"/>
              </a:rPr>
              <a:t>Thyroid</a:t>
            </a:r>
            <a:r>
              <a:rPr lang="fr-FR" sz="1600" dirty="0" smtClean="0">
                <a:solidFill>
                  <a:srgbClr val="415364"/>
                </a:solidFill>
                <a:latin typeface="Ubuntu" panose="020B0504030602030204" pitchFamily="34" charset="0"/>
                <a:cs typeface="Calibri" panose="020F0502020204030204" pitchFamily="34" charset="0"/>
              </a:rPr>
              <a:t> Cancer Network (TUTHYREF)</a:t>
            </a:r>
          </a:p>
          <a:p>
            <a:pPr marL="307974" indent="-285750">
              <a:lnSpc>
                <a:spcPct val="200000"/>
              </a:lnSpc>
              <a:buClr>
                <a:srgbClr val="EA560D"/>
              </a:buClr>
              <a:buFont typeface="Courier New" panose="02070309020205020404" pitchFamily="49" charset="0"/>
              <a:buChar char="o"/>
            </a:pPr>
            <a:r>
              <a:rPr lang="en-US" sz="1600" dirty="0" smtClean="0">
                <a:solidFill>
                  <a:srgbClr val="415364"/>
                </a:solidFill>
                <a:latin typeface="Ubuntu" panose="020B0504030602030204" pitchFamily="34" charset="0"/>
                <a:cs typeface="Calibri" panose="020F0502020204030204" pitchFamily="34" charset="0"/>
              </a:rPr>
              <a:t>Lymphoma Study Association (LYSA)</a:t>
            </a:r>
            <a:endParaRPr lang="en-US" sz="1600" dirty="0">
              <a:solidFill>
                <a:srgbClr val="415364"/>
              </a:solidFill>
              <a:latin typeface="Ubuntu" panose="020B0504030602030204" pitchFamily="34" charset="0"/>
              <a:cs typeface="Calibri" panose="020F0502020204030204" pitchFamily="34" charset="0"/>
            </a:endParaRPr>
          </a:p>
        </p:txBody>
      </p:sp>
      <p:pic>
        <p:nvPicPr>
          <p:cNvPr id="18" name="Picture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69864" y="2276872"/>
            <a:ext cx="758320" cy="69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Rectangle 5"/>
          <p:cNvSpPr/>
          <p:nvPr/>
        </p:nvSpPr>
        <p:spPr>
          <a:xfrm>
            <a:off x="527415" y="5630403"/>
            <a:ext cx="8459002" cy="584775"/>
          </a:xfrm>
          <a:prstGeom prst="rect">
            <a:avLst/>
          </a:prstGeom>
        </p:spPr>
        <p:txBody>
          <a:bodyPr wrap="square">
            <a:spAutoFit/>
          </a:bodyPr>
          <a:lstStyle/>
          <a:p>
            <a:r>
              <a:rPr lang="fr-FR" sz="1600" b="1" dirty="0">
                <a:solidFill>
                  <a:srgbClr val="EA560D"/>
                </a:solidFill>
              </a:rPr>
              <a:t>Importance des réseaux d’experts qui ont désigné un à 2 experts pour revoir tous les dossiers avant inclusion : accès sécurisé</a:t>
            </a:r>
          </a:p>
        </p:txBody>
      </p:sp>
    </p:spTree>
    <p:extLst>
      <p:ext uri="{BB962C8B-B14F-4D97-AF65-F5344CB8AC3E}">
        <p14:creationId xmlns:p14="http://schemas.microsoft.com/office/powerpoint/2010/main" val="3176762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67544" y="117806"/>
            <a:ext cx="7941733" cy="458510"/>
          </a:xfrm>
        </p:spPr>
        <p:txBody>
          <a:bodyPr/>
          <a:lstStyle/>
          <a:p>
            <a:r>
              <a:rPr lang="fr-FR" sz="2800" dirty="0" err="1" smtClean="0"/>
              <a:t>AcSé</a:t>
            </a:r>
            <a:r>
              <a:rPr lang="fr-FR" sz="2800" dirty="0" smtClean="0"/>
              <a:t> </a:t>
            </a:r>
            <a:r>
              <a:rPr lang="fr-FR" sz="2800" dirty="0" err="1" smtClean="0"/>
              <a:t>crizotinib</a:t>
            </a:r>
            <a:r>
              <a:rPr lang="fr-FR" sz="2800" dirty="0" smtClean="0"/>
              <a:t> – critère principal</a:t>
            </a:r>
            <a:endParaRPr lang="fr-FR" sz="2800" dirty="0"/>
          </a:p>
        </p:txBody>
      </p:sp>
      <p:graphicFrame>
        <p:nvGraphicFramePr>
          <p:cNvPr id="14" name="Tableau 13"/>
          <p:cNvGraphicFramePr>
            <a:graphicFrameLocks noGrp="1"/>
          </p:cNvGraphicFramePr>
          <p:nvPr>
            <p:extLst>
              <p:ext uri="{D42A27DB-BD31-4B8C-83A1-F6EECF244321}">
                <p14:modId xmlns:p14="http://schemas.microsoft.com/office/powerpoint/2010/main" val="2338223171"/>
              </p:ext>
            </p:extLst>
          </p:nvPr>
        </p:nvGraphicFramePr>
        <p:xfrm>
          <a:off x="323528" y="779671"/>
          <a:ext cx="8496944" cy="3386297"/>
        </p:xfrm>
        <a:graphic>
          <a:graphicData uri="http://schemas.openxmlformats.org/drawingml/2006/table">
            <a:tbl>
              <a:tblPr firstRow="1" bandRow="1">
                <a:tableStyleId>{5C22544A-7EE6-4342-B048-85BDC9FD1C3A}</a:tableStyleId>
              </a:tblPr>
              <a:tblGrid>
                <a:gridCol w="3089798">
                  <a:extLst>
                    <a:ext uri="{9D8B030D-6E8A-4147-A177-3AD203B41FA5}">
                      <a16:colId xmlns:a16="http://schemas.microsoft.com/office/drawing/2014/main" val="20000"/>
                    </a:ext>
                  </a:extLst>
                </a:gridCol>
                <a:gridCol w="1086666">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2736304">
                  <a:extLst>
                    <a:ext uri="{9D8B030D-6E8A-4147-A177-3AD203B41FA5}">
                      <a16:colId xmlns:a16="http://schemas.microsoft.com/office/drawing/2014/main" val="20003"/>
                    </a:ext>
                  </a:extLst>
                </a:gridCol>
              </a:tblGrid>
              <a:tr h="463256">
                <a:tc>
                  <a:txBody>
                    <a:bodyPr/>
                    <a:lstStyle/>
                    <a:p>
                      <a:r>
                        <a:rPr lang="fr-FR" sz="1200" b="1" dirty="0" smtClean="0">
                          <a:solidFill>
                            <a:schemeClr val="bg1"/>
                          </a:solidFill>
                          <a:latin typeface="Ubuntu" panose="020B0504030602030204" pitchFamily="34" charset="0"/>
                        </a:rPr>
                        <a:t>Cohortes</a:t>
                      </a:r>
                      <a:r>
                        <a:rPr lang="fr-FR" sz="1200" b="1" baseline="0" dirty="0" smtClean="0">
                          <a:solidFill>
                            <a:schemeClr val="bg1"/>
                          </a:solidFill>
                          <a:latin typeface="Ubuntu" panose="020B0504030602030204" pitchFamily="34" charset="0"/>
                        </a:rPr>
                        <a:t> positives</a:t>
                      </a:r>
                      <a:endParaRPr lang="fr-FR" sz="1200" b="1" dirty="0">
                        <a:solidFill>
                          <a:schemeClr val="bg1"/>
                        </a:solidFill>
                        <a:latin typeface="Ubuntu" panose="020B0504030602030204" pitchFamily="34" charset="0"/>
                      </a:endParaRPr>
                    </a:p>
                  </a:txBody>
                  <a:tcPr marL="121922" marR="121922" marT="60947" marB="60947"/>
                </a:tc>
                <a:tc>
                  <a:txBody>
                    <a:bodyPr/>
                    <a:lstStyle/>
                    <a:p>
                      <a:pPr algn="ctr"/>
                      <a:r>
                        <a:rPr lang="fr-FR" sz="1200" b="1" dirty="0" smtClean="0">
                          <a:solidFill>
                            <a:schemeClr val="bg1"/>
                          </a:solidFill>
                          <a:latin typeface="Ubuntu" panose="020B0504030602030204" pitchFamily="34" charset="0"/>
                        </a:rPr>
                        <a:t>N</a:t>
                      </a:r>
                      <a:endParaRPr lang="fr-FR" sz="1200" b="1" dirty="0">
                        <a:solidFill>
                          <a:schemeClr val="bg1"/>
                        </a:solidFill>
                        <a:latin typeface="Ubuntu" panose="020B0504030602030204" pitchFamily="34" charset="0"/>
                      </a:endParaRPr>
                    </a:p>
                  </a:txBody>
                  <a:tcPr marL="121922" marR="121922" marT="60947" marB="60947"/>
                </a:tc>
                <a:tc>
                  <a:txBody>
                    <a:bodyPr/>
                    <a:lstStyle/>
                    <a:p>
                      <a:pPr algn="ctr"/>
                      <a:r>
                        <a:rPr lang="fr-FR" sz="1200" b="1" dirty="0" smtClean="0">
                          <a:solidFill>
                            <a:schemeClr val="bg1"/>
                          </a:solidFill>
                          <a:latin typeface="Ubuntu" panose="020B0504030602030204" pitchFamily="34" charset="0"/>
                        </a:rPr>
                        <a:t>Best </a:t>
                      </a:r>
                      <a:r>
                        <a:rPr lang="fr-FR" sz="1200" b="1" dirty="0" err="1" smtClean="0">
                          <a:solidFill>
                            <a:schemeClr val="bg1"/>
                          </a:solidFill>
                          <a:latin typeface="Ubuntu" panose="020B0504030602030204" pitchFamily="34" charset="0"/>
                        </a:rPr>
                        <a:t>response</a:t>
                      </a:r>
                      <a:r>
                        <a:rPr lang="fr-FR" sz="1200" b="1" baseline="0" dirty="0" smtClean="0">
                          <a:solidFill>
                            <a:schemeClr val="bg1"/>
                          </a:solidFill>
                          <a:latin typeface="Ubuntu" panose="020B0504030602030204" pitchFamily="34" charset="0"/>
                        </a:rPr>
                        <a:t> (CR/PR)</a:t>
                      </a:r>
                      <a:endParaRPr lang="fr-FR" sz="1200" b="1" dirty="0">
                        <a:solidFill>
                          <a:schemeClr val="bg1"/>
                        </a:solidFill>
                        <a:latin typeface="Ubuntu" panose="020B0504030602030204" pitchFamily="34" charset="0"/>
                      </a:endParaRPr>
                    </a:p>
                  </a:txBody>
                  <a:tcPr marL="121922" marR="121922" marT="60947" marB="60947"/>
                </a:tc>
                <a:tc>
                  <a:txBody>
                    <a:bodyPr/>
                    <a:lstStyle/>
                    <a:p>
                      <a:pPr algn="ctr"/>
                      <a:r>
                        <a:rPr lang="fr-FR" sz="1200" b="1" dirty="0" smtClean="0">
                          <a:solidFill>
                            <a:schemeClr val="bg1"/>
                          </a:solidFill>
                          <a:latin typeface="Ubuntu" panose="020B0504030602030204" pitchFamily="34" charset="0"/>
                        </a:rPr>
                        <a:t>ORR % [CI</a:t>
                      </a:r>
                      <a:r>
                        <a:rPr lang="fr-FR" sz="1200" b="1" baseline="0" dirty="0" smtClean="0">
                          <a:solidFill>
                            <a:schemeClr val="bg1"/>
                          </a:solidFill>
                          <a:latin typeface="Ubuntu" panose="020B0504030602030204" pitchFamily="34" charset="0"/>
                        </a:rPr>
                        <a:t> 95%]</a:t>
                      </a:r>
                    </a:p>
                    <a:p>
                      <a:pPr algn="ctr"/>
                      <a:r>
                        <a:rPr lang="fr-FR" sz="1200" b="1" baseline="0" dirty="0" smtClean="0">
                          <a:solidFill>
                            <a:schemeClr val="bg1"/>
                          </a:solidFill>
                          <a:latin typeface="Ubuntu" panose="020B0504030602030204" pitchFamily="34" charset="0"/>
                        </a:rPr>
                        <a:t>Best </a:t>
                      </a:r>
                      <a:r>
                        <a:rPr lang="fr-FR" sz="1200" b="1" baseline="0" dirty="0" err="1" smtClean="0">
                          <a:solidFill>
                            <a:schemeClr val="bg1"/>
                          </a:solidFill>
                          <a:latin typeface="Ubuntu" panose="020B0504030602030204" pitchFamily="34" charset="0"/>
                        </a:rPr>
                        <a:t>response</a:t>
                      </a:r>
                      <a:endParaRPr lang="fr-FR" sz="1200" b="1" dirty="0">
                        <a:solidFill>
                          <a:schemeClr val="bg1"/>
                        </a:solidFill>
                        <a:latin typeface="Ubuntu" panose="020B0504030602030204" pitchFamily="34" charset="0"/>
                      </a:endParaRPr>
                    </a:p>
                  </a:txBody>
                  <a:tcPr marL="121922" marR="121922" marT="60947" marB="60947"/>
                </a:tc>
                <a:extLst>
                  <a:ext uri="{0D108BD9-81ED-4DB2-BD59-A6C34878D82A}">
                    <a16:rowId xmlns:a16="http://schemas.microsoft.com/office/drawing/2014/main" val="10000"/>
                  </a:ext>
                </a:extLst>
              </a:tr>
              <a:tr h="283093">
                <a:tc>
                  <a:txBody>
                    <a:bodyPr/>
                    <a:lstStyle/>
                    <a:p>
                      <a:r>
                        <a:rPr lang="fr-FR" sz="1200" b="1" dirty="0" smtClean="0">
                          <a:solidFill>
                            <a:srgbClr val="415364"/>
                          </a:solidFill>
                          <a:latin typeface="Ubuntu" panose="020B0504030602030204" pitchFamily="34" charset="0"/>
                        </a:rPr>
                        <a:t>ALCL   ALK</a:t>
                      </a:r>
                      <a:r>
                        <a:rPr lang="fr-FR" sz="1200" b="1" baseline="0" dirty="0" smtClean="0">
                          <a:solidFill>
                            <a:srgbClr val="415364"/>
                          </a:solidFill>
                          <a:latin typeface="Ubuntu" panose="020B0504030602030204" pitchFamily="34" charset="0"/>
                        </a:rPr>
                        <a:t> </a:t>
                      </a:r>
                      <a:r>
                        <a:rPr lang="fr-FR" sz="1200" b="1" baseline="0" dirty="0" err="1" smtClean="0">
                          <a:solidFill>
                            <a:srgbClr val="415364"/>
                          </a:solidFill>
                          <a:latin typeface="Ubuntu" panose="020B0504030602030204" pitchFamily="34" charset="0"/>
                        </a:rPr>
                        <a:t>trans</a:t>
                      </a:r>
                      <a:endParaRPr lang="fr-FR" sz="1200" b="1" dirty="0">
                        <a:solidFill>
                          <a:srgbClr val="415364"/>
                        </a:solidFill>
                        <a:latin typeface="Ubuntu" panose="020B0504030602030204" pitchFamily="34" charset="0"/>
                      </a:endParaRPr>
                    </a:p>
                  </a:txBody>
                  <a:tcPr marL="121922" marR="121922" marT="60947" marB="60947"/>
                </a:tc>
                <a:tc>
                  <a:txBody>
                    <a:bodyPr/>
                    <a:lstStyle/>
                    <a:p>
                      <a:pPr algn="ctr"/>
                      <a:r>
                        <a:rPr lang="fr-FR" sz="1200" b="1" dirty="0" smtClean="0">
                          <a:solidFill>
                            <a:srgbClr val="415364"/>
                          </a:solidFill>
                          <a:latin typeface="Ubuntu" panose="020B0504030602030204" pitchFamily="34" charset="0"/>
                        </a:rPr>
                        <a:t>24</a:t>
                      </a:r>
                      <a:endParaRPr lang="fr-FR" sz="1200" b="1" dirty="0">
                        <a:solidFill>
                          <a:srgbClr val="415364"/>
                        </a:solidFill>
                        <a:latin typeface="Ubuntu" panose="020B0504030602030204" pitchFamily="34" charset="0"/>
                      </a:endParaRPr>
                    </a:p>
                  </a:txBody>
                  <a:tcPr marL="121922" marR="121922" marT="60947" marB="60947"/>
                </a:tc>
                <a:tc>
                  <a:txBody>
                    <a:bodyPr/>
                    <a:lstStyle/>
                    <a:p>
                      <a:pPr marL="0" algn="ctr" defTabSz="914400" rtl="0" eaLnBrk="1" latinLnBrk="0" hangingPunct="1"/>
                      <a:r>
                        <a:rPr lang="fr-FR" sz="1200" b="1" kern="1200" dirty="0" smtClean="0">
                          <a:solidFill>
                            <a:srgbClr val="415364"/>
                          </a:solidFill>
                          <a:latin typeface="Ubuntu" panose="020B0504030602030204" pitchFamily="34" charset="0"/>
                        </a:rPr>
                        <a:t>12</a:t>
                      </a:r>
                      <a:endParaRPr lang="fr-FR" sz="1200" b="1" kern="1200" dirty="0">
                        <a:solidFill>
                          <a:srgbClr val="415364"/>
                        </a:solidFill>
                        <a:latin typeface="Ubuntu" panose="020B0504030602030204" pitchFamily="34" charset="0"/>
                        <a:ea typeface="+mn-ea"/>
                        <a:cs typeface="+mn-cs"/>
                      </a:endParaRPr>
                    </a:p>
                  </a:txBody>
                  <a:tcPr marL="121922" marR="121922" marT="60947" marB="609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415364"/>
                          </a:solidFill>
                          <a:latin typeface="Ubuntu" panose="020B0504030602030204" pitchFamily="34" charset="0"/>
                        </a:rPr>
                        <a:t>  54 [29-71]</a:t>
                      </a:r>
                      <a:endParaRPr lang="fr-FR" sz="1200" b="1" kern="1200" dirty="0" smtClean="0">
                        <a:solidFill>
                          <a:srgbClr val="415364"/>
                        </a:solidFill>
                        <a:latin typeface="Ubuntu" panose="020B0504030602030204" pitchFamily="34" charset="0"/>
                      </a:endParaRPr>
                    </a:p>
                  </a:txBody>
                  <a:tcPr marL="121922" marR="121922" marT="60947" marB="60947"/>
                </a:tc>
                <a:extLst>
                  <a:ext uri="{0D108BD9-81ED-4DB2-BD59-A6C34878D82A}">
                    <a16:rowId xmlns:a16="http://schemas.microsoft.com/office/drawing/2014/main" val="10001"/>
                  </a:ext>
                </a:extLst>
              </a:tr>
              <a:tr h="703047">
                <a:tc>
                  <a:txBody>
                    <a:bodyPr/>
                    <a:lstStyle/>
                    <a:p>
                      <a:r>
                        <a:rPr lang="fr-FR" sz="1200" b="1" dirty="0" smtClean="0">
                          <a:solidFill>
                            <a:srgbClr val="415364"/>
                          </a:solidFill>
                          <a:latin typeface="Ubuntu" panose="020B0504030602030204" pitchFamily="34" charset="0"/>
                        </a:rPr>
                        <a:t>NSCLC</a:t>
                      </a:r>
                      <a:r>
                        <a:rPr lang="fr-FR" sz="1200" b="1" baseline="0" dirty="0" smtClean="0">
                          <a:solidFill>
                            <a:srgbClr val="415364"/>
                          </a:solidFill>
                          <a:latin typeface="Ubuntu" panose="020B0504030602030204" pitchFamily="34" charset="0"/>
                        </a:rPr>
                        <a:t>  MET </a:t>
                      </a:r>
                      <a:r>
                        <a:rPr lang="fr-FR" sz="1200" b="1" baseline="0" dirty="0" err="1" smtClean="0">
                          <a:solidFill>
                            <a:srgbClr val="415364"/>
                          </a:solidFill>
                          <a:latin typeface="Ubuntu" panose="020B0504030602030204" pitchFamily="34" charset="0"/>
                        </a:rPr>
                        <a:t>amp</a:t>
                      </a:r>
                      <a:endParaRPr lang="fr-FR" sz="1200" b="1" baseline="0" dirty="0" smtClean="0">
                        <a:solidFill>
                          <a:srgbClr val="415364"/>
                        </a:solidFill>
                        <a:latin typeface="Ubuntu" panose="020B0504030602030204" pitchFamily="34" charset="0"/>
                      </a:endParaRPr>
                    </a:p>
                    <a:p>
                      <a:r>
                        <a:rPr lang="fr-FR" sz="1200" b="1" dirty="0" smtClean="0">
                          <a:solidFill>
                            <a:srgbClr val="415364"/>
                          </a:solidFill>
                          <a:latin typeface="Ubuntu" panose="020B0504030602030204" pitchFamily="34" charset="0"/>
                        </a:rPr>
                        <a:t>            ROS1</a:t>
                      </a:r>
                      <a:r>
                        <a:rPr lang="fr-FR" sz="1200" b="1" baseline="0" dirty="0" smtClean="0">
                          <a:solidFill>
                            <a:srgbClr val="415364"/>
                          </a:solidFill>
                          <a:latin typeface="Ubuntu" panose="020B0504030602030204" pitchFamily="34" charset="0"/>
                        </a:rPr>
                        <a:t> </a:t>
                      </a:r>
                      <a:r>
                        <a:rPr lang="fr-FR" sz="1200" b="1" baseline="0" dirty="0" err="1" smtClean="0">
                          <a:solidFill>
                            <a:srgbClr val="415364"/>
                          </a:solidFill>
                          <a:latin typeface="Ubuntu" panose="020B0504030602030204" pitchFamily="34" charset="0"/>
                        </a:rPr>
                        <a:t>trans</a:t>
                      </a:r>
                      <a:endParaRPr lang="fr-FR" sz="1200" b="1" baseline="0" dirty="0" smtClean="0">
                        <a:solidFill>
                          <a:srgbClr val="415364"/>
                        </a:solidFill>
                        <a:latin typeface="Ubuntu" panose="020B0504030602030204" pitchFamily="34" charset="0"/>
                      </a:endParaRPr>
                    </a:p>
                    <a:p>
                      <a:r>
                        <a:rPr lang="fr-FR" sz="1200" b="1" baseline="0" dirty="0" smtClean="0">
                          <a:solidFill>
                            <a:srgbClr val="415364"/>
                          </a:solidFill>
                          <a:latin typeface="Ubuntu" panose="020B0504030602030204" pitchFamily="34" charset="0"/>
                        </a:rPr>
                        <a:t>            MET mut</a:t>
                      </a:r>
                      <a:endParaRPr lang="fr-FR" sz="1200" b="1" dirty="0">
                        <a:solidFill>
                          <a:srgbClr val="415364"/>
                        </a:solidFill>
                        <a:latin typeface="Ubuntu" panose="020B0504030602030204" pitchFamily="34" charset="0"/>
                      </a:endParaRPr>
                    </a:p>
                  </a:txBody>
                  <a:tcPr marL="121922" marR="121922" marT="60947" marB="60947"/>
                </a:tc>
                <a:tc>
                  <a:txBody>
                    <a:bodyPr/>
                    <a:lstStyle/>
                    <a:p>
                      <a:pPr marL="0" algn="ctr" defTabSz="914400" rtl="0" eaLnBrk="1" latinLnBrk="0" hangingPunct="1">
                        <a:lnSpc>
                          <a:spcPct val="115000"/>
                        </a:lnSpc>
                        <a:spcAft>
                          <a:spcPts val="0"/>
                        </a:spcAft>
                      </a:pPr>
                      <a:r>
                        <a:rPr lang="en-US" sz="1200" b="1" kern="1200" dirty="0" smtClean="0">
                          <a:solidFill>
                            <a:srgbClr val="415364"/>
                          </a:solidFill>
                          <a:latin typeface="Ubuntu" panose="020B0504030602030204" pitchFamily="34" charset="0"/>
                        </a:rPr>
                        <a:t>25</a:t>
                      </a:r>
                      <a:endParaRPr lang="fr-FR" sz="1200" b="1" kern="1200" dirty="0" smtClean="0">
                        <a:solidFill>
                          <a:srgbClr val="415364"/>
                        </a:solidFill>
                        <a:latin typeface="Ubuntu" panose="020B0504030602030204" pitchFamily="34" charset="0"/>
                      </a:endParaRPr>
                    </a:p>
                    <a:p>
                      <a:pPr marL="0" algn="ctr" defTabSz="914400" rtl="0" eaLnBrk="1" latinLnBrk="0" hangingPunct="1">
                        <a:lnSpc>
                          <a:spcPct val="115000"/>
                        </a:lnSpc>
                        <a:spcAft>
                          <a:spcPts val="0"/>
                        </a:spcAft>
                      </a:pPr>
                      <a:r>
                        <a:rPr lang="en-US" sz="1200" b="1" kern="1200" dirty="0" smtClean="0">
                          <a:solidFill>
                            <a:srgbClr val="415364"/>
                          </a:solidFill>
                          <a:latin typeface="Ubuntu" panose="020B0504030602030204" pitchFamily="34" charset="0"/>
                        </a:rPr>
                        <a:t>37</a:t>
                      </a:r>
                      <a:endParaRPr lang="fr-FR" sz="1200" b="1" kern="1200" dirty="0" smtClean="0">
                        <a:solidFill>
                          <a:srgbClr val="415364"/>
                        </a:solidFill>
                        <a:latin typeface="Ubuntu" panose="020B0504030602030204" pitchFamily="34" charset="0"/>
                      </a:endParaRPr>
                    </a:p>
                    <a:p>
                      <a:pPr marL="0" algn="ctr" defTabSz="914400" rtl="0" eaLnBrk="1" latinLnBrk="0" hangingPunct="1">
                        <a:lnSpc>
                          <a:spcPct val="115000"/>
                        </a:lnSpc>
                        <a:spcAft>
                          <a:spcPts val="0"/>
                        </a:spcAft>
                      </a:pPr>
                      <a:r>
                        <a:rPr lang="en-US" sz="1200" b="1" kern="1200" dirty="0" smtClean="0">
                          <a:solidFill>
                            <a:srgbClr val="415364"/>
                          </a:solidFill>
                          <a:latin typeface="Ubuntu" panose="020B0504030602030204" pitchFamily="34" charset="0"/>
                        </a:rPr>
                        <a:t>28</a:t>
                      </a:r>
                      <a:endParaRPr lang="fr-FR" sz="1200" b="1" kern="1200" dirty="0" smtClean="0">
                        <a:solidFill>
                          <a:srgbClr val="415364"/>
                        </a:solidFill>
                        <a:latin typeface="Ubuntu" panose="020B0504030602030204" pitchFamily="34" charset="0"/>
                        <a:ea typeface="+mn-ea"/>
                        <a:cs typeface="+mn-cs"/>
                      </a:endParaRPr>
                    </a:p>
                  </a:txBody>
                  <a:tcPr marL="121922" marR="121922" marT="60947" marB="60947"/>
                </a:tc>
                <a:tc>
                  <a:txBody>
                    <a:bodyPr/>
                    <a:lstStyle/>
                    <a:p>
                      <a:pPr marL="0" algn="ctr" defTabSz="914400" rtl="0" eaLnBrk="1" latinLnBrk="0" hangingPunct="1">
                        <a:lnSpc>
                          <a:spcPct val="115000"/>
                        </a:lnSpc>
                        <a:spcAft>
                          <a:spcPts val="0"/>
                        </a:spcAft>
                      </a:pPr>
                      <a:r>
                        <a:rPr lang="fr-FR" sz="1200" b="1" kern="1200" dirty="0" smtClean="0">
                          <a:solidFill>
                            <a:srgbClr val="415364"/>
                          </a:solidFill>
                          <a:latin typeface="Ubuntu" panose="020B0504030602030204" pitchFamily="34" charset="0"/>
                        </a:rPr>
                        <a:t> </a:t>
                      </a:r>
                      <a:r>
                        <a:rPr lang="fr-FR" sz="1200" b="1" kern="1200" dirty="0" smtClean="0">
                          <a:solidFill>
                            <a:srgbClr val="415364"/>
                          </a:solidFill>
                          <a:latin typeface="Ubuntu" panose="020B0504030602030204" pitchFamily="34" charset="0"/>
                          <a:ea typeface="+mn-ea"/>
                          <a:cs typeface="+mn-cs"/>
                        </a:rPr>
                        <a:t>8 </a:t>
                      </a:r>
                    </a:p>
                    <a:p>
                      <a:pPr marL="0" algn="ctr" defTabSz="914400" rtl="0" eaLnBrk="1" latinLnBrk="0" hangingPunct="1">
                        <a:lnSpc>
                          <a:spcPct val="115000"/>
                        </a:lnSpc>
                        <a:spcAft>
                          <a:spcPts val="0"/>
                        </a:spcAft>
                      </a:pPr>
                      <a:r>
                        <a:rPr lang="fr-FR" sz="1200" b="1" kern="1200" dirty="0" smtClean="0">
                          <a:solidFill>
                            <a:srgbClr val="415364"/>
                          </a:solidFill>
                          <a:latin typeface="Ubuntu" panose="020B0504030602030204" pitchFamily="34" charset="0"/>
                          <a:ea typeface="+mn-ea"/>
                          <a:cs typeface="+mn-cs"/>
                        </a:rPr>
                        <a:t>25</a:t>
                      </a:r>
                    </a:p>
                    <a:p>
                      <a:pPr marL="0" algn="ctr" defTabSz="914400" rtl="0" eaLnBrk="1" latinLnBrk="0" hangingPunct="1">
                        <a:lnSpc>
                          <a:spcPct val="115000"/>
                        </a:lnSpc>
                        <a:spcAft>
                          <a:spcPts val="0"/>
                        </a:spcAft>
                      </a:pPr>
                      <a:r>
                        <a:rPr lang="fr-FR" sz="1200" b="1" kern="1200" dirty="0" smtClean="0">
                          <a:solidFill>
                            <a:srgbClr val="415364"/>
                          </a:solidFill>
                          <a:latin typeface="Ubuntu" panose="020B0504030602030204" pitchFamily="34" charset="0"/>
                          <a:ea typeface="+mn-ea"/>
                          <a:cs typeface="+mn-cs"/>
                        </a:rPr>
                        <a:t>10</a:t>
                      </a:r>
                      <a:endParaRPr lang="fr-FR" sz="1200" b="1" kern="1200" dirty="0">
                        <a:solidFill>
                          <a:srgbClr val="415364"/>
                        </a:solidFill>
                        <a:latin typeface="Ubuntu" panose="020B0504030602030204" pitchFamily="34" charset="0"/>
                        <a:ea typeface="+mn-ea"/>
                        <a:cs typeface="+mn-cs"/>
                      </a:endParaRPr>
                    </a:p>
                  </a:txBody>
                  <a:tcPr marL="121922" marR="121922" marT="60947" marB="60947"/>
                </a:tc>
                <a:tc>
                  <a:txBody>
                    <a:bodyPr/>
                    <a:lstStyle/>
                    <a:p>
                      <a:pPr marL="0" algn="ctr" defTabSz="914400" rtl="0" eaLnBrk="1" latinLnBrk="0" hangingPunct="1">
                        <a:lnSpc>
                          <a:spcPct val="115000"/>
                        </a:lnSpc>
                        <a:spcAft>
                          <a:spcPts val="0"/>
                        </a:spcAft>
                      </a:pPr>
                      <a:r>
                        <a:rPr lang="en-US" sz="1200" b="1" kern="1200" dirty="0" smtClean="0">
                          <a:solidFill>
                            <a:srgbClr val="415364"/>
                          </a:solidFill>
                          <a:latin typeface="Ubuntu" panose="020B0504030602030204" pitchFamily="34" charset="0"/>
                        </a:rPr>
                        <a:t>32 </a:t>
                      </a:r>
                      <a:r>
                        <a:rPr lang="en-US" sz="1200" b="1" kern="1200" dirty="0">
                          <a:solidFill>
                            <a:srgbClr val="415364"/>
                          </a:solidFill>
                          <a:latin typeface="Ubuntu" panose="020B0504030602030204" pitchFamily="34" charset="0"/>
                        </a:rPr>
                        <a:t>[</a:t>
                      </a:r>
                      <a:r>
                        <a:rPr lang="en-US" sz="1200" b="1" kern="1200" dirty="0" smtClean="0">
                          <a:solidFill>
                            <a:srgbClr val="415364"/>
                          </a:solidFill>
                          <a:latin typeface="Ubuntu" panose="020B0504030602030204" pitchFamily="34" charset="0"/>
                        </a:rPr>
                        <a:t>15 </a:t>
                      </a:r>
                      <a:r>
                        <a:rPr lang="en-US" sz="1200" b="1" kern="1200" dirty="0">
                          <a:solidFill>
                            <a:srgbClr val="415364"/>
                          </a:solidFill>
                          <a:latin typeface="Ubuntu" panose="020B0504030602030204" pitchFamily="34" charset="0"/>
                        </a:rPr>
                        <a:t>- </a:t>
                      </a:r>
                      <a:r>
                        <a:rPr lang="en-US" sz="1200" b="1" kern="1200" dirty="0" smtClean="0">
                          <a:solidFill>
                            <a:srgbClr val="415364"/>
                          </a:solidFill>
                          <a:latin typeface="Ubuntu" panose="020B0504030602030204" pitchFamily="34" charset="0"/>
                        </a:rPr>
                        <a:t>54]</a:t>
                      </a:r>
                      <a:endParaRPr lang="fr-FR" sz="1200" b="1" kern="1200" dirty="0">
                        <a:solidFill>
                          <a:srgbClr val="415364"/>
                        </a:solidFill>
                        <a:latin typeface="Ubuntu" panose="020B0504030602030204" pitchFamily="34" charset="0"/>
                      </a:endParaRPr>
                    </a:p>
                    <a:p>
                      <a:pPr marL="0" algn="ctr" defTabSz="914400" rtl="0" eaLnBrk="1" latinLnBrk="0" hangingPunct="1">
                        <a:lnSpc>
                          <a:spcPct val="115000"/>
                        </a:lnSpc>
                        <a:spcAft>
                          <a:spcPts val="0"/>
                        </a:spcAft>
                      </a:pPr>
                      <a:r>
                        <a:rPr lang="en-US" sz="1200" b="1" kern="1200" dirty="0" smtClean="0">
                          <a:solidFill>
                            <a:srgbClr val="415364"/>
                          </a:solidFill>
                          <a:latin typeface="Ubuntu" panose="020B0504030602030204" pitchFamily="34" charset="0"/>
                        </a:rPr>
                        <a:t>67 [50 </a:t>
                      </a:r>
                      <a:r>
                        <a:rPr lang="en-US" sz="1200" b="1" kern="1200" dirty="0">
                          <a:solidFill>
                            <a:srgbClr val="415364"/>
                          </a:solidFill>
                          <a:latin typeface="Ubuntu" panose="020B0504030602030204" pitchFamily="34" charset="0"/>
                        </a:rPr>
                        <a:t>- </a:t>
                      </a:r>
                      <a:r>
                        <a:rPr lang="en-US" sz="1200" b="1" kern="1200" dirty="0" smtClean="0">
                          <a:solidFill>
                            <a:srgbClr val="415364"/>
                          </a:solidFill>
                          <a:latin typeface="Ubuntu" panose="020B0504030602030204" pitchFamily="34" charset="0"/>
                        </a:rPr>
                        <a:t>82]</a:t>
                      </a:r>
                      <a:endParaRPr lang="fr-FR" sz="1200" b="1" kern="1200" dirty="0">
                        <a:solidFill>
                          <a:srgbClr val="415364"/>
                        </a:solidFill>
                        <a:latin typeface="Ubuntu" panose="020B0504030602030204" pitchFamily="34" charset="0"/>
                      </a:endParaRPr>
                    </a:p>
                    <a:p>
                      <a:pPr marL="0" algn="ctr" defTabSz="914400" rtl="0" eaLnBrk="1" latinLnBrk="0" hangingPunct="1">
                        <a:lnSpc>
                          <a:spcPct val="115000"/>
                        </a:lnSpc>
                        <a:spcAft>
                          <a:spcPts val="0"/>
                        </a:spcAft>
                      </a:pPr>
                      <a:r>
                        <a:rPr lang="en-US" sz="1200" b="1" kern="1200" dirty="0" smtClean="0">
                          <a:solidFill>
                            <a:srgbClr val="415364"/>
                          </a:solidFill>
                          <a:latin typeface="Ubuntu" panose="020B0504030602030204" pitchFamily="34" charset="0"/>
                        </a:rPr>
                        <a:t>40 [21 -61]</a:t>
                      </a:r>
                      <a:endParaRPr lang="fr-FR" sz="1200" b="1" kern="1200" dirty="0">
                        <a:solidFill>
                          <a:srgbClr val="415364"/>
                        </a:solidFill>
                        <a:latin typeface="Ubuntu" panose="020B0504030602030204" pitchFamily="34" charset="0"/>
                        <a:ea typeface="+mn-ea"/>
                        <a:cs typeface="+mn-cs"/>
                      </a:endParaRPr>
                    </a:p>
                  </a:txBody>
                  <a:tcPr marL="68581" marR="68581" marT="0" marB="0"/>
                </a:tc>
                <a:extLst>
                  <a:ext uri="{0D108BD9-81ED-4DB2-BD59-A6C34878D82A}">
                    <a16:rowId xmlns:a16="http://schemas.microsoft.com/office/drawing/2014/main" val="10002"/>
                  </a:ext>
                </a:extLst>
              </a:tr>
              <a:tr h="283093">
                <a:tc>
                  <a:txBody>
                    <a:bodyPr/>
                    <a:lstStyle/>
                    <a:p>
                      <a:r>
                        <a:rPr lang="fr-FR" sz="1200" b="1" dirty="0" smtClean="0">
                          <a:solidFill>
                            <a:srgbClr val="415364"/>
                          </a:solidFill>
                          <a:latin typeface="Ubuntu" panose="020B0504030602030204" pitchFamily="34" charset="0"/>
                        </a:rPr>
                        <a:t>Œsogastrique</a:t>
                      </a:r>
                      <a:r>
                        <a:rPr lang="fr-FR" sz="1200" b="1" baseline="0" dirty="0" smtClean="0">
                          <a:solidFill>
                            <a:srgbClr val="415364"/>
                          </a:solidFill>
                          <a:latin typeface="Ubuntu" panose="020B0504030602030204" pitchFamily="34" charset="0"/>
                        </a:rPr>
                        <a:t> MET </a:t>
                      </a:r>
                      <a:r>
                        <a:rPr lang="fr-FR" sz="1200" b="1" baseline="0" dirty="0" err="1" smtClean="0">
                          <a:solidFill>
                            <a:srgbClr val="415364"/>
                          </a:solidFill>
                          <a:latin typeface="Ubuntu" panose="020B0504030602030204" pitchFamily="34" charset="0"/>
                        </a:rPr>
                        <a:t>amp</a:t>
                      </a:r>
                      <a:endParaRPr lang="fr-FR" sz="1200" b="1" dirty="0">
                        <a:solidFill>
                          <a:srgbClr val="415364"/>
                        </a:solidFill>
                        <a:latin typeface="Ubuntu" panose="020B0504030602030204" pitchFamily="34" charset="0"/>
                      </a:endParaRPr>
                    </a:p>
                  </a:txBody>
                  <a:tcPr marL="121922" marR="121922" marT="60947" marB="60947"/>
                </a:tc>
                <a:tc>
                  <a:txBody>
                    <a:bodyPr/>
                    <a:lstStyle/>
                    <a:p>
                      <a:pPr algn="ctr"/>
                      <a:r>
                        <a:rPr lang="fr-FR" sz="1200" b="1" dirty="0" smtClean="0">
                          <a:solidFill>
                            <a:srgbClr val="415364"/>
                          </a:solidFill>
                          <a:latin typeface="Ubuntu" panose="020B0504030602030204" pitchFamily="34" charset="0"/>
                        </a:rPr>
                        <a:t>9</a:t>
                      </a:r>
                      <a:endParaRPr lang="fr-FR" sz="1200" b="1" dirty="0">
                        <a:solidFill>
                          <a:srgbClr val="415364"/>
                        </a:solidFill>
                        <a:latin typeface="Ubuntu" panose="020B0504030602030204" pitchFamily="34" charset="0"/>
                      </a:endParaRPr>
                    </a:p>
                  </a:txBody>
                  <a:tcPr marL="121922" marR="121922" marT="60947" marB="60947"/>
                </a:tc>
                <a:tc>
                  <a:txBody>
                    <a:bodyPr/>
                    <a:lstStyle/>
                    <a:p>
                      <a:pPr marL="0" algn="ctr" defTabSz="914400" rtl="0" eaLnBrk="1" latinLnBrk="0" hangingPunct="1"/>
                      <a:r>
                        <a:rPr lang="fr-FR" sz="1200" b="1" kern="1200" baseline="0" dirty="0" smtClean="0">
                          <a:solidFill>
                            <a:srgbClr val="415364"/>
                          </a:solidFill>
                          <a:latin typeface="Ubuntu" panose="020B0504030602030204" pitchFamily="34" charset="0"/>
                        </a:rPr>
                        <a:t> </a:t>
                      </a:r>
                      <a:r>
                        <a:rPr lang="fr-FR" sz="1200" b="1" kern="1200" dirty="0" smtClean="0">
                          <a:solidFill>
                            <a:srgbClr val="415364"/>
                          </a:solidFill>
                          <a:latin typeface="Ubuntu" panose="020B0504030602030204" pitchFamily="34" charset="0"/>
                        </a:rPr>
                        <a:t>5</a:t>
                      </a:r>
                      <a:endParaRPr lang="fr-FR" sz="1200" b="1" kern="1200" dirty="0">
                        <a:solidFill>
                          <a:srgbClr val="415364"/>
                        </a:solidFill>
                        <a:latin typeface="Ubuntu" panose="020B0504030602030204" pitchFamily="34" charset="0"/>
                        <a:ea typeface="+mn-ea"/>
                        <a:cs typeface="+mn-cs"/>
                      </a:endParaRPr>
                    </a:p>
                  </a:txBody>
                  <a:tcPr marL="121922" marR="121922" marT="60947" marB="60947"/>
                </a:tc>
                <a:tc>
                  <a:txBody>
                    <a:bodyPr/>
                    <a:lstStyle/>
                    <a:p>
                      <a:pPr marL="0" algn="ctr" defTabSz="914400" rtl="0" eaLnBrk="1" latinLnBrk="0" hangingPunct="1">
                        <a:lnSpc>
                          <a:spcPct val="115000"/>
                        </a:lnSpc>
                        <a:spcAft>
                          <a:spcPts val="0"/>
                        </a:spcAft>
                      </a:pPr>
                      <a:r>
                        <a:rPr lang="en-US" sz="1200" b="1" kern="1200" dirty="0" smtClean="0">
                          <a:solidFill>
                            <a:srgbClr val="415364"/>
                          </a:solidFill>
                          <a:latin typeface="Ubuntu" panose="020B0504030602030204" pitchFamily="34" charset="0"/>
                        </a:rPr>
                        <a:t>56 [21-86]</a:t>
                      </a:r>
                      <a:endParaRPr lang="fr-FR" sz="1200" b="1" kern="1200" dirty="0">
                        <a:solidFill>
                          <a:srgbClr val="415364"/>
                        </a:solidFill>
                        <a:latin typeface="Ubuntu" panose="020B0504030602030204" pitchFamily="34" charset="0"/>
                        <a:ea typeface="+mn-ea"/>
                        <a:cs typeface="+mn-cs"/>
                      </a:endParaRPr>
                    </a:p>
                  </a:txBody>
                  <a:tcPr marL="68581" marR="68581" marT="0" marB="0"/>
                </a:tc>
                <a:extLst>
                  <a:ext uri="{0D108BD9-81ED-4DB2-BD59-A6C34878D82A}">
                    <a16:rowId xmlns:a16="http://schemas.microsoft.com/office/drawing/2014/main" val="10003"/>
                  </a:ext>
                </a:extLst>
              </a:tr>
              <a:tr h="283093">
                <a:tc>
                  <a:txBody>
                    <a:bodyPr/>
                    <a:lstStyle/>
                    <a:p>
                      <a:r>
                        <a:rPr lang="fr-FR" sz="1200" b="1" dirty="0" smtClean="0">
                          <a:solidFill>
                            <a:srgbClr val="415364"/>
                          </a:solidFill>
                          <a:latin typeface="Ubuntu" panose="020B0504030602030204" pitchFamily="34" charset="0"/>
                        </a:rPr>
                        <a:t>TMI   ALK </a:t>
                      </a:r>
                      <a:r>
                        <a:rPr lang="fr-FR" sz="1200" b="1" dirty="0" err="1" smtClean="0">
                          <a:solidFill>
                            <a:srgbClr val="415364"/>
                          </a:solidFill>
                          <a:latin typeface="Ubuntu" panose="020B0504030602030204" pitchFamily="34" charset="0"/>
                        </a:rPr>
                        <a:t>trans</a:t>
                      </a:r>
                      <a:r>
                        <a:rPr lang="fr-FR" sz="1200" b="1" dirty="0" smtClean="0">
                          <a:solidFill>
                            <a:srgbClr val="415364"/>
                          </a:solidFill>
                          <a:latin typeface="Ubuntu" panose="020B0504030602030204" pitchFamily="34" charset="0"/>
                        </a:rPr>
                        <a:t> /</a:t>
                      </a:r>
                      <a:r>
                        <a:rPr lang="fr-FR" sz="1200" b="1" baseline="0" dirty="0" smtClean="0">
                          <a:solidFill>
                            <a:srgbClr val="415364"/>
                          </a:solidFill>
                          <a:latin typeface="Ubuntu" panose="020B0504030602030204" pitchFamily="34" charset="0"/>
                        </a:rPr>
                        <a:t> ROS1 </a:t>
                      </a:r>
                      <a:r>
                        <a:rPr lang="fr-FR" sz="1200" b="1" baseline="0" dirty="0" err="1" smtClean="0">
                          <a:solidFill>
                            <a:srgbClr val="415364"/>
                          </a:solidFill>
                          <a:latin typeface="Ubuntu" panose="020B0504030602030204" pitchFamily="34" charset="0"/>
                        </a:rPr>
                        <a:t>trans</a:t>
                      </a:r>
                      <a:endParaRPr lang="fr-FR" sz="1200" b="1" dirty="0">
                        <a:solidFill>
                          <a:srgbClr val="415364"/>
                        </a:solidFill>
                        <a:latin typeface="Ubuntu" panose="020B0504030602030204" pitchFamily="34" charset="0"/>
                      </a:endParaRPr>
                    </a:p>
                  </a:txBody>
                  <a:tcPr marL="121922" marR="121922" marT="60947" marB="60947"/>
                </a:tc>
                <a:tc>
                  <a:txBody>
                    <a:bodyPr/>
                    <a:lstStyle/>
                    <a:p>
                      <a:pPr algn="ctr"/>
                      <a:r>
                        <a:rPr lang="fr-FR" sz="1200" b="1" dirty="0" smtClean="0">
                          <a:solidFill>
                            <a:srgbClr val="415364"/>
                          </a:solidFill>
                          <a:latin typeface="Ubuntu" panose="020B0504030602030204" pitchFamily="34" charset="0"/>
                        </a:rPr>
                        <a:t>8</a:t>
                      </a:r>
                      <a:endParaRPr lang="fr-FR" sz="1200" b="1" dirty="0">
                        <a:solidFill>
                          <a:srgbClr val="415364"/>
                        </a:solidFill>
                        <a:latin typeface="Ubuntu" panose="020B0504030602030204" pitchFamily="34" charset="0"/>
                      </a:endParaRPr>
                    </a:p>
                  </a:txBody>
                  <a:tcPr marL="121922" marR="121922" marT="60947" marB="60947"/>
                </a:tc>
                <a:tc>
                  <a:txBody>
                    <a:bodyPr/>
                    <a:lstStyle/>
                    <a:p>
                      <a:pPr marL="0" algn="ctr" defTabSz="914400" rtl="0" eaLnBrk="1" latinLnBrk="0" hangingPunct="1"/>
                      <a:r>
                        <a:rPr lang="fr-FR" sz="1200" b="1" kern="1200" dirty="0" smtClean="0">
                          <a:solidFill>
                            <a:srgbClr val="415364"/>
                          </a:solidFill>
                          <a:latin typeface="Ubuntu" panose="020B0504030602030204" pitchFamily="34" charset="0"/>
                        </a:rPr>
                        <a:t> 6</a:t>
                      </a:r>
                      <a:endParaRPr lang="fr-FR" sz="1200" b="1" kern="1200" dirty="0">
                        <a:solidFill>
                          <a:srgbClr val="415364"/>
                        </a:solidFill>
                        <a:latin typeface="Ubuntu" panose="020B0504030602030204" pitchFamily="34" charset="0"/>
                        <a:ea typeface="+mn-ea"/>
                        <a:cs typeface="+mn-cs"/>
                      </a:endParaRPr>
                    </a:p>
                  </a:txBody>
                  <a:tcPr marL="121922" marR="121922" marT="60947" marB="60947"/>
                </a:tc>
                <a:tc>
                  <a:txBody>
                    <a:bodyPr/>
                    <a:lstStyle/>
                    <a:p>
                      <a:pPr marL="0" algn="ctr" defTabSz="914400" rtl="0" eaLnBrk="1" latinLnBrk="0" hangingPunct="1">
                        <a:lnSpc>
                          <a:spcPct val="115000"/>
                        </a:lnSpc>
                        <a:spcAft>
                          <a:spcPts val="0"/>
                        </a:spcAft>
                      </a:pPr>
                      <a:r>
                        <a:rPr lang="en-US" sz="1200" b="1" kern="1200" dirty="0" smtClean="0">
                          <a:solidFill>
                            <a:srgbClr val="415364"/>
                          </a:solidFill>
                          <a:latin typeface="Ubuntu" panose="020B0504030602030204" pitchFamily="34" charset="0"/>
                        </a:rPr>
                        <a:t>75 [35-97]</a:t>
                      </a:r>
                      <a:endParaRPr lang="fr-FR" sz="1200" b="1" kern="1200" dirty="0">
                        <a:solidFill>
                          <a:srgbClr val="415364"/>
                        </a:solidFill>
                        <a:latin typeface="Ubuntu" panose="020B0504030602030204" pitchFamily="34" charset="0"/>
                        <a:ea typeface="+mn-ea"/>
                        <a:cs typeface="+mn-cs"/>
                      </a:endParaRPr>
                    </a:p>
                  </a:txBody>
                  <a:tcPr marL="68581" marR="68581" marT="0" marB="0"/>
                </a:tc>
                <a:extLst>
                  <a:ext uri="{0D108BD9-81ED-4DB2-BD59-A6C34878D82A}">
                    <a16:rowId xmlns:a16="http://schemas.microsoft.com/office/drawing/2014/main" val="10004"/>
                  </a:ext>
                </a:extLst>
              </a:tr>
              <a:tr h="387925">
                <a:tc>
                  <a:txBody>
                    <a:bodyPr/>
                    <a:lstStyle/>
                    <a:p>
                      <a:r>
                        <a:rPr lang="fr-FR" sz="1200" b="1" dirty="0" err="1" smtClean="0">
                          <a:solidFill>
                            <a:srgbClr val="415364"/>
                          </a:solidFill>
                          <a:latin typeface="Ubuntu" panose="020B0504030602030204" pitchFamily="34" charset="0"/>
                        </a:rPr>
                        <a:t>Neuroblastome</a:t>
                      </a:r>
                      <a:r>
                        <a:rPr lang="fr-FR" sz="1200" b="1" dirty="0" smtClean="0">
                          <a:solidFill>
                            <a:srgbClr val="415364"/>
                          </a:solidFill>
                          <a:latin typeface="Ubuntu" panose="020B0504030602030204" pitchFamily="34" charset="0"/>
                        </a:rPr>
                        <a:t> ALK </a:t>
                      </a:r>
                      <a:r>
                        <a:rPr lang="fr-FR" sz="1200" b="1" dirty="0" err="1" smtClean="0">
                          <a:solidFill>
                            <a:srgbClr val="415364"/>
                          </a:solidFill>
                          <a:latin typeface="Ubuntu" panose="020B0504030602030204" pitchFamily="34" charset="0"/>
                        </a:rPr>
                        <a:t>amp</a:t>
                      </a:r>
                      <a:r>
                        <a:rPr lang="fr-FR" sz="1200" b="1" dirty="0" smtClean="0">
                          <a:solidFill>
                            <a:srgbClr val="415364"/>
                          </a:solidFill>
                          <a:latin typeface="Ubuntu" panose="020B0504030602030204" pitchFamily="34" charset="0"/>
                        </a:rPr>
                        <a:t> or mut</a:t>
                      </a:r>
                      <a:endParaRPr lang="fr-FR" sz="1200" b="1" dirty="0">
                        <a:solidFill>
                          <a:srgbClr val="415364"/>
                        </a:solidFill>
                        <a:latin typeface="Ubuntu" panose="020B0504030602030204" pitchFamily="34" charset="0"/>
                      </a:endParaRPr>
                    </a:p>
                  </a:txBody>
                  <a:tcPr marL="121922" marR="121922" marT="60947" marB="60947"/>
                </a:tc>
                <a:tc>
                  <a:txBody>
                    <a:bodyPr/>
                    <a:lstStyle/>
                    <a:p>
                      <a:pPr algn="ctr"/>
                      <a:r>
                        <a:rPr lang="fr-FR" sz="1200" b="1" dirty="0" smtClean="0">
                          <a:solidFill>
                            <a:srgbClr val="415364"/>
                          </a:solidFill>
                          <a:latin typeface="Ubuntu" panose="020B0504030602030204" pitchFamily="34" charset="0"/>
                        </a:rPr>
                        <a:t>8</a:t>
                      </a:r>
                      <a:endParaRPr lang="fr-FR" sz="1200" b="1" dirty="0">
                        <a:solidFill>
                          <a:srgbClr val="415364"/>
                        </a:solidFill>
                        <a:latin typeface="Ubuntu" panose="020B0504030602030204" pitchFamily="34" charset="0"/>
                      </a:endParaRPr>
                    </a:p>
                  </a:txBody>
                  <a:tcPr marL="121922" marR="121922" marT="60947" marB="60947"/>
                </a:tc>
                <a:tc>
                  <a:txBody>
                    <a:bodyPr/>
                    <a:lstStyle/>
                    <a:p>
                      <a:pPr marL="0" algn="ctr" defTabSz="914400" rtl="0" eaLnBrk="1" latinLnBrk="0" hangingPunct="1"/>
                      <a:r>
                        <a:rPr lang="fr-FR" sz="1200" b="1" kern="1200" dirty="0" smtClean="0">
                          <a:solidFill>
                            <a:srgbClr val="415364"/>
                          </a:solidFill>
                          <a:latin typeface="Ubuntu" panose="020B0504030602030204" pitchFamily="34" charset="0"/>
                        </a:rPr>
                        <a:t> 1</a:t>
                      </a:r>
                      <a:endParaRPr lang="fr-FR" sz="1200" b="1" kern="1200" dirty="0">
                        <a:solidFill>
                          <a:srgbClr val="415364"/>
                        </a:solidFill>
                        <a:latin typeface="Ubuntu" panose="020B0504030602030204" pitchFamily="34" charset="0"/>
                        <a:ea typeface="+mn-ea"/>
                        <a:cs typeface="+mn-cs"/>
                      </a:endParaRPr>
                    </a:p>
                  </a:txBody>
                  <a:tcPr marL="121922" marR="121922" marT="60947" marB="60947"/>
                </a:tc>
                <a:tc>
                  <a:txBody>
                    <a:bodyPr/>
                    <a:lstStyle/>
                    <a:p>
                      <a:pPr marL="0" algn="ctr" defTabSz="914400" rtl="0" eaLnBrk="1" latinLnBrk="0" hangingPunct="1"/>
                      <a:r>
                        <a:rPr lang="fr-FR" sz="1200" b="1" kern="1200" dirty="0" smtClean="0">
                          <a:solidFill>
                            <a:srgbClr val="415364"/>
                          </a:solidFill>
                          <a:latin typeface="Ubuntu" panose="020B0504030602030204" pitchFamily="34" charset="0"/>
                        </a:rPr>
                        <a:t>13 [0.3-53]</a:t>
                      </a:r>
                      <a:endParaRPr lang="fr-FR" sz="1200" b="1" kern="1200" dirty="0">
                        <a:solidFill>
                          <a:srgbClr val="415364"/>
                        </a:solidFill>
                        <a:latin typeface="Ubuntu" panose="020B0504030602030204" pitchFamily="34" charset="0"/>
                        <a:ea typeface="+mn-ea"/>
                        <a:cs typeface="+mn-cs"/>
                      </a:endParaRPr>
                    </a:p>
                  </a:txBody>
                  <a:tcPr marL="121922" marR="121922" marT="60947" marB="60947"/>
                </a:tc>
                <a:extLst>
                  <a:ext uri="{0D108BD9-81ED-4DB2-BD59-A6C34878D82A}">
                    <a16:rowId xmlns:a16="http://schemas.microsoft.com/office/drawing/2014/main" val="10005"/>
                  </a:ext>
                </a:extLst>
              </a:tr>
              <a:tr h="283093">
                <a:tc>
                  <a:txBody>
                    <a:bodyPr/>
                    <a:lstStyle/>
                    <a:p>
                      <a:r>
                        <a:rPr lang="fr-FR" sz="1200" b="1" dirty="0" smtClean="0">
                          <a:solidFill>
                            <a:srgbClr val="415364"/>
                          </a:solidFill>
                          <a:latin typeface="Ubuntu" panose="020B0504030602030204" pitchFamily="34" charset="0"/>
                        </a:rPr>
                        <a:t>Rein MET </a:t>
                      </a:r>
                      <a:r>
                        <a:rPr lang="fr-FR" sz="1200" b="1" dirty="0" err="1" smtClean="0">
                          <a:solidFill>
                            <a:srgbClr val="415364"/>
                          </a:solidFill>
                          <a:latin typeface="Ubuntu" panose="020B0504030602030204" pitchFamily="34" charset="0"/>
                        </a:rPr>
                        <a:t>amp</a:t>
                      </a:r>
                      <a:r>
                        <a:rPr lang="fr-FR" sz="1200" b="1" dirty="0" smtClean="0">
                          <a:solidFill>
                            <a:srgbClr val="415364"/>
                          </a:solidFill>
                          <a:latin typeface="Ubuntu" panose="020B0504030602030204" pitchFamily="34" charset="0"/>
                        </a:rPr>
                        <a:t> or mut</a:t>
                      </a:r>
                      <a:endParaRPr lang="fr-FR" sz="1200" b="1" dirty="0">
                        <a:solidFill>
                          <a:srgbClr val="415364"/>
                        </a:solidFill>
                        <a:latin typeface="Ubuntu" panose="020B0504030602030204" pitchFamily="34" charset="0"/>
                      </a:endParaRPr>
                    </a:p>
                  </a:txBody>
                  <a:tcPr marL="121922" marR="121922" marT="60947" marB="60947"/>
                </a:tc>
                <a:tc>
                  <a:txBody>
                    <a:bodyPr/>
                    <a:lstStyle/>
                    <a:p>
                      <a:pPr algn="ctr"/>
                      <a:r>
                        <a:rPr lang="fr-FR" sz="1200" b="1" dirty="0" smtClean="0">
                          <a:solidFill>
                            <a:srgbClr val="415364"/>
                          </a:solidFill>
                          <a:latin typeface="Ubuntu" panose="020B0504030602030204" pitchFamily="34" charset="0"/>
                        </a:rPr>
                        <a:t>4</a:t>
                      </a:r>
                      <a:endParaRPr lang="fr-FR" sz="1200" b="1" dirty="0">
                        <a:solidFill>
                          <a:srgbClr val="415364"/>
                        </a:solidFill>
                        <a:latin typeface="Ubuntu" panose="020B0504030602030204" pitchFamily="34" charset="0"/>
                      </a:endParaRPr>
                    </a:p>
                  </a:txBody>
                  <a:tcPr marL="121922" marR="121922" marT="60947" marB="60947"/>
                </a:tc>
                <a:tc>
                  <a:txBody>
                    <a:bodyPr/>
                    <a:lstStyle/>
                    <a:p>
                      <a:pPr algn="ctr"/>
                      <a:r>
                        <a:rPr lang="fr-FR" sz="1200" b="1" baseline="0" dirty="0" smtClean="0">
                          <a:solidFill>
                            <a:srgbClr val="415364"/>
                          </a:solidFill>
                          <a:latin typeface="Ubuntu" panose="020B0504030602030204" pitchFamily="34" charset="0"/>
                        </a:rPr>
                        <a:t> 1</a:t>
                      </a:r>
                      <a:endParaRPr lang="fr-FR" sz="1200" b="1" dirty="0">
                        <a:solidFill>
                          <a:srgbClr val="415364"/>
                        </a:solidFill>
                        <a:latin typeface="Ubuntu" panose="020B0504030602030204" pitchFamily="34" charset="0"/>
                      </a:endParaRPr>
                    </a:p>
                  </a:txBody>
                  <a:tcPr marL="121922" marR="121922" marT="60947" marB="60947"/>
                </a:tc>
                <a:tc>
                  <a:txBody>
                    <a:bodyPr/>
                    <a:lstStyle/>
                    <a:p>
                      <a:pPr algn="ctr"/>
                      <a:r>
                        <a:rPr lang="fr-FR" sz="1200" b="1" dirty="0" smtClean="0">
                          <a:solidFill>
                            <a:srgbClr val="415364"/>
                          </a:solidFill>
                          <a:latin typeface="Ubuntu" panose="020B0504030602030204" pitchFamily="34" charset="0"/>
                        </a:rPr>
                        <a:t>25 [1-81]</a:t>
                      </a:r>
                      <a:endParaRPr lang="fr-FR" sz="1200" b="1" dirty="0">
                        <a:solidFill>
                          <a:srgbClr val="415364"/>
                        </a:solidFill>
                        <a:latin typeface="Ubuntu" panose="020B0504030602030204" pitchFamily="34" charset="0"/>
                      </a:endParaRPr>
                    </a:p>
                  </a:txBody>
                  <a:tcPr marL="121922" marR="121922" marT="60947" marB="60947"/>
                </a:tc>
                <a:extLst>
                  <a:ext uri="{0D108BD9-81ED-4DB2-BD59-A6C34878D82A}">
                    <a16:rowId xmlns:a16="http://schemas.microsoft.com/office/drawing/2014/main" val="10006"/>
                  </a:ext>
                </a:extLst>
              </a:tr>
              <a:tr h="538792">
                <a:tc>
                  <a:txBody>
                    <a:bodyPr/>
                    <a:lstStyle/>
                    <a:p>
                      <a:r>
                        <a:rPr lang="fr-FR" sz="1200" b="1" dirty="0" err="1" smtClean="0">
                          <a:solidFill>
                            <a:srgbClr val="415364"/>
                          </a:solidFill>
                          <a:latin typeface="Ubuntu" panose="020B0504030602030204" pitchFamily="34" charset="0"/>
                        </a:rPr>
                        <a:t>Miscellaneous</a:t>
                      </a:r>
                      <a:r>
                        <a:rPr lang="fr-FR" sz="1200" b="1" dirty="0" smtClean="0">
                          <a:solidFill>
                            <a:srgbClr val="415364"/>
                          </a:solidFill>
                          <a:latin typeface="Ubuntu" panose="020B0504030602030204" pitchFamily="34" charset="0"/>
                        </a:rPr>
                        <a:t>      pédiatriques </a:t>
                      </a:r>
                    </a:p>
                    <a:p>
                      <a:r>
                        <a:rPr lang="fr-FR" sz="1200" b="1" dirty="0" smtClean="0">
                          <a:solidFill>
                            <a:srgbClr val="415364"/>
                          </a:solidFill>
                          <a:latin typeface="Ubuntu" panose="020B0504030602030204" pitchFamily="34" charset="0"/>
                        </a:rPr>
                        <a:t>                            adultes</a:t>
                      </a:r>
                      <a:endParaRPr lang="fr-FR" sz="1200" b="1" dirty="0">
                        <a:solidFill>
                          <a:srgbClr val="415364"/>
                        </a:solidFill>
                        <a:latin typeface="Ubuntu" panose="020B0504030602030204" pitchFamily="34" charset="0"/>
                      </a:endParaRPr>
                    </a:p>
                  </a:txBody>
                  <a:tcPr marL="121922" marR="121922" marT="60947" marB="60947"/>
                </a:tc>
                <a:tc>
                  <a:txBody>
                    <a:bodyPr/>
                    <a:lstStyle/>
                    <a:p>
                      <a:pPr algn="ctr"/>
                      <a:r>
                        <a:rPr lang="fr-FR" sz="1200" b="1" dirty="0" smtClean="0">
                          <a:solidFill>
                            <a:srgbClr val="415364"/>
                          </a:solidFill>
                          <a:latin typeface="Ubuntu" panose="020B0504030602030204" pitchFamily="34" charset="0"/>
                        </a:rPr>
                        <a:t>  9</a:t>
                      </a:r>
                    </a:p>
                    <a:p>
                      <a:pPr algn="ctr"/>
                      <a:r>
                        <a:rPr lang="fr-FR" sz="1200" b="1" dirty="0" smtClean="0">
                          <a:solidFill>
                            <a:srgbClr val="415364"/>
                          </a:solidFill>
                          <a:latin typeface="Ubuntu" panose="020B0504030602030204" pitchFamily="34" charset="0"/>
                        </a:rPr>
                        <a:t>37</a:t>
                      </a:r>
                      <a:endParaRPr lang="fr-FR" sz="1200" b="1" dirty="0">
                        <a:solidFill>
                          <a:srgbClr val="415364"/>
                        </a:solidFill>
                        <a:latin typeface="Ubuntu" panose="020B0504030602030204" pitchFamily="34" charset="0"/>
                      </a:endParaRPr>
                    </a:p>
                  </a:txBody>
                  <a:tcPr marL="121922" marR="121922" marT="60947" marB="60947"/>
                </a:tc>
                <a:tc>
                  <a:txBody>
                    <a:bodyPr/>
                    <a:lstStyle/>
                    <a:p>
                      <a:pPr algn="ctr"/>
                      <a:r>
                        <a:rPr lang="fr-FR" sz="1200" b="1" baseline="0" dirty="0" smtClean="0">
                          <a:solidFill>
                            <a:srgbClr val="415364"/>
                          </a:solidFill>
                          <a:latin typeface="Ubuntu" panose="020B0504030602030204" pitchFamily="34" charset="0"/>
                        </a:rPr>
                        <a:t>    </a:t>
                      </a:r>
                      <a:r>
                        <a:rPr lang="fr-FR" sz="1200" b="1" dirty="0" smtClean="0">
                          <a:solidFill>
                            <a:srgbClr val="415364"/>
                          </a:solidFill>
                          <a:latin typeface="Ubuntu" panose="020B0504030602030204" pitchFamily="34" charset="0"/>
                        </a:rPr>
                        <a:t>3*</a:t>
                      </a:r>
                    </a:p>
                    <a:p>
                      <a:pPr algn="ctr"/>
                      <a:r>
                        <a:rPr lang="fr-FR" sz="1200" b="1" dirty="0" smtClean="0">
                          <a:solidFill>
                            <a:srgbClr val="415364"/>
                          </a:solidFill>
                          <a:latin typeface="Ubuntu" panose="020B0504030602030204" pitchFamily="34" charset="0"/>
                        </a:rPr>
                        <a:t>     1**</a:t>
                      </a:r>
                      <a:endParaRPr lang="fr-FR" sz="1200" b="1" dirty="0">
                        <a:solidFill>
                          <a:srgbClr val="415364"/>
                        </a:solidFill>
                        <a:latin typeface="Ubuntu" panose="020B0504030602030204" pitchFamily="34" charset="0"/>
                      </a:endParaRPr>
                    </a:p>
                  </a:txBody>
                  <a:tcPr marL="121922" marR="121922" marT="60947" marB="60947"/>
                </a:tc>
                <a:tc>
                  <a:txBody>
                    <a:bodyPr/>
                    <a:lstStyle/>
                    <a:p>
                      <a:pPr algn="ctr"/>
                      <a:r>
                        <a:rPr lang="fr-FR" sz="1200" b="1" dirty="0" smtClean="0">
                          <a:solidFill>
                            <a:srgbClr val="415364"/>
                          </a:solidFill>
                          <a:latin typeface="Ubuntu" panose="020B0504030602030204" pitchFamily="34" charset="0"/>
                        </a:rPr>
                        <a:t>-</a:t>
                      </a:r>
                    </a:p>
                  </a:txBody>
                  <a:tcPr marL="121922" marR="121922" marT="60947" marB="60947"/>
                </a:tc>
                <a:extLst>
                  <a:ext uri="{0D108BD9-81ED-4DB2-BD59-A6C34878D82A}">
                    <a16:rowId xmlns:a16="http://schemas.microsoft.com/office/drawing/2014/main" val="10007"/>
                  </a:ext>
                </a:extLst>
              </a:tr>
            </a:tbl>
          </a:graphicData>
        </a:graphic>
      </p:graphicFrame>
      <p:sp>
        <p:nvSpPr>
          <p:cNvPr id="15" name="ZoneTexte 14"/>
          <p:cNvSpPr txBox="1"/>
          <p:nvPr/>
        </p:nvSpPr>
        <p:spPr>
          <a:xfrm>
            <a:off x="467544" y="4162940"/>
            <a:ext cx="7704856" cy="184666"/>
          </a:xfrm>
          <a:prstGeom prst="rect">
            <a:avLst/>
          </a:prstGeom>
          <a:noFill/>
        </p:spPr>
        <p:txBody>
          <a:bodyPr wrap="square" lIns="36000" tIns="0" rIns="36000" bIns="0" rtlCol="0">
            <a:spAutoFit/>
          </a:bodyPr>
          <a:lstStyle/>
          <a:p>
            <a:r>
              <a:rPr lang="fr-FR" sz="1200" b="1" dirty="0" smtClean="0">
                <a:solidFill>
                  <a:srgbClr val="415364"/>
                </a:solidFill>
                <a:latin typeface="Ubuntu" panose="020B0504030602030204" pitchFamily="34" charset="0"/>
              </a:rPr>
              <a:t>*Sarcome ETV6-NTRK, </a:t>
            </a:r>
            <a:r>
              <a:rPr lang="fr-FR" sz="1200" b="1" dirty="0" err="1" smtClean="0">
                <a:solidFill>
                  <a:srgbClr val="415364"/>
                </a:solidFill>
                <a:latin typeface="Ubuntu" panose="020B0504030602030204" pitchFamily="34" charset="0"/>
              </a:rPr>
              <a:t>mésothéliome</a:t>
            </a:r>
            <a:r>
              <a:rPr lang="fr-FR" sz="1200" b="1" dirty="0" smtClean="0">
                <a:solidFill>
                  <a:srgbClr val="415364"/>
                </a:solidFill>
                <a:latin typeface="Ubuntu" panose="020B0504030602030204" pitchFamily="34" charset="0"/>
              </a:rPr>
              <a:t> ALK </a:t>
            </a:r>
            <a:r>
              <a:rPr lang="fr-FR" sz="1200" b="1" dirty="0" err="1" smtClean="0">
                <a:solidFill>
                  <a:srgbClr val="415364"/>
                </a:solidFill>
                <a:latin typeface="Ubuntu" panose="020B0504030602030204" pitchFamily="34" charset="0"/>
              </a:rPr>
              <a:t>trans</a:t>
            </a:r>
            <a:r>
              <a:rPr lang="fr-FR" sz="1200" b="1" dirty="0" smtClean="0">
                <a:solidFill>
                  <a:srgbClr val="415364"/>
                </a:solidFill>
                <a:latin typeface="Ubuntu" panose="020B0504030602030204" pitchFamily="34" charset="0"/>
              </a:rPr>
              <a:t>, méningiome ROS1 </a:t>
            </a:r>
            <a:r>
              <a:rPr lang="fr-FR" sz="1200" b="1" dirty="0" err="1" smtClean="0">
                <a:solidFill>
                  <a:srgbClr val="415364"/>
                </a:solidFill>
                <a:latin typeface="Ubuntu" panose="020B0504030602030204" pitchFamily="34" charset="0"/>
              </a:rPr>
              <a:t>trans</a:t>
            </a:r>
            <a:r>
              <a:rPr lang="fr-FR" sz="1200" b="1" dirty="0" smtClean="0">
                <a:solidFill>
                  <a:srgbClr val="415364"/>
                </a:solidFill>
                <a:latin typeface="Ubuntu" panose="020B0504030602030204" pitchFamily="34" charset="0"/>
              </a:rPr>
              <a:t> / **Rein ALK </a:t>
            </a:r>
            <a:r>
              <a:rPr lang="fr-FR" sz="1200" b="1" dirty="0" err="1" smtClean="0">
                <a:solidFill>
                  <a:srgbClr val="415364"/>
                </a:solidFill>
                <a:latin typeface="Ubuntu" panose="020B0504030602030204" pitchFamily="34" charset="0"/>
              </a:rPr>
              <a:t>trans</a:t>
            </a:r>
            <a:endParaRPr lang="fr-FR" sz="1200" b="1" dirty="0" smtClean="0">
              <a:solidFill>
                <a:srgbClr val="415364"/>
              </a:solidFill>
              <a:latin typeface="Ubuntu" panose="020B0504030602030204" pitchFamily="34" charset="0"/>
            </a:endParaRPr>
          </a:p>
        </p:txBody>
      </p:sp>
      <p:sp>
        <p:nvSpPr>
          <p:cNvPr id="2" name="Rectangle 1"/>
          <p:cNvSpPr/>
          <p:nvPr/>
        </p:nvSpPr>
        <p:spPr>
          <a:xfrm>
            <a:off x="179512" y="4509120"/>
            <a:ext cx="8856984" cy="1600438"/>
          </a:xfrm>
          <a:prstGeom prst="rect">
            <a:avLst/>
          </a:prstGeom>
        </p:spPr>
        <p:txBody>
          <a:bodyPr wrap="square">
            <a:spAutoFit/>
          </a:bodyPr>
          <a:lstStyle/>
          <a:p>
            <a:pPr marL="285750" indent="-285750" algn="just">
              <a:buClr>
                <a:srgbClr val="415364"/>
              </a:buClr>
              <a:buFont typeface="Courier New" panose="02070309020205020404" pitchFamily="49" charset="0"/>
              <a:buChar char="o"/>
            </a:pPr>
            <a:r>
              <a:rPr lang="fr-FR" sz="1400" dirty="0">
                <a:solidFill>
                  <a:srgbClr val="415364"/>
                </a:solidFill>
                <a:latin typeface="Ubuntu" panose="020B0504030602030204" pitchFamily="34" charset="0"/>
              </a:rPr>
              <a:t>E</a:t>
            </a:r>
            <a:r>
              <a:rPr lang="fr-FR" sz="1400" dirty="0" smtClean="0">
                <a:solidFill>
                  <a:srgbClr val="415364"/>
                </a:solidFill>
                <a:latin typeface="Ubuntu" panose="020B0504030602030204" pitchFamily="34" charset="0"/>
              </a:rPr>
              <a:t>fficacité </a:t>
            </a:r>
            <a:r>
              <a:rPr lang="fr-FR" sz="1400" dirty="0">
                <a:solidFill>
                  <a:srgbClr val="415364"/>
                </a:solidFill>
                <a:latin typeface="Ubuntu" panose="020B0504030602030204" pitchFamily="34" charset="0"/>
              </a:rPr>
              <a:t>importante chez les </a:t>
            </a:r>
            <a:r>
              <a:rPr lang="fr-FR" sz="1400" dirty="0" smtClean="0">
                <a:solidFill>
                  <a:srgbClr val="415364"/>
                </a:solidFill>
                <a:latin typeface="Ubuntu" panose="020B0504030602030204" pitchFamily="34" charset="0"/>
              </a:rPr>
              <a:t>lymphomes </a:t>
            </a:r>
            <a:r>
              <a:rPr lang="fr-FR" sz="1400" dirty="0" err="1" smtClean="0">
                <a:solidFill>
                  <a:srgbClr val="415364"/>
                </a:solidFill>
                <a:latin typeface="Ubuntu" panose="020B0504030602030204" pitchFamily="34" charset="0"/>
              </a:rPr>
              <a:t>anaplasiques</a:t>
            </a:r>
            <a:r>
              <a:rPr lang="fr-FR" sz="1400" dirty="0" smtClean="0">
                <a:solidFill>
                  <a:srgbClr val="415364"/>
                </a:solidFill>
                <a:latin typeface="Ubuntu" panose="020B0504030602030204" pitchFamily="34" charset="0"/>
              </a:rPr>
              <a:t> </a:t>
            </a:r>
            <a:r>
              <a:rPr lang="fr-FR" sz="1400" dirty="0">
                <a:solidFill>
                  <a:srgbClr val="415364"/>
                </a:solidFill>
                <a:latin typeface="Ubuntu" panose="020B0504030602030204" pitchFamily="34" charset="0"/>
              </a:rPr>
              <a:t>à grandes cellules </a:t>
            </a:r>
            <a:r>
              <a:rPr lang="fr-FR" sz="1400" dirty="0" smtClean="0">
                <a:solidFill>
                  <a:srgbClr val="415364"/>
                </a:solidFill>
                <a:latin typeface="Ubuntu" panose="020B0504030602030204" pitchFamily="34" charset="0"/>
              </a:rPr>
              <a:t>(ALCL) </a:t>
            </a:r>
            <a:r>
              <a:rPr lang="fr-FR" sz="1400" dirty="0">
                <a:solidFill>
                  <a:srgbClr val="415364"/>
                </a:solidFill>
                <a:latin typeface="Ubuntu" panose="020B0504030602030204" pitchFamily="34" charset="0"/>
              </a:rPr>
              <a:t>avec translocation de ALK, cancer du poumon ROS1 </a:t>
            </a:r>
            <a:r>
              <a:rPr lang="fr-FR" sz="1400" dirty="0" err="1">
                <a:solidFill>
                  <a:srgbClr val="415364"/>
                </a:solidFill>
                <a:latin typeface="Ubuntu" panose="020B0504030602030204" pitchFamily="34" charset="0"/>
              </a:rPr>
              <a:t>transloqué</a:t>
            </a:r>
            <a:r>
              <a:rPr lang="fr-FR" sz="1400" dirty="0">
                <a:solidFill>
                  <a:srgbClr val="415364"/>
                </a:solidFill>
                <a:latin typeface="Ubuntu" panose="020B0504030602030204" pitchFamily="34" charset="0"/>
              </a:rPr>
              <a:t> </a:t>
            </a:r>
            <a:r>
              <a:rPr lang="fr-FR" sz="1400" dirty="0" smtClean="0">
                <a:solidFill>
                  <a:srgbClr val="415364"/>
                </a:solidFill>
                <a:latin typeface="Ubuntu" panose="020B0504030602030204" pitchFamily="34" charset="0"/>
              </a:rPr>
              <a:t>et tumeur </a:t>
            </a:r>
            <a:r>
              <a:rPr lang="fr-FR" sz="1400" dirty="0" err="1">
                <a:solidFill>
                  <a:srgbClr val="415364"/>
                </a:solidFill>
                <a:latin typeface="Ubuntu" panose="020B0504030602030204" pitchFamily="34" charset="0"/>
              </a:rPr>
              <a:t>myofibroblastique</a:t>
            </a:r>
            <a:r>
              <a:rPr lang="fr-FR" sz="1400" dirty="0">
                <a:solidFill>
                  <a:srgbClr val="415364"/>
                </a:solidFill>
                <a:latin typeface="Ubuntu" panose="020B0504030602030204" pitchFamily="34" charset="0"/>
              </a:rPr>
              <a:t> </a:t>
            </a:r>
            <a:r>
              <a:rPr lang="fr-FR" sz="1400" dirty="0" smtClean="0">
                <a:solidFill>
                  <a:srgbClr val="415364"/>
                </a:solidFill>
                <a:latin typeface="Ubuntu" panose="020B0504030602030204" pitchFamily="34" charset="0"/>
              </a:rPr>
              <a:t>inflammatoire (TMI) ALK/ROS1 </a:t>
            </a:r>
            <a:r>
              <a:rPr lang="fr-FR" sz="1400" dirty="0" err="1">
                <a:solidFill>
                  <a:srgbClr val="415364"/>
                </a:solidFill>
                <a:latin typeface="Ubuntu" panose="020B0504030602030204" pitchFamily="34" charset="0"/>
              </a:rPr>
              <a:t>transloqué</a:t>
            </a:r>
            <a:r>
              <a:rPr lang="fr-FR" sz="1400" dirty="0" smtClean="0">
                <a:solidFill>
                  <a:srgbClr val="415364"/>
                </a:solidFill>
                <a:latin typeface="Ubuntu" panose="020B0504030602030204" pitchFamily="34" charset="0"/>
              </a:rPr>
              <a:t>.  Ces </a:t>
            </a:r>
            <a:r>
              <a:rPr lang="fr-FR" sz="1400" dirty="0">
                <a:solidFill>
                  <a:srgbClr val="415364"/>
                </a:solidFill>
                <a:latin typeface="Ubuntu" panose="020B0504030602030204" pitchFamily="34" charset="0"/>
              </a:rPr>
              <a:t>3 indications ont été </a:t>
            </a:r>
            <a:r>
              <a:rPr lang="fr-FR" sz="1400" dirty="0" smtClean="0">
                <a:solidFill>
                  <a:srgbClr val="415364"/>
                </a:solidFill>
                <a:latin typeface="Ubuntu" panose="020B0504030602030204" pitchFamily="34" charset="0"/>
              </a:rPr>
              <a:t>enregistrées </a:t>
            </a:r>
            <a:r>
              <a:rPr lang="fr-FR" sz="1400" dirty="0">
                <a:solidFill>
                  <a:srgbClr val="415364"/>
                </a:solidFill>
                <a:latin typeface="Ubuntu" panose="020B0504030602030204" pitchFamily="34" charset="0"/>
              </a:rPr>
              <a:t>par la suite pour le </a:t>
            </a:r>
            <a:r>
              <a:rPr lang="fr-FR" sz="1400" dirty="0" err="1">
                <a:solidFill>
                  <a:srgbClr val="415364"/>
                </a:solidFill>
                <a:latin typeface="Ubuntu" panose="020B0504030602030204" pitchFamily="34" charset="0"/>
              </a:rPr>
              <a:t>crizotinib</a:t>
            </a:r>
            <a:r>
              <a:rPr lang="fr-FR" sz="1400" dirty="0">
                <a:solidFill>
                  <a:srgbClr val="415364"/>
                </a:solidFill>
                <a:latin typeface="Ubuntu" panose="020B0504030602030204" pitchFamily="34" charset="0"/>
              </a:rPr>
              <a:t>.</a:t>
            </a:r>
          </a:p>
          <a:p>
            <a:pPr marL="285750" indent="-285750" algn="just">
              <a:buClr>
                <a:srgbClr val="415364"/>
              </a:buClr>
              <a:buFont typeface="Courier New" panose="02070309020205020404" pitchFamily="49" charset="0"/>
              <a:buChar char="o"/>
            </a:pPr>
            <a:r>
              <a:rPr lang="fr-FR" sz="1400" dirty="0">
                <a:solidFill>
                  <a:srgbClr val="415364"/>
                </a:solidFill>
                <a:latin typeface="Ubuntu" panose="020B0504030602030204" pitchFamily="34" charset="0"/>
              </a:rPr>
              <a:t>Une efficacité </a:t>
            </a:r>
            <a:r>
              <a:rPr lang="fr-FR" sz="1400" dirty="0" smtClean="0">
                <a:solidFill>
                  <a:srgbClr val="415364"/>
                </a:solidFill>
                <a:latin typeface="Ubuntu" panose="020B0504030602030204" pitchFamily="34" charset="0"/>
              </a:rPr>
              <a:t>intéressante </a:t>
            </a:r>
            <a:r>
              <a:rPr lang="fr-FR" sz="1400" dirty="0">
                <a:solidFill>
                  <a:srgbClr val="415364"/>
                </a:solidFill>
                <a:latin typeface="Ubuntu" panose="020B0504030602030204" pitchFamily="34" charset="0"/>
              </a:rPr>
              <a:t>pour les poumon MET </a:t>
            </a:r>
            <a:r>
              <a:rPr lang="fr-FR" sz="1400" dirty="0" err="1">
                <a:solidFill>
                  <a:srgbClr val="415364"/>
                </a:solidFill>
                <a:latin typeface="Ubuntu" panose="020B0504030602030204" pitchFamily="34" charset="0"/>
              </a:rPr>
              <a:t>ampl</a:t>
            </a:r>
            <a:r>
              <a:rPr lang="fr-FR" sz="1400" dirty="0">
                <a:solidFill>
                  <a:srgbClr val="415364"/>
                </a:solidFill>
                <a:latin typeface="Ubuntu" panose="020B0504030602030204" pitchFamily="34" charset="0"/>
              </a:rPr>
              <a:t>/muté et cancers </a:t>
            </a:r>
            <a:r>
              <a:rPr lang="fr-FR" sz="1400" dirty="0" smtClean="0">
                <a:solidFill>
                  <a:srgbClr val="415364"/>
                </a:solidFill>
                <a:latin typeface="Ubuntu" panose="020B0504030602030204" pitchFamily="34" charset="0"/>
              </a:rPr>
              <a:t>œsogastriques </a:t>
            </a:r>
            <a:r>
              <a:rPr lang="fr-FR" sz="1400" dirty="0">
                <a:solidFill>
                  <a:srgbClr val="415364"/>
                </a:solidFill>
                <a:latin typeface="Ubuntu" panose="020B0504030602030204" pitchFamily="34" charset="0"/>
              </a:rPr>
              <a:t>MET amplifiés qui nécessite de nouvelles recherches (cas peu nombreux pour la cohorte </a:t>
            </a:r>
            <a:r>
              <a:rPr lang="fr-FR" sz="1400" dirty="0" smtClean="0">
                <a:solidFill>
                  <a:srgbClr val="415364"/>
                </a:solidFill>
                <a:latin typeface="Ubuntu" panose="020B0504030602030204" pitchFamily="34" charset="0"/>
              </a:rPr>
              <a:t>œsogastrique</a:t>
            </a:r>
            <a:r>
              <a:rPr lang="fr-FR" sz="1400" dirty="0" smtClean="0">
                <a:solidFill>
                  <a:srgbClr val="415364"/>
                </a:solidFill>
                <a:latin typeface="Ubuntu" panose="020B0504030602030204" pitchFamily="34" charset="0"/>
              </a:rPr>
              <a:t>)</a:t>
            </a:r>
          </a:p>
          <a:p>
            <a:pPr marL="285750" indent="-285750" algn="just">
              <a:buClr>
                <a:srgbClr val="415364"/>
              </a:buClr>
              <a:buFont typeface="Courier New" panose="02070309020205020404" pitchFamily="49" charset="0"/>
              <a:buChar char="o"/>
            </a:pPr>
            <a:r>
              <a:rPr lang="fr-FR" sz="1400" dirty="0" smtClean="0">
                <a:solidFill>
                  <a:srgbClr val="415364"/>
                </a:solidFill>
                <a:latin typeface="Ubuntu" panose="020B0504030602030204" pitchFamily="34" charset="0"/>
              </a:rPr>
              <a:t>Case reports publiés pour les cas intéressants des cohortes </a:t>
            </a:r>
            <a:r>
              <a:rPr lang="fr-FR" sz="1400" dirty="0" err="1" smtClean="0">
                <a:solidFill>
                  <a:srgbClr val="415364"/>
                </a:solidFill>
                <a:latin typeface="Ubuntu" panose="020B0504030602030204" pitchFamily="34" charset="0"/>
              </a:rPr>
              <a:t>miscellaneous</a:t>
            </a:r>
            <a:r>
              <a:rPr lang="fr-FR" sz="1400" dirty="0" smtClean="0">
                <a:solidFill>
                  <a:srgbClr val="415364"/>
                </a:solidFill>
                <a:latin typeface="Ubuntu" panose="020B0504030602030204" pitchFamily="34" charset="0"/>
              </a:rPr>
              <a:t> dont l’enfant avec le méningiome atypique ROS1 </a:t>
            </a:r>
            <a:r>
              <a:rPr lang="fr-FR" sz="1400" dirty="0" err="1" smtClean="0">
                <a:solidFill>
                  <a:srgbClr val="415364"/>
                </a:solidFill>
                <a:latin typeface="Ubuntu" panose="020B0504030602030204" pitchFamily="34" charset="0"/>
              </a:rPr>
              <a:t>transloqué</a:t>
            </a:r>
            <a:endParaRPr lang="fr-FR" sz="1400" dirty="0">
              <a:solidFill>
                <a:srgbClr val="415364"/>
              </a:solidFill>
              <a:latin typeface="Ubuntu" panose="020B0504030602030204" pitchFamily="34" charset="0"/>
            </a:endParaRPr>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Tree>
    <p:extLst>
      <p:ext uri="{BB962C8B-B14F-4D97-AF65-F5344CB8AC3E}">
        <p14:creationId xmlns:p14="http://schemas.microsoft.com/office/powerpoint/2010/main" val="546564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hart, histogram&#10;&#10;Description automatically generat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938" y="1382785"/>
            <a:ext cx="4032448" cy="3312368"/>
          </a:xfrm>
          <a:prstGeom prst="rect">
            <a:avLst/>
          </a:prstGeom>
          <a:noFill/>
        </p:spPr>
      </p:pic>
      <p:pic>
        <p:nvPicPr>
          <p:cNvPr id="4" name="Image 3"/>
          <p:cNvPicPr>
            <a:picLocks noChangeAspect="1"/>
          </p:cNvPicPr>
          <p:nvPr/>
        </p:nvPicPr>
        <p:blipFill>
          <a:blip r:embed="rId4"/>
          <a:stretch>
            <a:fillRect/>
          </a:stretch>
        </p:blipFill>
        <p:spPr>
          <a:xfrm>
            <a:off x="4816267" y="1340768"/>
            <a:ext cx="4248472" cy="4552574"/>
          </a:xfrm>
          <a:prstGeom prst="rect">
            <a:avLst/>
          </a:prstGeom>
        </p:spPr>
      </p:pic>
      <p:sp>
        <p:nvSpPr>
          <p:cNvPr id="6" name="Titre 6"/>
          <p:cNvSpPr txBox="1">
            <a:spLocks/>
          </p:cNvSpPr>
          <p:nvPr/>
        </p:nvSpPr>
        <p:spPr>
          <a:xfrm>
            <a:off x="885470" y="128401"/>
            <a:ext cx="8237155" cy="469526"/>
          </a:xfrm>
          <a:prstGeom prst="rect">
            <a:avLst/>
          </a:prstGeom>
        </p:spPr>
        <p:txBody>
          <a:bodyPr vert="horz" lIns="36000" tIns="0" rIns="36000" bIns="0" rtlCol="0" anchor="b">
            <a:noAutofit/>
          </a:bodyPr>
          <a:lstStyle>
            <a:lvl1pPr defTabSz="685800">
              <a:lnSpc>
                <a:spcPct val="90000"/>
              </a:lnSpc>
              <a:spcBef>
                <a:spcPct val="0"/>
              </a:spcBef>
              <a:buNone/>
              <a:defRPr lang="fr-FR" sz="2900" b="1" baseline="0">
                <a:solidFill>
                  <a:srgbClr val="415364"/>
                </a:solidFill>
                <a:latin typeface="Ubuntu"/>
              </a:defRPr>
            </a:lvl1pPr>
          </a:lstStyle>
          <a:p>
            <a:r>
              <a:rPr lang="fr-FR" sz="2800" dirty="0" err="1" smtClean="0"/>
              <a:t>AcSé</a:t>
            </a:r>
            <a:r>
              <a:rPr lang="fr-FR" sz="2800" dirty="0" smtClean="0"/>
              <a:t> </a:t>
            </a:r>
            <a:r>
              <a:rPr lang="fr-FR" sz="2800" dirty="0" err="1" smtClean="0"/>
              <a:t>crizotinib</a:t>
            </a:r>
            <a:r>
              <a:rPr lang="fr-FR" sz="2800" dirty="0" smtClean="0"/>
              <a:t>: Patients </a:t>
            </a:r>
            <a:r>
              <a:rPr lang="fr-FR" sz="2800" dirty="0"/>
              <a:t>avec anomalies de </a:t>
            </a:r>
            <a:r>
              <a:rPr lang="fr-FR" sz="2800" dirty="0" smtClean="0"/>
              <a:t>ALK </a:t>
            </a:r>
            <a:endParaRPr lang="fr-FR" sz="2800" dirty="0"/>
          </a:p>
        </p:txBody>
      </p:sp>
      <p:sp>
        <p:nvSpPr>
          <p:cNvPr id="7" name="ZoneTexte 6"/>
          <p:cNvSpPr txBox="1"/>
          <p:nvPr/>
        </p:nvSpPr>
        <p:spPr>
          <a:xfrm>
            <a:off x="6068634" y="962879"/>
            <a:ext cx="1800200" cy="216024"/>
          </a:xfrm>
          <a:prstGeom prst="rect">
            <a:avLst/>
          </a:prstGeom>
          <a:noFill/>
        </p:spPr>
        <p:txBody>
          <a:bodyPr wrap="square" lIns="36000" tIns="0" rIns="36000" bIns="0" rtlCol="0">
            <a:spAutoFit/>
          </a:bodyPr>
          <a:lstStyle/>
          <a:p>
            <a:r>
              <a:rPr lang="fr-FR" sz="1400" b="1" dirty="0" smtClean="0">
                <a:solidFill>
                  <a:srgbClr val="415364"/>
                </a:solidFill>
                <a:latin typeface="Ubuntu" panose="020B0504030602030204" pitchFamily="34" charset="0"/>
              </a:rPr>
              <a:t>Par pathologie</a:t>
            </a:r>
          </a:p>
        </p:txBody>
      </p:sp>
      <p:sp>
        <p:nvSpPr>
          <p:cNvPr id="8" name="ZoneTexte 7"/>
          <p:cNvSpPr txBox="1"/>
          <p:nvPr/>
        </p:nvSpPr>
        <p:spPr>
          <a:xfrm>
            <a:off x="971600" y="1024240"/>
            <a:ext cx="2664296" cy="215444"/>
          </a:xfrm>
          <a:prstGeom prst="rect">
            <a:avLst/>
          </a:prstGeom>
          <a:noFill/>
        </p:spPr>
        <p:txBody>
          <a:bodyPr wrap="square" lIns="36000" tIns="0" rIns="36000" bIns="0" rtlCol="0">
            <a:spAutoFit/>
          </a:bodyPr>
          <a:lstStyle/>
          <a:p>
            <a:r>
              <a:rPr lang="fr-FR" sz="1400" b="1" dirty="0" smtClean="0">
                <a:solidFill>
                  <a:srgbClr val="415364"/>
                </a:solidFill>
                <a:latin typeface="Ubuntu" panose="020B0504030602030204" pitchFamily="34" charset="0"/>
              </a:rPr>
              <a:t>Par type d’altération de ALK</a:t>
            </a:r>
          </a:p>
        </p:txBody>
      </p:sp>
      <p:sp>
        <p:nvSpPr>
          <p:cNvPr id="10" name="Titre 6"/>
          <p:cNvSpPr txBox="1">
            <a:spLocks/>
          </p:cNvSpPr>
          <p:nvPr/>
        </p:nvSpPr>
        <p:spPr>
          <a:xfrm>
            <a:off x="9262" y="5076838"/>
            <a:ext cx="7941733" cy="368386"/>
          </a:xfrm>
          <a:prstGeom prst="rect">
            <a:avLst/>
          </a:prstGeom>
        </p:spPr>
        <p:txBody>
          <a:bodyPr vert="horz" lIns="36000" tIns="0" rIns="36000" bIns="0" rtlCol="0" anchor="b">
            <a:noAutofit/>
          </a:bodyPr>
          <a:lstStyle>
            <a:lvl1pPr defTabSz="685800">
              <a:lnSpc>
                <a:spcPct val="90000"/>
              </a:lnSpc>
              <a:spcBef>
                <a:spcPct val="0"/>
              </a:spcBef>
              <a:buNone/>
              <a:defRPr lang="fr-FR" sz="2900" b="1" baseline="0">
                <a:solidFill>
                  <a:srgbClr val="415364"/>
                </a:solidFill>
                <a:latin typeface="Ubuntu"/>
              </a:defRPr>
            </a:lvl1pPr>
          </a:lstStyle>
          <a:p>
            <a:endParaRPr lang="fr-FR" sz="2000" dirty="0">
              <a:solidFill>
                <a:srgbClr val="EA560D"/>
              </a:solidFill>
            </a:endParaRPr>
          </a:p>
        </p:txBody>
      </p:sp>
      <p:sp>
        <p:nvSpPr>
          <p:cNvPr id="2" name="Rectangle 1"/>
          <p:cNvSpPr/>
          <p:nvPr/>
        </p:nvSpPr>
        <p:spPr>
          <a:xfrm>
            <a:off x="250056" y="4816459"/>
            <a:ext cx="4753992" cy="1323439"/>
          </a:xfrm>
          <a:prstGeom prst="rect">
            <a:avLst/>
          </a:prstGeom>
        </p:spPr>
        <p:txBody>
          <a:bodyPr wrap="square">
            <a:spAutoFit/>
          </a:bodyPr>
          <a:lstStyle/>
          <a:p>
            <a:pPr marL="285750" indent="-285750">
              <a:buClr>
                <a:srgbClr val="415364"/>
              </a:buClr>
              <a:buFont typeface="Courier New" panose="02070309020205020404" pitchFamily="49" charset="0"/>
              <a:buChar char="o"/>
            </a:pPr>
            <a:r>
              <a:rPr lang="fr-FR" sz="1600" dirty="0">
                <a:solidFill>
                  <a:srgbClr val="415364"/>
                </a:solidFill>
                <a:latin typeface="Ubuntu" panose="020B0504030602030204" pitchFamily="34" charset="0"/>
              </a:rPr>
              <a:t>Analyse agnostique, </a:t>
            </a:r>
            <a:r>
              <a:rPr lang="fr-FR" sz="1600" dirty="0" smtClean="0">
                <a:solidFill>
                  <a:srgbClr val="415364"/>
                </a:solidFill>
                <a:latin typeface="Ubuntu" panose="020B0504030602030204" pitchFamily="34" charset="0"/>
              </a:rPr>
              <a:t>menée </a:t>
            </a:r>
            <a:r>
              <a:rPr lang="fr-FR" sz="1600" dirty="0">
                <a:solidFill>
                  <a:srgbClr val="415364"/>
                </a:solidFill>
                <a:latin typeface="Ubuntu" panose="020B0504030602030204" pitchFamily="34" charset="0"/>
              </a:rPr>
              <a:t>par type </a:t>
            </a:r>
            <a:r>
              <a:rPr lang="fr-FR" sz="1600" dirty="0" smtClean="0">
                <a:solidFill>
                  <a:srgbClr val="415364"/>
                </a:solidFill>
                <a:latin typeface="Ubuntu" panose="020B0504030602030204" pitchFamily="34" charset="0"/>
              </a:rPr>
              <a:t>d’anomalie  </a:t>
            </a:r>
            <a:r>
              <a:rPr lang="fr-FR" sz="1600" dirty="0">
                <a:solidFill>
                  <a:srgbClr val="415364"/>
                </a:solidFill>
                <a:latin typeface="Ubuntu" panose="020B0504030602030204" pitchFamily="34" charset="0"/>
              </a:rPr>
              <a:t>ALK</a:t>
            </a:r>
          </a:p>
          <a:p>
            <a:pPr marL="285750" indent="-285750">
              <a:buClr>
                <a:srgbClr val="415364"/>
              </a:buClr>
              <a:buFont typeface="Courier New" panose="02070309020205020404" pitchFamily="49" charset="0"/>
              <a:buChar char="o"/>
            </a:pPr>
            <a:r>
              <a:rPr lang="fr-FR" sz="1600" dirty="0" smtClean="0">
                <a:solidFill>
                  <a:srgbClr val="415364"/>
                </a:solidFill>
                <a:latin typeface="Ubuntu" panose="020B0504030602030204" pitchFamily="34" charset="0"/>
              </a:rPr>
              <a:t>la </a:t>
            </a:r>
            <a:r>
              <a:rPr lang="fr-FR" sz="1600" dirty="0">
                <a:solidFill>
                  <a:srgbClr val="415364"/>
                </a:solidFill>
                <a:latin typeface="Ubuntu" panose="020B0504030602030204" pitchFamily="34" charset="0"/>
              </a:rPr>
              <a:t>translocation de ALK est la cible qui offre l’efficacité </a:t>
            </a:r>
            <a:r>
              <a:rPr lang="fr-FR" sz="1600" dirty="0" smtClean="0">
                <a:solidFill>
                  <a:srgbClr val="415364"/>
                </a:solidFill>
                <a:latin typeface="Ubuntu" panose="020B0504030602030204" pitchFamily="34" charset="0"/>
              </a:rPr>
              <a:t>maximale </a:t>
            </a:r>
            <a:r>
              <a:rPr lang="fr-FR" sz="1600" dirty="0">
                <a:solidFill>
                  <a:srgbClr val="415364"/>
                </a:solidFill>
                <a:latin typeface="Ubuntu" panose="020B0504030602030204" pitchFamily="34" charset="0"/>
              </a:rPr>
              <a:t>pour le </a:t>
            </a:r>
            <a:r>
              <a:rPr lang="fr-FR" sz="1600" dirty="0" err="1">
                <a:solidFill>
                  <a:srgbClr val="415364"/>
                </a:solidFill>
                <a:latin typeface="Ubuntu" panose="020B0504030602030204" pitchFamily="34" charset="0"/>
              </a:rPr>
              <a:t>crizotinib</a:t>
            </a:r>
            <a:r>
              <a:rPr lang="fr-FR" sz="1600" dirty="0">
                <a:solidFill>
                  <a:srgbClr val="415364"/>
                </a:solidFill>
                <a:latin typeface="Ubuntu" panose="020B0504030602030204" pitchFamily="34" charset="0"/>
              </a:rPr>
              <a:t>, majoritairement les ALCL et les TIM</a:t>
            </a:r>
          </a:p>
        </p:txBody>
      </p:sp>
      <p:sp>
        <p:nvSpPr>
          <p:cNvPr id="5" name="Espace réservé du pied de page 4"/>
          <p:cNvSpPr>
            <a:spLocks noGrp="1"/>
          </p:cNvSpPr>
          <p:nvPr>
            <p:ph type="ftr" sz="quarter" idx="10"/>
          </p:nvPr>
        </p:nvSpPr>
        <p:spPr/>
        <p:txBody>
          <a:bodyPr/>
          <a:lstStyle/>
          <a:p>
            <a:r>
              <a:rPr lang="fr-FR" smtClean="0"/>
              <a:t>Ateliers de la Recherche Clinique - 06-Avril-2023</a:t>
            </a:r>
            <a:endParaRPr lang="fr-FR" dirty="0"/>
          </a:p>
        </p:txBody>
      </p:sp>
    </p:spTree>
    <p:extLst>
      <p:ext uri="{BB962C8B-B14F-4D97-AF65-F5344CB8AC3E}">
        <p14:creationId xmlns:p14="http://schemas.microsoft.com/office/powerpoint/2010/main" val="3807041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6"/>
          <p:cNvSpPr txBox="1">
            <a:spLocks/>
          </p:cNvSpPr>
          <p:nvPr/>
        </p:nvSpPr>
        <p:spPr>
          <a:xfrm>
            <a:off x="467544" y="117806"/>
            <a:ext cx="8496944" cy="458510"/>
          </a:xfrm>
          <a:prstGeom prst="rect">
            <a:avLst/>
          </a:prstGeom>
        </p:spPr>
        <p:txBody>
          <a:bodyPr vert="horz" lIns="36000" tIns="0" rIns="36000" bIns="0" rtlCol="0" anchor="b">
            <a:noAutofit/>
          </a:bodyPr>
          <a:lstStyle>
            <a:lvl1pPr defTabSz="685800">
              <a:lnSpc>
                <a:spcPct val="90000"/>
              </a:lnSpc>
              <a:spcBef>
                <a:spcPct val="0"/>
              </a:spcBef>
              <a:buNone/>
              <a:defRPr lang="fr-FR" sz="2900" b="1" baseline="0">
                <a:solidFill>
                  <a:srgbClr val="415364"/>
                </a:solidFill>
                <a:latin typeface="Ubuntu"/>
              </a:defRPr>
            </a:lvl1pPr>
          </a:lstStyle>
          <a:p>
            <a:r>
              <a:rPr lang="fr-FR" sz="2800" dirty="0" err="1"/>
              <a:t>AcSé</a:t>
            </a:r>
            <a:r>
              <a:rPr lang="fr-FR" sz="2800" dirty="0"/>
              <a:t> </a:t>
            </a:r>
            <a:r>
              <a:rPr lang="fr-FR" sz="2800" dirty="0" err="1"/>
              <a:t>crizotinib</a:t>
            </a:r>
            <a:r>
              <a:rPr lang="fr-FR" sz="2800" dirty="0"/>
              <a:t>: </a:t>
            </a:r>
            <a:r>
              <a:rPr lang="fr-FR" sz="2800" dirty="0" smtClean="0"/>
              <a:t>Patients avec anomalies de ROS1</a:t>
            </a:r>
            <a:endParaRPr lang="fr-FR" sz="2800" dirty="0"/>
          </a:p>
        </p:txBody>
      </p:sp>
      <p:sp>
        <p:nvSpPr>
          <p:cNvPr id="6" name="ZoneTexte 5"/>
          <p:cNvSpPr txBox="1"/>
          <p:nvPr/>
        </p:nvSpPr>
        <p:spPr>
          <a:xfrm>
            <a:off x="1066019" y="844692"/>
            <a:ext cx="2664296" cy="215444"/>
          </a:xfrm>
          <a:prstGeom prst="rect">
            <a:avLst/>
          </a:prstGeom>
          <a:noFill/>
        </p:spPr>
        <p:txBody>
          <a:bodyPr wrap="square" lIns="36000" tIns="0" rIns="36000" bIns="0" rtlCol="0">
            <a:spAutoFit/>
          </a:bodyPr>
          <a:lstStyle/>
          <a:p>
            <a:r>
              <a:rPr lang="fr-FR" sz="1400" b="1" dirty="0" smtClean="0">
                <a:solidFill>
                  <a:srgbClr val="415364"/>
                </a:solidFill>
                <a:latin typeface="Ubuntu" panose="020B0504030602030204" pitchFamily="34" charset="0"/>
              </a:rPr>
              <a:t>Par type d’altération de ROS1</a:t>
            </a:r>
          </a:p>
        </p:txBody>
      </p:sp>
      <p:sp>
        <p:nvSpPr>
          <p:cNvPr id="7" name="ZoneTexte 6"/>
          <p:cNvSpPr txBox="1"/>
          <p:nvPr/>
        </p:nvSpPr>
        <p:spPr>
          <a:xfrm>
            <a:off x="6156176" y="798039"/>
            <a:ext cx="1800200" cy="216024"/>
          </a:xfrm>
          <a:prstGeom prst="rect">
            <a:avLst/>
          </a:prstGeom>
          <a:noFill/>
        </p:spPr>
        <p:txBody>
          <a:bodyPr wrap="square" lIns="36000" tIns="0" rIns="36000" bIns="0" rtlCol="0">
            <a:spAutoFit/>
          </a:bodyPr>
          <a:lstStyle/>
          <a:p>
            <a:r>
              <a:rPr lang="fr-FR" sz="1400" b="1" dirty="0" smtClean="0">
                <a:solidFill>
                  <a:srgbClr val="415364"/>
                </a:solidFill>
                <a:latin typeface="Ubuntu" panose="020B0504030602030204" pitchFamily="34" charset="0"/>
              </a:rPr>
              <a:t>Par pathologie</a:t>
            </a:r>
          </a:p>
        </p:txBody>
      </p:sp>
      <p:pic>
        <p:nvPicPr>
          <p:cNvPr id="9" name="Image 8" descr="La procédure SGPlot"/>
          <p:cNvPicPr/>
          <p:nvPr/>
        </p:nvPicPr>
        <p:blipFill>
          <a:blip r:embed="rId3">
            <a:extLst>
              <a:ext uri="{28A0092B-C50C-407E-A947-70E740481C1C}">
                <a14:useLocalDpi xmlns:a14="http://schemas.microsoft.com/office/drawing/2010/main" val="0"/>
              </a:ext>
            </a:extLst>
          </a:blip>
          <a:srcRect/>
          <a:stretch>
            <a:fillRect/>
          </a:stretch>
        </p:blipFill>
        <p:spPr bwMode="auto">
          <a:xfrm>
            <a:off x="4558144" y="1094361"/>
            <a:ext cx="4195084" cy="4350863"/>
          </a:xfrm>
          <a:prstGeom prst="rect">
            <a:avLst/>
          </a:prstGeom>
          <a:noFill/>
          <a:ln>
            <a:noFill/>
          </a:ln>
        </p:spPr>
      </p:pic>
      <p:sp>
        <p:nvSpPr>
          <p:cNvPr id="2" name="Rectangle 1"/>
          <p:cNvSpPr/>
          <p:nvPr/>
        </p:nvSpPr>
        <p:spPr>
          <a:xfrm>
            <a:off x="1492901" y="1196752"/>
            <a:ext cx="72008" cy="72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dirty="0" smtClean="0"/>
          </a:p>
        </p:txBody>
      </p:sp>
      <p:sp>
        <p:nvSpPr>
          <p:cNvPr id="11" name="Rectangle 10"/>
          <p:cNvSpPr/>
          <p:nvPr/>
        </p:nvSpPr>
        <p:spPr>
          <a:xfrm>
            <a:off x="2326159" y="1186589"/>
            <a:ext cx="72008" cy="72008"/>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dirty="0" smtClean="0"/>
          </a:p>
        </p:txBody>
      </p:sp>
      <p:sp>
        <p:nvSpPr>
          <p:cNvPr id="12" name="Rectangle 11"/>
          <p:cNvSpPr/>
          <p:nvPr/>
        </p:nvSpPr>
        <p:spPr>
          <a:xfrm>
            <a:off x="3052007" y="1187315"/>
            <a:ext cx="72008" cy="72008"/>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dirty="0" smtClean="0"/>
          </a:p>
        </p:txBody>
      </p:sp>
      <p:grpSp>
        <p:nvGrpSpPr>
          <p:cNvPr id="4" name="Groupe 3"/>
          <p:cNvGrpSpPr/>
          <p:nvPr/>
        </p:nvGrpSpPr>
        <p:grpSpPr>
          <a:xfrm>
            <a:off x="200991" y="1196752"/>
            <a:ext cx="4248472" cy="4141790"/>
            <a:chOff x="7699" y="1160483"/>
            <a:chExt cx="4248472" cy="4475686"/>
          </a:xfrm>
        </p:grpSpPr>
        <p:pic>
          <p:nvPicPr>
            <p:cNvPr id="8" name="Image 7"/>
            <p:cNvPicPr/>
            <p:nvPr/>
          </p:nvPicPr>
          <p:blipFill>
            <a:blip r:embed="rId4">
              <a:extLst>
                <a:ext uri="{28A0092B-C50C-407E-A947-70E740481C1C}">
                  <a14:useLocalDpi xmlns:a14="http://schemas.microsoft.com/office/drawing/2010/main" val="0"/>
                </a:ext>
              </a:extLst>
            </a:blip>
            <a:srcRect/>
            <a:stretch>
              <a:fillRect/>
            </a:stretch>
          </p:blipFill>
          <p:spPr bwMode="auto">
            <a:xfrm>
              <a:off x="7699" y="1277016"/>
              <a:ext cx="4248472" cy="4359153"/>
            </a:xfrm>
            <a:prstGeom prst="rect">
              <a:avLst/>
            </a:prstGeom>
            <a:noFill/>
          </p:spPr>
        </p:pic>
        <p:grpSp>
          <p:nvGrpSpPr>
            <p:cNvPr id="3" name="Groupe 2"/>
            <p:cNvGrpSpPr/>
            <p:nvPr/>
          </p:nvGrpSpPr>
          <p:grpSpPr>
            <a:xfrm>
              <a:off x="1547664" y="1160483"/>
              <a:ext cx="2647377" cy="123666"/>
              <a:chOff x="1547664" y="1160483"/>
              <a:chExt cx="2647377" cy="123666"/>
            </a:xfrm>
          </p:grpSpPr>
          <p:sp>
            <p:nvSpPr>
              <p:cNvPr id="10" name="ZoneTexte 9"/>
              <p:cNvSpPr txBox="1"/>
              <p:nvPr/>
            </p:nvSpPr>
            <p:spPr>
              <a:xfrm>
                <a:off x="1547664" y="1161038"/>
                <a:ext cx="1080120" cy="123111"/>
              </a:xfrm>
              <a:prstGeom prst="rect">
                <a:avLst/>
              </a:prstGeom>
              <a:noFill/>
            </p:spPr>
            <p:txBody>
              <a:bodyPr wrap="square" lIns="36000" tIns="0" rIns="36000" bIns="0" rtlCol="0">
                <a:spAutoFit/>
              </a:bodyPr>
              <a:lstStyle/>
              <a:p>
                <a:r>
                  <a:rPr lang="fr-FR" sz="800" dirty="0"/>
                  <a:t>T</a:t>
                </a:r>
                <a:r>
                  <a:rPr lang="fr-FR" sz="800" dirty="0" smtClean="0"/>
                  <a:t>ranslocation</a:t>
                </a:r>
              </a:p>
            </p:txBody>
          </p:sp>
          <p:sp>
            <p:nvSpPr>
              <p:cNvPr id="13" name="ZoneTexte 12"/>
              <p:cNvSpPr txBox="1"/>
              <p:nvPr/>
            </p:nvSpPr>
            <p:spPr>
              <a:xfrm>
                <a:off x="2375493" y="1160927"/>
                <a:ext cx="1080120" cy="123111"/>
              </a:xfrm>
              <a:prstGeom prst="rect">
                <a:avLst/>
              </a:prstGeom>
              <a:noFill/>
            </p:spPr>
            <p:txBody>
              <a:bodyPr wrap="square" lIns="36000" tIns="0" rIns="36000" bIns="0" rtlCol="0">
                <a:spAutoFit/>
              </a:bodyPr>
              <a:lstStyle/>
              <a:p>
                <a:r>
                  <a:rPr lang="fr-FR" sz="800" dirty="0" smtClean="0"/>
                  <a:t>Mutation</a:t>
                </a:r>
              </a:p>
            </p:txBody>
          </p:sp>
          <p:sp>
            <p:nvSpPr>
              <p:cNvPr id="14" name="ZoneTexte 13"/>
              <p:cNvSpPr txBox="1"/>
              <p:nvPr/>
            </p:nvSpPr>
            <p:spPr>
              <a:xfrm>
                <a:off x="3114921" y="1160483"/>
                <a:ext cx="1080120" cy="123111"/>
              </a:xfrm>
              <a:prstGeom prst="rect">
                <a:avLst/>
              </a:prstGeom>
              <a:noFill/>
            </p:spPr>
            <p:txBody>
              <a:bodyPr wrap="square" lIns="36000" tIns="0" rIns="36000" bIns="0" rtlCol="0">
                <a:spAutoFit/>
              </a:bodyPr>
              <a:lstStyle/>
              <a:p>
                <a:r>
                  <a:rPr lang="fr-FR" sz="800" dirty="0" smtClean="0"/>
                  <a:t>Amplification</a:t>
                </a:r>
              </a:p>
            </p:txBody>
          </p:sp>
        </p:grpSp>
      </p:grpSp>
      <p:sp>
        <p:nvSpPr>
          <p:cNvPr id="15" name="ZoneTexte 14"/>
          <p:cNvSpPr txBox="1"/>
          <p:nvPr/>
        </p:nvSpPr>
        <p:spPr>
          <a:xfrm>
            <a:off x="6372200" y="3212976"/>
            <a:ext cx="216024" cy="215444"/>
          </a:xfrm>
          <a:prstGeom prst="rect">
            <a:avLst/>
          </a:prstGeom>
          <a:noFill/>
        </p:spPr>
        <p:txBody>
          <a:bodyPr wrap="square" lIns="36000" tIns="0" rIns="36000" bIns="0" rtlCol="0">
            <a:spAutoFit/>
          </a:bodyPr>
          <a:lstStyle/>
          <a:p>
            <a:r>
              <a:rPr lang="fr-FR" sz="1400" dirty="0" smtClean="0">
                <a:solidFill>
                  <a:srgbClr val="FF0000"/>
                </a:solidFill>
              </a:rPr>
              <a:t>*</a:t>
            </a:r>
          </a:p>
        </p:txBody>
      </p:sp>
      <p:sp>
        <p:nvSpPr>
          <p:cNvPr id="16" name="ZoneTexte 15"/>
          <p:cNvSpPr txBox="1"/>
          <p:nvPr/>
        </p:nvSpPr>
        <p:spPr>
          <a:xfrm>
            <a:off x="4716016" y="5508713"/>
            <a:ext cx="4197942" cy="646331"/>
          </a:xfrm>
          <a:prstGeom prst="rect">
            <a:avLst/>
          </a:prstGeom>
          <a:noFill/>
          <a:ln w="25400">
            <a:solidFill>
              <a:srgbClr val="FF0000"/>
            </a:solidFill>
          </a:ln>
        </p:spPr>
        <p:txBody>
          <a:bodyPr wrap="square" lIns="36000" tIns="0" rIns="36000" bIns="0" rtlCol="0">
            <a:spAutoFit/>
          </a:bodyPr>
          <a:lstStyle/>
          <a:p>
            <a:r>
              <a:rPr lang="fr-FR" sz="1400" dirty="0" smtClean="0">
                <a:solidFill>
                  <a:srgbClr val="415364"/>
                </a:solidFill>
                <a:latin typeface="Ubuntu" panose="020B0504030602030204" pitchFamily="34" charset="0"/>
              </a:rPr>
              <a:t>*Méningiome ROS1 </a:t>
            </a:r>
            <a:r>
              <a:rPr lang="fr-FR" sz="1400" dirty="0" err="1" smtClean="0">
                <a:solidFill>
                  <a:srgbClr val="415364"/>
                </a:solidFill>
                <a:latin typeface="Ubuntu" panose="020B0504030602030204" pitchFamily="34" charset="0"/>
              </a:rPr>
              <a:t>trans</a:t>
            </a:r>
            <a:r>
              <a:rPr lang="fr-FR" sz="1400" dirty="0" smtClean="0">
                <a:solidFill>
                  <a:srgbClr val="415364"/>
                </a:solidFill>
                <a:latin typeface="Ubuntu" panose="020B0504030602030204" pitchFamily="34" charset="0"/>
              </a:rPr>
              <a:t> : Enfant traité depuis juin 2015.  Malgré </a:t>
            </a:r>
            <a:r>
              <a:rPr lang="fr-FR" sz="1400" dirty="0">
                <a:solidFill>
                  <a:srgbClr val="415364"/>
                </a:solidFill>
                <a:latin typeface="Ubuntu" panose="020B0504030602030204" pitchFamily="34" charset="0"/>
              </a:rPr>
              <a:t>une réponse </a:t>
            </a:r>
            <a:r>
              <a:rPr lang="fr-FR" sz="1400" dirty="0" smtClean="0">
                <a:solidFill>
                  <a:srgbClr val="415364"/>
                </a:solidFill>
                <a:latin typeface="Ubuntu" panose="020B0504030602030204" pitchFamily="34" charset="0"/>
              </a:rPr>
              <a:t>partielle, il est </a:t>
            </a:r>
            <a:r>
              <a:rPr lang="fr-FR" sz="1400" dirty="0">
                <a:solidFill>
                  <a:srgbClr val="415364"/>
                </a:solidFill>
                <a:latin typeface="Ubuntu" panose="020B0504030602030204" pitchFamily="34" charset="0"/>
              </a:rPr>
              <a:t>stabilisé depuis 8 ans sous </a:t>
            </a:r>
            <a:r>
              <a:rPr lang="fr-FR" sz="1400" dirty="0" err="1">
                <a:solidFill>
                  <a:srgbClr val="415364"/>
                </a:solidFill>
                <a:latin typeface="Ubuntu" panose="020B0504030602030204" pitchFamily="34" charset="0"/>
              </a:rPr>
              <a:t>crizotinib</a:t>
            </a:r>
            <a:endParaRPr lang="fr-FR" sz="1400" dirty="0" smtClean="0">
              <a:solidFill>
                <a:srgbClr val="415364"/>
              </a:solidFill>
              <a:latin typeface="Ubuntu" panose="020B0504030602030204" pitchFamily="34" charset="0"/>
            </a:endParaRPr>
          </a:p>
        </p:txBody>
      </p:sp>
      <p:sp>
        <p:nvSpPr>
          <p:cNvPr id="17" name="Rectangle 16"/>
          <p:cNvSpPr/>
          <p:nvPr/>
        </p:nvSpPr>
        <p:spPr>
          <a:xfrm>
            <a:off x="370802" y="5334266"/>
            <a:ext cx="4187342" cy="830997"/>
          </a:xfrm>
          <a:prstGeom prst="rect">
            <a:avLst/>
          </a:prstGeom>
        </p:spPr>
        <p:txBody>
          <a:bodyPr wrap="square">
            <a:spAutoFit/>
          </a:bodyPr>
          <a:lstStyle/>
          <a:p>
            <a:r>
              <a:rPr lang="fr-FR" sz="1600" dirty="0">
                <a:solidFill>
                  <a:srgbClr val="415364"/>
                </a:solidFill>
                <a:latin typeface="Ubuntu" panose="020B0504030602030204" pitchFamily="34" charset="0"/>
              </a:rPr>
              <a:t>L’analyse </a:t>
            </a:r>
            <a:r>
              <a:rPr lang="fr-FR" sz="1600" dirty="0" smtClean="0">
                <a:solidFill>
                  <a:srgbClr val="415364"/>
                </a:solidFill>
                <a:latin typeface="Ubuntu" panose="020B0504030602030204" pitchFamily="34" charset="0"/>
              </a:rPr>
              <a:t>montre </a:t>
            </a:r>
            <a:r>
              <a:rPr lang="fr-FR" sz="1600" dirty="0">
                <a:solidFill>
                  <a:srgbClr val="415364"/>
                </a:solidFill>
                <a:latin typeface="Ubuntu" panose="020B0504030602030204" pitchFamily="34" charset="0"/>
              </a:rPr>
              <a:t>clairement que c’est à nouveau la translocation qui génère les réponses, dans le poumon et dans les </a:t>
            </a:r>
            <a:r>
              <a:rPr lang="fr-FR" sz="1600" dirty="0" smtClean="0">
                <a:solidFill>
                  <a:srgbClr val="415364"/>
                </a:solidFill>
                <a:latin typeface="Ubuntu" panose="020B0504030602030204" pitchFamily="34" charset="0"/>
              </a:rPr>
              <a:t>TMI.</a:t>
            </a:r>
            <a:endParaRPr lang="fr-FR" sz="1600" dirty="0">
              <a:solidFill>
                <a:srgbClr val="415364"/>
              </a:solidFill>
              <a:latin typeface="Ubuntu" panose="020B0504030602030204" pitchFamily="34" charset="0"/>
            </a:endParaRPr>
          </a:p>
        </p:txBody>
      </p:sp>
      <p:sp>
        <p:nvSpPr>
          <p:cNvPr id="18" name="Espace réservé du pied de page 17"/>
          <p:cNvSpPr>
            <a:spLocks noGrp="1"/>
          </p:cNvSpPr>
          <p:nvPr>
            <p:ph type="ftr" sz="quarter" idx="10"/>
          </p:nvPr>
        </p:nvSpPr>
        <p:spPr/>
        <p:txBody>
          <a:bodyPr/>
          <a:lstStyle/>
          <a:p>
            <a:r>
              <a:rPr lang="fr-FR" smtClean="0"/>
              <a:t>Ateliers de la Recherche Clinique - 06-Avril-2023</a:t>
            </a:r>
            <a:endParaRPr lang="fr-FR" dirty="0"/>
          </a:p>
        </p:txBody>
      </p:sp>
    </p:spTree>
    <p:extLst>
      <p:ext uri="{BB962C8B-B14F-4D97-AF65-F5344CB8AC3E}">
        <p14:creationId xmlns:p14="http://schemas.microsoft.com/office/powerpoint/2010/main" val="1103455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6327"/>
            <a:ext cx="4320480" cy="4028857"/>
          </a:xfrm>
          <a:prstGeom prst="rect">
            <a:avLst/>
          </a:prstGeom>
          <a:noFill/>
        </p:spPr>
      </p:pic>
      <p:pic>
        <p:nvPicPr>
          <p:cNvPr id="4" name="Image 3" descr="La procédure SGPlot"/>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056327"/>
            <a:ext cx="4156664" cy="4532913"/>
          </a:xfrm>
          <a:prstGeom prst="rect">
            <a:avLst/>
          </a:prstGeom>
          <a:noFill/>
          <a:ln>
            <a:noFill/>
          </a:ln>
        </p:spPr>
      </p:pic>
      <p:sp>
        <p:nvSpPr>
          <p:cNvPr id="5" name="Titre 6"/>
          <p:cNvSpPr txBox="1">
            <a:spLocks/>
          </p:cNvSpPr>
          <p:nvPr/>
        </p:nvSpPr>
        <p:spPr>
          <a:xfrm>
            <a:off x="467544" y="117806"/>
            <a:ext cx="8333128" cy="458510"/>
          </a:xfrm>
          <a:prstGeom prst="rect">
            <a:avLst/>
          </a:prstGeom>
        </p:spPr>
        <p:txBody>
          <a:bodyPr vert="horz" lIns="36000" tIns="0" rIns="36000" bIns="0" rtlCol="0" anchor="b">
            <a:noAutofit/>
          </a:bodyPr>
          <a:lstStyle>
            <a:lvl1pPr defTabSz="685800">
              <a:lnSpc>
                <a:spcPct val="90000"/>
              </a:lnSpc>
              <a:spcBef>
                <a:spcPct val="0"/>
              </a:spcBef>
              <a:buNone/>
              <a:defRPr lang="fr-FR" sz="2900" b="1" baseline="0">
                <a:solidFill>
                  <a:srgbClr val="415364"/>
                </a:solidFill>
                <a:latin typeface="Ubuntu"/>
              </a:defRPr>
            </a:lvl1pPr>
          </a:lstStyle>
          <a:p>
            <a:r>
              <a:rPr lang="fr-FR" sz="2800" dirty="0" err="1"/>
              <a:t>AcSé</a:t>
            </a:r>
            <a:r>
              <a:rPr lang="fr-FR" sz="2800" dirty="0"/>
              <a:t> </a:t>
            </a:r>
            <a:r>
              <a:rPr lang="fr-FR" sz="2800" dirty="0" err="1"/>
              <a:t>crizotinib</a:t>
            </a:r>
            <a:r>
              <a:rPr lang="fr-FR" sz="2800" dirty="0"/>
              <a:t> </a:t>
            </a:r>
            <a:r>
              <a:rPr lang="fr-FR" sz="2800" dirty="0" smtClean="0"/>
              <a:t>Patients avec anomalies de MET</a:t>
            </a:r>
            <a:endParaRPr lang="fr-FR" sz="2800" dirty="0"/>
          </a:p>
        </p:txBody>
      </p:sp>
      <p:sp>
        <p:nvSpPr>
          <p:cNvPr id="6" name="ZoneTexte 5"/>
          <p:cNvSpPr txBox="1"/>
          <p:nvPr/>
        </p:nvSpPr>
        <p:spPr>
          <a:xfrm>
            <a:off x="1187624" y="798619"/>
            <a:ext cx="2664296" cy="215444"/>
          </a:xfrm>
          <a:prstGeom prst="rect">
            <a:avLst/>
          </a:prstGeom>
          <a:noFill/>
        </p:spPr>
        <p:txBody>
          <a:bodyPr wrap="square" lIns="36000" tIns="0" rIns="36000" bIns="0" rtlCol="0">
            <a:spAutoFit/>
          </a:bodyPr>
          <a:lstStyle/>
          <a:p>
            <a:r>
              <a:rPr lang="fr-FR" sz="1400" b="1" dirty="0" smtClean="0">
                <a:solidFill>
                  <a:srgbClr val="415364"/>
                </a:solidFill>
                <a:latin typeface="Ubuntu" panose="020B0504030602030204" pitchFamily="34" charset="0"/>
              </a:rPr>
              <a:t>Par type d’altération de MET</a:t>
            </a:r>
          </a:p>
        </p:txBody>
      </p:sp>
      <p:sp>
        <p:nvSpPr>
          <p:cNvPr id="7" name="ZoneTexte 6"/>
          <p:cNvSpPr txBox="1"/>
          <p:nvPr/>
        </p:nvSpPr>
        <p:spPr>
          <a:xfrm>
            <a:off x="6156176" y="798039"/>
            <a:ext cx="1800200" cy="216024"/>
          </a:xfrm>
          <a:prstGeom prst="rect">
            <a:avLst/>
          </a:prstGeom>
          <a:noFill/>
        </p:spPr>
        <p:txBody>
          <a:bodyPr wrap="square" lIns="36000" tIns="0" rIns="36000" bIns="0" rtlCol="0">
            <a:spAutoFit/>
          </a:bodyPr>
          <a:lstStyle/>
          <a:p>
            <a:r>
              <a:rPr lang="fr-FR" sz="1400" b="1" dirty="0" smtClean="0">
                <a:solidFill>
                  <a:srgbClr val="415364"/>
                </a:solidFill>
                <a:latin typeface="Ubuntu" panose="020B0504030602030204" pitchFamily="34" charset="0"/>
              </a:rPr>
              <a:t>Par pathologie</a:t>
            </a:r>
          </a:p>
        </p:txBody>
      </p:sp>
      <p:sp>
        <p:nvSpPr>
          <p:cNvPr id="2" name="Rectangle 1"/>
          <p:cNvSpPr/>
          <p:nvPr/>
        </p:nvSpPr>
        <p:spPr>
          <a:xfrm>
            <a:off x="233772" y="5127448"/>
            <a:ext cx="4572000" cy="1077218"/>
          </a:xfrm>
          <a:prstGeom prst="rect">
            <a:avLst/>
          </a:prstGeom>
        </p:spPr>
        <p:txBody>
          <a:bodyPr>
            <a:spAutoFit/>
          </a:bodyPr>
          <a:lstStyle/>
          <a:p>
            <a:pPr marL="285750" indent="-285750">
              <a:buClr>
                <a:srgbClr val="415364"/>
              </a:buClr>
              <a:buFont typeface="Courier New" panose="02070309020205020404" pitchFamily="49" charset="0"/>
              <a:buChar char="o"/>
            </a:pPr>
            <a:r>
              <a:rPr lang="fr-FR" sz="1600" dirty="0">
                <a:solidFill>
                  <a:srgbClr val="415364"/>
                </a:solidFill>
                <a:latin typeface="Ubuntu" panose="020B0504030602030204" pitchFamily="34" charset="0"/>
              </a:rPr>
              <a:t>Pas </a:t>
            </a:r>
            <a:r>
              <a:rPr lang="fr-FR" sz="1600" dirty="0" smtClean="0">
                <a:solidFill>
                  <a:srgbClr val="415364"/>
                </a:solidFill>
                <a:latin typeface="Ubuntu" panose="020B0504030602030204" pitchFamily="34" charset="0"/>
              </a:rPr>
              <a:t>d’évènement </a:t>
            </a:r>
            <a:r>
              <a:rPr lang="fr-FR" sz="1600" dirty="0">
                <a:solidFill>
                  <a:srgbClr val="415364"/>
                </a:solidFill>
                <a:latin typeface="Ubuntu" panose="020B0504030602030204" pitchFamily="34" charset="0"/>
              </a:rPr>
              <a:t>de translocation pour MET, avec efficacité pour les </a:t>
            </a:r>
            <a:r>
              <a:rPr lang="fr-FR" sz="1600" dirty="0" smtClean="0">
                <a:solidFill>
                  <a:srgbClr val="415364"/>
                </a:solidFill>
                <a:latin typeface="Ubuntu" panose="020B0504030602030204" pitchFamily="34" charset="0"/>
              </a:rPr>
              <a:t>amplifications </a:t>
            </a:r>
            <a:r>
              <a:rPr lang="fr-FR" sz="1600" dirty="0">
                <a:solidFill>
                  <a:srgbClr val="415364"/>
                </a:solidFill>
                <a:latin typeface="Ubuntu" panose="020B0504030602030204" pitchFamily="34" charset="0"/>
              </a:rPr>
              <a:t>et les mutations, </a:t>
            </a:r>
            <a:r>
              <a:rPr lang="fr-FR" sz="1600" dirty="0" smtClean="0">
                <a:solidFill>
                  <a:srgbClr val="415364"/>
                </a:solidFill>
                <a:latin typeface="Ubuntu" panose="020B0504030602030204" pitchFamily="34" charset="0"/>
              </a:rPr>
              <a:t>essentiellement </a:t>
            </a:r>
            <a:r>
              <a:rPr lang="fr-FR" sz="1600" dirty="0">
                <a:solidFill>
                  <a:srgbClr val="415364"/>
                </a:solidFill>
                <a:latin typeface="Ubuntu" panose="020B0504030602030204" pitchFamily="34" charset="0"/>
              </a:rPr>
              <a:t>dans le poumon et les cancers gastriques</a:t>
            </a:r>
          </a:p>
        </p:txBody>
      </p:sp>
      <p:sp>
        <p:nvSpPr>
          <p:cNvPr id="8" name="Espace réservé du pied de page 7"/>
          <p:cNvSpPr>
            <a:spLocks noGrp="1"/>
          </p:cNvSpPr>
          <p:nvPr>
            <p:ph type="ftr" sz="quarter" idx="10"/>
          </p:nvPr>
        </p:nvSpPr>
        <p:spPr/>
        <p:txBody>
          <a:bodyPr/>
          <a:lstStyle/>
          <a:p>
            <a:r>
              <a:rPr lang="fr-FR" smtClean="0"/>
              <a:t>Ateliers de la Recherche Clinique - 06-Avril-2023</a:t>
            </a:r>
            <a:endParaRPr lang="fr-FR" dirty="0"/>
          </a:p>
        </p:txBody>
      </p:sp>
    </p:spTree>
    <p:extLst>
      <p:ext uri="{BB962C8B-B14F-4D97-AF65-F5344CB8AC3E}">
        <p14:creationId xmlns:p14="http://schemas.microsoft.com/office/powerpoint/2010/main" val="3135978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sz="2800" dirty="0" smtClean="0"/>
              <a:t>Conclusions</a:t>
            </a:r>
            <a:endParaRPr lang="fr-FR" sz="2800" dirty="0"/>
          </a:p>
        </p:txBody>
      </p:sp>
      <p:sp>
        <p:nvSpPr>
          <p:cNvPr id="9" name="Espace réservé du texte 8"/>
          <p:cNvSpPr>
            <a:spLocks noGrp="1"/>
          </p:cNvSpPr>
          <p:nvPr>
            <p:ph type="body" sz="quarter" idx="16"/>
          </p:nvPr>
        </p:nvSpPr>
        <p:spPr>
          <a:xfrm>
            <a:off x="395536" y="836712"/>
            <a:ext cx="8568952" cy="5256584"/>
          </a:xfrm>
        </p:spPr>
        <p:txBody>
          <a:bodyPr/>
          <a:lstStyle/>
          <a:p>
            <a:pPr algn="just">
              <a:spcAft>
                <a:spcPts val="1200"/>
              </a:spcAft>
            </a:pPr>
            <a:r>
              <a:rPr lang="fr-FR" dirty="0" err="1">
                <a:latin typeface="Ubuntu" panose="020B0504030602030204" pitchFamily="34" charset="0"/>
              </a:rPr>
              <a:t>Crizotinib</a:t>
            </a:r>
            <a:r>
              <a:rPr lang="fr-FR" dirty="0">
                <a:latin typeface="Ubuntu" panose="020B0504030602030204" pitchFamily="34" charset="0"/>
              </a:rPr>
              <a:t> a montré une activité chez les patients pédiatriques et </a:t>
            </a:r>
            <a:r>
              <a:rPr lang="fr-FR" dirty="0" smtClean="0">
                <a:latin typeface="Ubuntu" panose="020B0504030602030204" pitchFamily="34" charset="0"/>
              </a:rPr>
              <a:t>adultes dans diverses tumeurs malignes avec des altérations de ALK, ROS1 et MET</a:t>
            </a:r>
          </a:p>
          <a:p>
            <a:pPr algn="just">
              <a:spcAft>
                <a:spcPts val="1200"/>
              </a:spcAft>
            </a:pPr>
            <a:r>
              <a:rPr lang="fr-FR" dirty="0" err="1" smtClean="0">
                <a:latin typeface="Ubuntu" panose="020B0504030602030204" pitchFamily="34" charset="0"/>
              </a:rPr>
              <a:t>AcSé</a:t>
            </a:r>
            <a:r>
              <a:rPr lang="fr-FR" dirty="0" smtClean="0">
                <a:latin typeface="Ubuntu" panose="020B0504030602030204" pitchFamily="34" charset="0"/>
              </a:rPr>
              <a:t> a offert un cadre sécurisé pour l’accès au </a:t>
            </a:r>
            <a:r>
              <a:rPr lang="fr-FR" dirty="0" err="1" smtClean="0">
                <a:latin typeface="Ubuntu" panose="020B0504030602030204" pitchFamily="34" charset="0"/>
              </a:rPr>
              <a:t>crizotinib</a:t>
            </a:r>
            <a:r>
              <a:rPr lang="fr-FR" dirty="0">
                <a:latin typeface="Ubuntu" panose="020B0504030602030204" pitchFamily="34" charset="0"/>
              </a:rPr>
              <a:t> </a:t>
            </a:r>
            <a:r>
              <a:rPr lang="fr-FR" dirty="0" smtClean="0">
                <a:latin typeface="Ubuntu" panose="020B0504030602030204" pitchFamily="34" charset="0"/>
              </a:rPr>
              <a:t>et pour l’accès au diagnostic moléculaire à des patients avec des maladies létales à court terme</a:t>
            </a:r>
          </a:p>
          <a:p>
            <a:pPr algn="just">
              <a:spcAft>
                <a:spcPts val="1200"/>
              </a:spcAft>
            </a:pPr>
            <a:r>
              <a:rPr lang="fr-FR" dirty="0" smtClean="0">
                <a:latin typeface="Ubuntu" panose="020B0504030602030204" pitchFamily="34" charset="0"/>
              </a:rPr>
              <a:t>Depuis  le début de l’étude, extension d’indication dans 3 autres indications validées </a:t>
            </a:r>
            <a:r>
              <a:rPr lang="fr-FR" dirty="0">
                <a:latin typeface="Ubuntu" panose="020B0504030602030204" pitchFamily="34" charset="0"/>
              </a:rPr>
              <a:t>par </a:t>
            </a:r>
            <a:r>
              <a:rPr lang="fr-FR" dirty="0" smtClean="0">
                <a:latin typeface="Ubuntu" panose="020B0504030602030204" pitchFamily="34" charset="0"/>
              </a:rPr>
              <a:t>l’EMA:</a:t>
            </a:r>
          </a:p>
          <a:p>
            <a:pPr lvl="3" algn="just">
              <a:spcAft>
                <a:spcPts val="1200"/>
              </a:spcAft>
              <a:defRPr/>
            </a:pPr>
            <a:r>
              <a:rPr lang="fr-FR" sz="1800" dirty="0">
                <a:solidFill>
                  <a:srgbClr val="EA560D"/>
                </a:solidFill>
                <a:latin typeface="Ubuntu" panose="020B0504030602030204" pitchFamily="34" charset="0"/>
              </a:rPr>
              <a:t>ROS1+ NSCLC (depuis 08/2016 en EU</a:t>
            </a:r>
            <a:r>
              <a:rPr lang="fr-FR" sz="1800" dirty="0" smtClean="0">
                <a:solidFill>
                  <a:srgbClr val="EA560D"/>
                </a:solidFill>
                <a:latin typeface="Ubuntu" panose="020B0504030602030204" pitchFamily="34" charset="0"/>
              </a:rPr>
              <a:t>) : remboursement dès la 1ère ligne métastatique</a:t>
            </a:r>
            <a:endParaRPr lang="fr-FR" sz="1800" dirty="0">
              <a:solidFill>
                <a:srgbClr val="EA560D"/>
              </a:solidFill>
              <a:latin typeface="Ubuntu" panose="020B0504030602030204" pitchFamily="34" charset="0"/>
            </a:endParaRPr>
          </a:p>
          <a:p>
            <a:pPr lvl="3" algn="just">
              <a:spcAft>
                <a:spcPts val="1200"/>
              </a:spcAft>
              <a:defRPr/>
            </a:pPr>
            <a:r>
              <a:rPr lang="fr-FR" sz="1800" dirty="0" smtClean="0">
                <a:solidFill>
                  <a:srgbClr val="EA560D"/>
                </a:solidFill>
                <a:latin typeface="Ubuntu" panose="020B0504030602030204" pitchFamily="34" charset="0"/>
              </a:rPr>
              <a:t>ALK+ ALCL (6 </a:t>
            </a:r>
            <a:r>
              <a:rPr lang="fr-FR" sz="1800" dirty="0">
                <a:solidFill>
                  <a:srgbClr val="EA560D"/>
                </a:solidFill>
                <a:latin typeface="Ubuntu" panose="020B0504030602030204" pitchFamily="34" charset="0"/>
              </a:rPr>
              <a:t>à 18 </a:t>
            </a:r>
            <a:r>
              <a:rPr lang="fr-FR" sz="1800" dirty="0" smtClean="0">
                <a:solidFill>
                  <a:srgbClr val="EA560D"/>
                </a:solidFill>
                <a:latin typeface="Ubuntu" panose="020B0504030602030204" pitchFamily="34" charset="0"/>
              </a:rPr>
              <a:t>ans - </a:t>
            </a:r>
            <a:r>
              <a:rPr lang="fr-FR" sz="1800" dirty="0">
                <a:solidFill>
                  <a:srgbClr val="EA560D"/>
                </a:solidFill>
                <a:latin typeface="Ubuntu" panose="020B0504030602030204" pitchFamily="34" charset="0"/>
              </a:rPr>
              <a:t>depuis 09/2022 en </a:t>
            </a:r>
            <a:r>
              <a:rPr lang="fr-FR" sz="1800" dirty="0" smtClean="0">
                <a:solidFill>
                  <a:srgbClr val="EA560D"/>
                </a:solidFill>
                <a:latin typeface="Ubuntu" panose="020B0504030602030204" pitchFamily="34" charset="0"/>
              </a:rPr>
              <a:t>EU) : accès précoce autorisé en juillet  2022 en 2</a:t>
            </a:r>
            <a:r>
              <a:rPr lang="fr-FR" sz="1800" baseline="30000" dirty="0" smtClean="0">
                <a:solidFill>
                  <a:srgbClr val="EA560D"/>
                </a:solidFill>
                <a:latin typeface="Ubuntu" panose="020B0504030602030204" pitchFamily="34" charset="0"/>
              </a:rPr>
              <a:t>nde</a:t>
            </a:r>
            <a:r>
              <a:rPr lang="fr-FR" sz="1800" dirty="0" smtClean="0">
                <a:solidFill>
                  <a:srgbClr val="EA560D"/>
                </a:solidFill>
                <a:latin typeface="Ubuntu" panose="020B0504030602030204" pitchFamily="34" charset="0"/>
              </a:rPr>
              <a:t> ligne dès 6 ans </a:t>
            </a:r>
            <a:endParaRPr lang="fr-FR" sz="1800" dirty="0">
              <a:solidFill>
                <a:srgbClr val="EA560D"/>
              </a:solidFill>
              <a:latin typeface="Ubuntu" panose="020B0504030602030204" pitchFamily="34" charset="0"/>
            </a:endParaRPr>
          </a:p>
          <a:p>
            <a:pPr lvl="3" algn="just">
              <a:spcAft>
                <a:spcPts val="1200"/>
              </a:spcAft>
              <a:defRPr/>
            </a:pPr>
            <a:r>
              <a:rPr lang="fr-FR" sz="1800" dirty="0" smtClean="0">
                <a:solidFill>
                  <a:srgbClr val="EA560D"/>
                </a:solidFill>
                <a:latin typeface="Ubuntu" panose="020B0504030602030204" pitchFamily="34" charset="0"/>
              </a:rPr>
              <a:t>ALK+ TMI (6 </a:t>
            </a:r>
            <a:r>
              <a:rPr lang="fr-FR" sz="1800" dirty="0">
                <a:solidFill>
                  <a:srgbClr val="EA560D"/>
                </a:solidFill>
                <a:latin typeface="Ubuntu" panose="020B0504030602030204" pitchFamily="34" charset="0"/>
              </a:rPr>
              <a:t>à 18 </a:t>
            </a:r>
            <a:r>
              <a:rPr lang="fr-FR" sz="1800" dirty="0" smtClean="0">
                <a:solidFill>
                  <a:srgbClr val="EA560D"/>
                </a:solidFill>
                <a:latin typeface="Ubuntu" panose="020B0504030602030204" pitchFamily="34" charset="0"/>
              </a:rPr>
              <a:t>ans - depuis </a:t>
            </a:r>
            <a:r>
              <a:rPr lang="fr-FR" sz="1800" dirty="0">
                <a:solidFill>
                  <a:srgbClr val="EA560D"/>
                </a:solidFill>
                <a:latin typeface="Ubuntu" panose="020B0504030602030204" pitchFamily="34" charset="0"/>
              </a:rPr>
              <a:t>08/2022 en EU</a:t>
            </a:r>
            <a:r>
              <a:rPr lang="fr-FR" sz="1800" dirty="0" smtClean="0">
                <a:solidFill>
                  <a:srgbClr val="EA560D"/>
                </a:solidFill>
                <a:latin typeface="Ubuntu" panose="020B0504030602030204" pitchFamily="34" charset="0"/>
              </a:rPr>
              <a:t>) : ATU nominative pour la forme buvable</a:t>
            </a:r>
            <a:endParaRPr lang="fr-FR" sz="1800" dirty="0">
              <a:solidFill>
                <a:srgbClr val="EA560D"/>
              </a:solidFill>
              <a:latin typeface="Ubuntu" panose="020B0504030602030204" pitchFamily="34" charset="0"/>
            </a:endParaRPr>
          </a:p>
          <a:p>
            <a:pPr lvl="4" algn="just">
              <a:spcAft>
                <a:spcPts val="1200"/>
              </a:spcAft>
              <a:defRPr/>
            </a:pPr>
            <a:r>
              <a:rPr lang="fr-FR" sz="1600" i="1" dirty="0">
                <a:latin typeface="Ubuntu" panose="020B0504030602030204" pitchFamily="34" charset="0"/>
                <a:cs typeface="Arial" panose="020B0604020202020204" pitchFamily="34" charset="0"/>
              </a:rPr>
              <a:t>la solution buvable pour enfants est autorisée en ATU nominative aux </a:t>
            </a:r>
            <a:r>
              <a:rPr lang="fr-FR" sz="1600" i="1" dirty="0" smtClean="0">
                <a:latin typeface="Ubuntu" panose="020B0504030602030204" pitchFamily="34" charset="0"/>
                <a:cs typeface="Arial" panose="020B0604020202020204" pitchFamily="34" charset="0"/>
              </a:rPr>
              <a:t>patients  </a:t>
            </a:r>
            <a:r>
              <a:rPr lang="fr-FR" sz="1600" i="1" dirty="0">
                <a:latin typeface="Ubuntu" panose="020B0504030602030204" pitchFamily="34" charset="0"/>
                <a:cs typeface="Arial" panose="020B0604020202020204" pitchFamily="34" charset="0"/>
              </a:rPr>
              <a:t>avec ALCL/TIM et </a:t>
            </a:r>
            <a:r>
              <a:rPr lang="fr-FR" sz="1600" i="1" dirty="0" err="1" smtClean="0">
                <a:latin typeface="Ubuntu" panose="020B0504030602030204" pitchFamily="34" charset="0"/>
                <a:cs typeface="Arial" panose="020B0604020202020204" pitchFamily="34" charset="0"/>
              </a:rPr>
              <a:t>neuroblastomes</a:t>
            </a:r>
            <a:r>
              <a:rPr lang="fr-FR" sz="1600" i="1" dirty="0" smtClean="0">
                <a:latin typeface="Ubuntu" panose="020B0504030602030204" pitchFamily="34" charset="0"/>
                <a:cs typeface="Arial" panose="020B0604020202020204" pitchFamily="34" charset="0"/>
              </a:rPr>
              <a:t> (</a:t>
            </a:r>
            <a:r>
              <a:rPr lang="fr-FR" sz="1600" i="1" dirty="0"/>
              <a:t>ne pouvant pas avaler les </a:t>
            </a:r>
            <a:r>
              <a:rPr lang="fr-FR" sz="1600" i="1" dirty="0" smtClean="0"/>
              <a:t>gélules </a:t>
            </a:r>
            <a:r>
              <a:rPr lang="fr-FR" sz="1600" i="1" dirty="0"/>
              <a:t>ou avec des adaptations de doses nécessaires infaisables avec les </a:t>
            </a:r>
            <a:r>
              <a:rPr lang="fr-FR" sz="1600" i="1" dirty="0" smtClean="0"/>
              <a:t>gélules)</a:t>
            </a:r>
            <a:endParaRPr lang="fr-FR" sz="1600" i="1" dirty="0"/>
          </a:p>
          <a:p>
            <a:pPr lvl="4" algn="just">
              <a:spcAft>
                <a:spcPts val="1200"/>
              </a:spcAft>
              <a:defRPr/>
            </a:pPr>
            <a:endParaRPr lang="fr-FR" sz="1600" dirty="0" smtClean="0"/>
          </a:p>
          <a:p>
            <a:pPr algn="just"/>
            <a:endParaRPr lang="fr-FR" sz="1600" dirty="0" smtClean="0"/>
          </a:p>
          <a:p>
            <a:pPr marL="0" indent="0" algn="just">
              <a:buNone/>
            </a:pPr>
            <a:endParaRPr lang="fr-FR" sz="1600" b="1" dirty="0">
              <a:solidFill>
                <a:srgbClr val="EA560D"/>
              </a:solidFill>
            </a:endParaRPr>
          </a:p>
        </p:txBody>
      </p:sp>
      <p:sp>
        <p:nvSpPr>
          <p:cNvPr id="2" name="Espace réservé du pied de page 1"/>
          <p:cNvSpPr>
            <a:spLocks noGrp="1"/>
          </p:cNvSpPr>
          <p:nvPr>
            <p:ph type="ftr" sz="quarter" idx="10"/>
          </p:nvPr>
        </p:nvSpPr>
        <p:spPr/>
        <p:txBody>
          <a:bodyPr/>
          <a:lstStyle/>
          <a:p>
            <a:r>
              <a:rPr lang="fr-FR" smtClean="0"/>
              <a:t>Ateliers de la Recherche Clinique - 06-Avril-2023</a:t>
            </a:r>
            <a:endParaRPr lang="fr-FR" dirty="0"/>
          </a:p>
        </p:txBody>
      </p:sp>
    </p:spTree>
    <p:extLst>
      <p:ext uri="{BB962C8B-B14F-4D97-AF65-F5344CB8AC3E}">
        <p14:creationId xmlns:p14="http://schemas.microsoft.com/office/powerpoint/2010/main" val="3658726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73646"/>
            <a:ext cx="7941733" cy="458510"/>
          </a:xfrm>
        </p:spPr>
        <p:txBody>
          <a:bodyPr/>
          <a:lstStyle/>
          <a:p>
            <a:r>
              <a:rPr lang="fr-FR" sz="2800" dirty="0" smtClean="0"/>
              <a:t>Publications cohortes</a:t>
            </a:r>
            <a:endParaRPr lang="fr-FR" sz="2800" dirty="0"/>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5" name="Espace réservé du texte 4"/>
          <p:cNvSpPr>
            <a:spLocks noGrp="1"/>
          </p:cNvSpPr>
          <p:nvPr>
            <p:ph type="body" sz="quarter" idx="16"/>
          </p:nvPr>
        </p:nvSpPr>
        <p:spPr>
          <a:xfrm>
            <a:off x="395536" y="836712"/>
            <a:ext cx="8748464" cy="5112568"/>
          </a:xfrm>
        </p:spPr>
        <p:txBody>
          <a:bodyPr/>
          <a:lstStyle/>
          <a:p>
            <a:r>
              <a:rPr lang="fr-FR" dirty="0" smtClean="0">
                <a:solidFill>
                  <a:srgbClr val="EA560D"/>
                </a:solidFill>
              </a:rPr>
              <a:t>Cohorte poumon</a:t>
            </a:r>
            <a:endParaRPr lang="fr-FR" dirty="0" smtClean="0"/>
          </a:p>
          <a:p>
            <a:pPr marL="0" indent="0">
              <a:buNone/>
            </a:pPr>
            <a:r>
              <a:rPr lang="en-US" dirty="0"/>
              <a:t>Moro-Sibilot D et al. </a:t>
            </a:r>
            <a:r>
              <a:rPr lang="en-US" dirty="0" err="1"/>
              <a:t>Crizotinib</a:t>
            </a:r>
            <a:r>
              <a:rPr lang="en-US" dirty="0"/>
              <a:t> in c-MET- or ROS1-positive NSCLC: results of the </a:t>
            </a:r>
            <a:r>
              <a:rPr lang="en-US" dirty="0" err="1"/>
              <a:t>AcSé</a:t>
            </a:r>
            <a:r>
              <a:rPr lang="en-US" dirty="0"/>
              <a:t> Phase II Trial. Ann </a:t>
            </a:r>
            <a:r>
              <a:rPr lang="en-US" dirty="0" err="1"/>
              <a:t>Oncol</a:t>
            </a:r>
            <a:r>
              <a:rPr lang="en-US" dirty="0"/>
              <a:t>. 2019 Dec 1;30(12):1985-1991</a:t>
            </a:r>
          </a:p>
          <a:p>
            <a:pPr marL="0" indent="0">
              <a:buNone/>
            </a:pPr>
            <a:endParaRPr lang="en-US" dirty="0">
              <a:solidFill>
                <a:srgbClr val="EA560D"/>
              </a:solidFill>
            </a:endParaRPr>
          </a:p>
          <a:p>
            <a:r>
              <a:rPr lang="fr-FR" dirty="0">
                <a:solidFill>
                  <a:srgbClr val="EA560D"/>
                </a:solidFill>
              </a:rPr>
              <a:t>Cohorte </a:t>
            </a:r>
            <a:r>
              <a:rPr lang="fr-FR" dirty="0" smtClean="0">
                <a:solidFill>
                  <a:srgbClr val="EA560D"/>
                </a:solidFill>
              </a:rPr>
              <a:t>œsogastrique</a:t>
            </a:r>
            <a:endParaRPr lang="fr-FR" dirty="0"/>
          </a:p>
          <a:p>
            <a:pPr marL="0" indent="0">
              <a:buNone/>
            </a:pPr>
            <a:r>
              <a:rPr lang="en-US" dirty="0" err="1"/>
              <a:t>Aparicio</a:t>
            </a:r>
            <a:r>
              <a:rPr lang="en-US" dirty="0"/>
              <a:t> T et al. The Activity of </a:t>
            </a:r>
            <a:r>
              <a:rPr lang="en-US" dirty="0" err="1"/>
              <a:t>Crizotinib</a:t>
            </a:r>
            <a:r>
              <a:rPr lang="en-US" dirty="0"/>
              <a:t> in Chemo-Refractory MET-Amplified Esophageal and Gastric Adenocarcinomas: Results from the </a:t>
            </a:r>
            <a:r>
              <a:rPr lang="en-US" dirty="0" err="1"/>
              <a:t>AcSé-Crizotinib</a:t>
            </a:r>
            <a:r>
              <a:rPr lang="en-US" dirty="0"/>
              <a:t> Program, Target </a:t>
            </a:r>
            <a:r>
              <a:rPr lang="en-US" dirty="0" err="1"/>
              <a:t>Oncol</a:t>
            </a:r>
            <a:r>
              <a:rPr lang="en-US" dirty="0"/>
              <a:t>. 2021 May;16(3):381-388. </a:t>
            </a:r>
            <a:r>
              <a:rPr lang="en-US" dirty="0" err="1"/>
              <a:t>doi</a:t>
            </a:r>
            <a:r>
              <a:rPr lang="en-US" dirty="0"/>
              <a:t>: </a:t>
            </a:r>
            <a:r>
              <a:rPr lang="en-US" dirty="0" smtClean="0"/>
              <a:t>10.1007/s11523-021-00811-8</a:t>
            </a:r>
            <a:r>
              <a:rPr lang="en-US" dirty="0"/>
              <a:t>. </a:t>
            </a:r>
            <a:r>
              <a:rPr lang="en-US" dirty="0" err="1"/>
              <a:t>Epub</a:t>
            </a:r>
            <a:r>
              <a:rPr lang="en-US" dirty="0"/>
              <a:t> 2021 Apr </a:t>
            </a:r>
            <a:r>
              <a:rPr lang="en-US" dirty="0" smtClean="0"/>
              <a:t>13</a:t>
            </a:r>
          </a:p>
          <a:p>
            <a:pPr marL="0" indent="0">
              <a:buNone/>
            </a:pPr>
            <a:endParaRPr lang="en-US" dirty="0"/>
          </a:p>
          <a:p>
            <a:r>
              <a:rPr lang="fr-FR" dirty="0">
                <a:solidFill>
                  <a:srgbClr val="EA560D"/>
                </a:solidFill>
              </a:rPr>
              <a:t>Cohorte </a:t>
            </a:r>
            <a:r>
              <a:rPr lang="fr-FR" dirty="0" smtClean="0">
                <a:solidFill>
                  <a:srgbClr val="EA560D"/>
                </a:solidFill>
              </a:rPr>
              <a:t>Lymphome </a:t>
            </a:r>
            <a:r>
              <a:rPr lang="fr-FR" dirty="0" err="1" smtClean="0">
                <a:solidFill>
                  <a:srgbClr val="EA560D"/>
                </a:solidFill>
              </a:rPr>
              <a:t>anaplasique</a:t>
            </a:r>
            <a:r>
              <a:rPr lang="fr-FR" dirty="0" smtClean="0">
                <a:solidFill>
                  <a:srgbClr val="EA560D"/>
                </a:solidFill>
              </a:rPr>
              <a:t> à grandes cellules (ALCL)</a:t>
            </a:r>
            <a:endParaRPr lang="fr-FR" dirty="0">
              <a:solidFill>
                <a:srgbClr val="EA560D"/>
              </a:solidFill>
            </a:endParaRPr>
          </a:p>
          <a:p>
            <a:pPr marL="0" indent="0">
              <a:buNone/>
            </a:pPr>
            <a:r>
              <a:rPr lang="en-US" dirty="0" err="1" smtClean="0"/>
              <a:t>Brugières</a:t>
            </a:r>
            <a:r>
              <a:rPr lang="en-US" dirty="0" smtClean="0"/>
              <a:t> L et </a:t>
            </a:r>
            <a:r>
              <a:rPr lang="en-US" dirty="0"/>
              <a:t>al. Efficacy and safety of </a:t>
            </a:r>
            <a:r>
              <a:rPr lang="en-US" dirty="0" err="1"/>
              <a:t>crizotinib</a:t>
            </a:r>
            <a:r>
              <a:rPr lang="en-US" dirty="0"/>
              <a:t> in ALK-positive systemic anaplastic large cell lymphoma in children, adolescents and adult patients: results of the French </a:t>
            </a:r>
            <a:r>
              <a:rPr lang="en-US" dirty="0" err="1"/>
              <a:t>AcSe-crizotinib</a:t>
            </a:r>
            <a:r>
              <a:rPr lang="en-US" dirty="0"/>
              <a:t> </a:t>
            </a:r>
            <a:r>
              <a:rPr lang="en-US" dirty="0" smtClean="0"/>
              <a:t>trial. </a:t>
            </a:r>
            <a:r>
              <a:rPr lang="fr-FR" dirty="0"/>
              <a:t>Journal of </a:t>
            </a:r>
            <a:r>
              <a:rPr lang="fr-FR" dirty="0" err="1"/>
              <a:t>Hematology</a:t>
            </a:r>
            <a:r>
              <a:rPr lang="fr-FR" dirty="0"/>
              <a:t> </a:t>
            </a:r>
            <a:r>
              <a:rPr lang="fr-FR" dirty="0" err="1"/>
              <a:t>Oncology</a:t>
            </a:r>
            <a:r>
              <a:rPr lang="fr-FR" dirty="0"/>
              <a:t> </a:t>
            </a:r>
            <a:r>
              <a:rPr lang="fr-FR" dirty="0" smtClean="0"/>
              <a:t>(soumis)</a:t>
            </a:r>
          </a:p>
          <a:p>
            <a:pPr marL="0" indent="0">
              <a:buNone/>
            </a:pPr>
            <a:endParaRPr lang="en-US" dirty="0" smtClean="0"/>
          </a:p>
          <a:p>
            <a:r>
              <a:rPr lang="fr-FR" dirty="0" smtClean="0">
                <a:solidFill>
                  <a:srgbClr val="EA560D"/>
                </a:solidFill>
              </a:rPr>
              <a:t>Toutes cohortes</a:t>
            </a:r>
          </a:p>
          <a:p>
            <a:pPr marL="0" indent="0">
              <a:buNone/>
            </a:pPr>
            <a:r>
              <a:rPr lang="fr-FR" dirty="0"/>
              <a:t>A venir</a:t>
            </a:r>
          </a:p>
          <a:p>
            <a:pPr marL="0" indent="0">
              <a:buNone/>
            </a:pPr>
            <a:endParaRPr lang="en-US" dirty="0"/>
          </a:p>
        </p:txBody>
      </p:sp>
    </p:spTree>
    <p:extLst>
      <p:ext uri="{BB962C8B-B14F-4D97-AF65-F5344CB8AC3E}">
        <p14:creationId xmlns:p14="http://schemas.microsoft.com/office/powerpoint/2010/main" val="3628977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2715" y="173646"/>
            <a:ext cx="7941733" cy="458510"/>
          </a:xfrm>
        </p:spPr>
        <p:txBody>
          <a:bodyPr/>
          <a:lstStyle/>
          <a:p>
            <a:r>
              <a:rPr lang="fr-FR" sz="2800" dirty="0" smtClean="0"/>
              <a:t>Publications case report</a:t>
            </a:r>
            <a:endParaRPr lang="fr-FR" sz="2800" dirty="0"/>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5" name="Espace réservé du texte 4"/>
          <p:cNvSpPr>
            <a:spLocks noGrp="1"/>
          </p:cNvSpPr>
          <p:nvPr>
            <p:ph type="body" sz="quarter" idx="16"/>
          </p:nvPr>
        </p:nvSpPr>
        <p:spPr>
          <a:xfrm>
            <a:off x="251520" y="1052736"/>
            <a:ext cx="8784976" cy="4464496"/>
          </a:xfrm>
        </p:spPr>
        <p:txBody>
          <a:bodyPr/>
          <a:lstStyle/>
          <a:p>
            <a:pPr lvl="1">
              <a:defRPr/>
            </a:pPr>
            <a:r>
              <a:rPr lang="fr-FR" dirty="0">
                <a:solidFill>
                  <a:srgbClr val="EA560D"/>
                </a:solidFill>
              </a:rPr>
              <a:t>Méningiome – translocation </a:t>
            </a:r>
            <a:r>
              <a:rPr lang="fr-FR" dirty="0" smtClean="0">
                <a:solidFill>
                  <a:srgbClr val="EA560D"/>
                </a:solidFill>
              </a:rPr>
              <a:t>ROS1</a:t>
            </a:r>
          </a:p>
          <a:p>
            <a:pPr lvl="2">
              <a:defRPr/>
            </a:pPr>
            <a:r>
              <a:rPr lang="fr-FR" sz="1800" dirty="0" err="1"/>
              <a:t>Rossing</a:t>
            </a:r>
            <a:r>
              <a:rPr lang="fr-FR" sz="1800" dirty="0"/>
              <a:t> </a:t>
            </a:r>
            <a:r>
              <a:rPr lang="fr-FR" sz="1800" dirty="0" smtClean="0"/>
              <a:t>M et al. </a:t>
            </a:r>
            <a:r>
              <a:rPr lang="fr-FR" sz="1800" dirty="0" err="1" smtClean="0"/>
              <a:t>Genomic</a:t>
            </a:r>
            <a:r>
              <a:rPr lang="fr-FR" sz="1800" dirty="0" smtClean="0"/>
              <a:t> </a:t>
            </a:r>
            <a:r>
              <a:rPr lang="fr-FR" sz="1800" dirty="0"/>
              <a:t>diagnostics </a:t>
            </a:r>
            <a:r>
              <a:rPr lang="fr-FR" sz="1800" dirty="0" err="1"/>
              <a:t>leading</a:t>
            </a:r>
            <a:r>
              <a:rPr lang="fr-FR" sz="1800" dirty="0"/>
              <a:t> to the identification of a TFG-ROS1 fusion in a </a:t>
            </a:r>
            <a:r>
              <a:rPr lang="fr-FR" sz="1800" dirty="0" err="1"/>
              <a:t>child</a:t>
            </a:r>
            <a:r>
              <a:rPr lang="fr-FR" sz="1800" dirty="0"/>
              <a:t> </a:t>
            </a:r>
            <a:r>
              <a:rPr lang="fr-FR" sz="1800" dirty="0" err="1"/>
              <a:t>with</a:t>
            </a:r>
            <a:r>
              <a:rPr lang="fr-FR" sz="1800" dirty="0"/>
              <a:t> possible </a:t>
            </a:r>
            <a:r>
              <a:rPr lang="fr-FR" sz="1800" dirty="0" err="1"/>
              <a:t>atypical</a:t>
            </a:r>
            <a:r>
              <a:rPr lang="fr-FR" sz="1800" dirty="0"/>
              <a:t> </a:t>
            </a:r>
            <a:r>
              <a:rPr lang="fr-FR" sz="1800" dirty="0" err="1"/>
              <a:t>meningioma</a:t>
            </a:r>
            <a:r>
              <a:rPr lang="fr-FR" sz="1800" dirty="0"/>
              <a:t>. Cancer Genet. 2017 Apr;212-213:32-37. </a:t>
            </a:r>
            <a:endParaRPr lang="fr-FR" sz="1800" dirty="0" smtClean="0"/>
          </a:p>
          <a:p>
            <a:pPr lvl="2">
              <a:defRPr/>
            </a:pPr>
            <a:endParaRPr lang="fr-FR" sz="1800" dirty="0">
              <a:solidFill>
                <a:srgbClr val="EA560D"/>
              </a:solidFill>
            </a:endParaRPr>
          </a:p>
          <a:p>
            <a:pPr lvl="1">
              <a:defRPr/>
            </a:pPr>
            <a:r>
              <a:rPr lang="fr-FR" dirty="0">
                <a:solidFill>
                  <a:srgbClr val="EA560D"/>
                </a:solidFill>
              </a:rPr>
              <a:t>Cancer du rein – amplification MET </a:t>
            </a:r>
          </a:p>
          <a:p>
            <a:pPr lvl="2">
              <a:defRPr/>
            </a:pPr>
            <a:r>
              <a:rPr lang="fr-FR" sz="1800" dirty="0" err="1"/>
              <a:t>Rochigneux</a:t>
            </a:r>
            <a:r>
              <a:rPr lang="fr-FR" sz="1800" dirty="0"/>
              <a:t> </a:t>
            </a:r>
            <a:r>
              <a:rPr lang="fr-FR" sz="1800" dirty="0" smtClean="0"/>
              <a:t>P et al. Long-</a:t>
            </a:r>
            <a:r>
              <a:rPr lang="fr-FR" sz="1800" dirty="0" err="1" smtClean="0"/>
              <a:t>term</a:t>
            </a:r>
            <a:r>
              <a:rPr lang="fr-FR" sz="1800" dirty="0" smtClean="0"/>
              <a:t> </a:t>
            </a:r>
            <a:r>
              <a:rPr lang="fr-FR" sz="1800" dirty="0" err="1"/>
              <a:t>efficacy</a:t>
            </a:r>
            <a:r>
              <a:rPr lang="fr-FR" sz="1800" dirty="0"/>
              <a:t> of </a:t>
            </a:r>
            <a:r>
              <a:rPr lang="fr-FR" sz="1800" dirty="0" err="1"/>
              <a:t>crizotinib</a:t>
            </a:r>
            <a:r>
              <a:rPr lang="fr-FR" sz="1800" dirty="0"/>
              <a:t> in a </a:t>
            </a:r>
            <a:r>
              <a:rPr lang="fr-FR" sz="1800" dirty="0" err="1"/>
              <a:t>metastatic</a:t>
            </a:r>
            <a:r>
              <a:rPr lang="fr-FR" sz="1800" dirty="0"/>
              <a:t> </a:t>
            </a:r>
            <a:r>
              <a:rPr lang="fr-FR" sz="1800" dirty="0" err="1"/>
              <a:t>papillary</a:t>
            </a:r>
            <a:r>
              <a:rPr lang="fr-FR" sz="1800" dirty="0"/>
              <a:t> </a:t>
            </a:r>
            <a:r>
              <a:rPr lang="fr-FR" sz="1800" dirty="0" err="1"/>
              <a:t>renal</a:t>
            </a:r>
            <a:r>
              <a:rPr lang="fr-FR" sz="1800" dirty="0"/>
              <a:t> </a:t>
            </a:r>
            <a:r>
              <a:rPr lang="fr-FR" sz="1800" dirty="0" err="1"/>
              <a:t>carcinoma</a:t>
            </a:r>
            <a:r>
              <a:rPr lang="fr-FR" sz="1800" dirty="0"/>
              <a:t> </a:t>
            </a:r>
            <a:r>
              <a:rPr lang="fr-FR" sz="1800" dirty="0" err="1"/>
              <a:t>with</a:t>
            </a:r>
            <a:r>
              <a:rPr lang="fr-FR" sz="1800" dirty="0"/>
              <a:t> MET amplification: a case report and </a:t>
            </a:r>
            <a:r>
              <a:rPr lang="fr-FR" sz="1800" dirty="0" err="1"/>
              <a:t>literature</a:t>
            </a:r>
            <a:r>
              <a:rPr lang="fr-FR" sz="1800" dirty="0"/>
              <a:t> </a:t>
            </a:r>
            <a:r>
              <a:rPr lang="fr-FR" sz="1800" dirty="0" err="1"/>
              <a:t>review</a:t>
            </a:r>
            <a:r>
              <a:rPr lang="fr-FR" sz="1800" dirty="0"/>
              <a:t>. BMC Cancer. 2018 </a:t>
            </a:r>
            <a:r>
              <a:rPr lang="fr-FR" sz="1800" dirty="0" err="1"/>
              <a:t>Nov</a:t>
            </a:r>
            <a:r>
              <a:rPr lang="fr-FR" sz="1800" dirty="0"/>
              <a:t> 22;18(1):1159. </a:t>
            </a:r>
            <a:endParaRPr lang="fr-FR" sz="1800" dirty="0">
              <a:solidFill>
                <a:srgbClr val="00B050"/>
              </a:solidFill>
            </a:endParaRPr>
          </a:p>
          <a:p>
            <a:pPr marL="252000" lvl="1" indent="0">
              <a:buNone/>
              <a:defRPr/>
            </a:pPr>
            <a:endParaRPr lang="fr-FR" dirty="0">
              <a:solidFill>
                <a:schemeClr val="tx1"/>
              </a:solidFill>
            </a:endParaRPr>
          </a:p>
          <a:p>
            <a:pPr lvl="1">
              <a:defRPr/>
            </a:pPr>
            <a:r>
              <a:rPr lang="fr-FR" dirty="0" err="1">
                <a:solidFill>
                  <a:srgbClr val="EA560D"/>
                </a:solidFill>
              </a:rPr>
              <a:t>Mésothéliome</a:t>
            </a:r>
            <a:r>
              <a:rPr lang="fr-FR" dirty="0">
                <a:solidFill>
                  <a:srgbClr val="EA560D"/>
                </a:solidFill>
              </a:rPr>
              <a:t> – </a:t>
            </a:r>
            <a:r>
              <a:rPr lang="fr-FR" dirty="0" smtClean="0">
                <a:solidFill>
                  <a:srgbClr val="EA560D"/>
                </a:solidFill>
              </a:rPr>
              <a:t>translocation </a:t>
            </a:r>
            <a:r>
              <a:rPr lang="fr-FR" dirty="0">
                <a:solidFill>
                  <a:srgbClr val="EA560D"/>
                </a:solidFill>
              </a:rPr>
              <a:t>ALK </a:t>
            </a:r>
            <a:endParaRPr lang="en-US" dirty="0">
              <a:solidFill>
                <a:srgbClr val="EA560D"/>
              </a:solidFill>
            </a:endParaRPr>
          </a:p>
          <a:p>
            <a:pPr lvl="2">
              <a:defRPr/>
            </a:pPr>
            <a:r>
              <a:rPr lang="fr-FR" sz="1800" dirty="0"/>
              <a:t>Petit A et al. </a:t>
            </a:r>
            <a:r>
              <a:rPr lang="fr-FR" sz="1800" dirty="0" err="1"/>
              <a:t>Precision</a:t>
            </a:r>
            <a:r>
              <a:rPr lang="fr-FR" sz="1800" dirty="0"/>
              <a:t> </a:t>
            </a:r>
            <a:r>
              <a:rPr lang="fr-FR" sz="1800" dirty="0" err="1"/>
              <a:t>medicine</a:t>
            </a:r>
            <a:r>
              <a:rPr lang="fr-FR" sz="1800" dirty="0"/>
              <a:t> at </a:t>
            </a:r>
            <a:r>
              <a:rPr lang="fr-FR" sz="1800" dirty="0" err="1"/>
              <a:t>its</a:t>
            </a:r>
            <a:r>
              <a:rPr lang="fr-FR" sz="1800" dirty="0"/>
              <a:t> best: </a:t>
            </a:r>
            <a:r>
              <a:rPr lang="fr-FR" sz="1800" dirty="0" err="1"/>
              <a:t>Prolonged</a:t>
            </a:r>
            <a:r>
              <a:rPr lang="fr-FR" sz="1800" dirty="0"/>
              <a:t> </a:t>
            </a:r>
            <a:r>
              <a:rPr lang="fr-FR" sz="1800" dirty="0" err="1"/>
              <a:t>survival</a:t>
            </a:r>
            <a:r>
              <a:rPr lang="fr-FR" sz="1800" dirty="0"/>
              <a:t> in a </a:t>
            </a:r>
            <a:r>
              <a:rPr lang="fr-FR" sz="1800" dirty="0" err="1"/>
              <a:t>child</a:t>
            </a:r>
            <a:r>
              <a:rPr lang="fr-FR" sz="1800" dirty="0"/>
              <a:t> </a:t>
            </a:r>
            <a:r>
              <a:rPr lang="fr-FR" sz="1800" dirty="0" err="1"/>
              <a:t>presenting</a:t>
            </a:r>
            <a:r>
              <a:rPr lang="fr-FR" sz="1800" dirty="0"/>
              <a:t> a </a:t>
            </a:r>
            <a:r>
              <a:rPr lang="fr-FR" sz="1800" dirty="0" err="1"/>
              <a:t>secondary</a:t>
            </a:r>
            <a:r>
              <a:rPr lang="fr-FR" sz="1800" dirty="0"/>
              <a:t> </a:t>
            </a:r>
            <a:r>
              <a:rPr lang="fr-FR" sz="1800" dirty="0" err="1"/>
              <a:t>mesothelioma</a:t>
            </a:r>
            <a:r>
              <a:rPr lang="fr-FR" sz="1800" dirty="0"/>
              <a:t> </a:t>
            </a:r>
            <a:r>
              <a:rPr lang="fr-FR" sz="1800" dirty="0" err="1"/>
              <a:t>treated</a:t>
            </a:r>
            <a:r>
              <a:rPr lang="fr-FR" sz="1800" dirty="0"/>
              <a:t> </a:t>
            </a:r>
            <a:r>
              <a:rPr lang="fr-FR" sz="1800" dirty="0" err="1"/>
              <a:t>with</a:t>
            </a:r>
            <a:r>
              <a:rPr lang="fr-FR" sz="1800" dirty="0"/>
              <a:t> </a:t>
            </a:r>
            <a:r>
              <a:rPr lang="fr-FR" sz="1800" dirty="0" err="1"/>
              <a:t>crizotinib</a:t>
            </a:r>
            <a:r>
              <a:rPr lang="fr-FR" sz="1800" dirty="0"/>
              <a:t>. </a:t>
            </a:r>
            <a:r>
              <a:rPr lang="fr-FR" sz="1800" dirty="0" err="1"/>
              <a:t>Pediatr</a:t>
            </a:r>
            <a:r>
              <a:rPr lang="fr-FR" sz="1800" dirty="0"/>
              <a:t> Blood Cancer. 2021 Feb;68(2):e28666. </a:t>
            </a:r>
            <a:endParaRPr lang="en-US" sz="1800" dirty="0"/>
          </a:p>
        </p:txBody>
      </p:sp>
    </p:spTree>
    <p:extLst>
      <p:ext uri="{BB962C8B-B14F-4D97-AF65-F5344CB8AC3E}">
        <p14:creationId xmlns:p14="http://schemas.microsoft.com/office/powerpoint/2010/main" val="3732707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sz="2800" dirty="0" smtClean="0"/>
              <a:t>UNICANCER</a:t>
            </a:r>
            <a:endParaRPr lang="fr-FR" sz="2800" dirty="0"/>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4" name="Espace réservé du texte 3"/>
          <p:cNvSpPr>
            <a:spLocks noGrp="1"/>
          </p:cNvSpPr>
          <p:nvPr>
            <p:ph type="body" sz="quarter" idx="16"/>
          </p:nvPr>
        </p:nvSpPr>
        <p:spPr>
          <a:xfrm>
            <a:off x="388696" y="836712"/>
            <a:ext cx="4039288" cy="5256584"/>
          </a:xfrm>
        </p:spPr>
        <p:txBody>
          <a:bodyPr/>
          <a:lstStyle/>
          <a:p>
            <a:r>
              <a:rPr lang="fr-FR" b="1" dirty="0" err="1">
                <a:solidFill>
                  <a:srgbClr val="EA560D"/>
                </a:solidFill>
              </a:rPr>
              <a:t>Unicancer</a:t>
            </a:r>
            <a:r>
              <a:rPr lang="fr-FR" b="1" dirty="0">
                <a:solidFill>
                  <a:srgbClr val="EA560D"/>
                </a:solidFill>
              </a:rPr>
              <a:t> est à la fois :</a:t>
            </a:r>
          </a:p>
          <a:p>
            <a:endParaRPr lang="fr-FR" dirty="0"/>
          </a:p>
          <a:p>
            <a:pPr lvl="2"/>
            <a:r>
              <a:rPr lang="fr-FR" dirty="0"/>
              <a:t>La</a:t>
            </a:r>
            <a:r>
              <a:rPr lang="fr-FR" b="1" dirty="0">
                <a:solidFill>
                  <a:srgbClr val="EA560D"/>
                </a:solidFill>
              </a:rPr>
              <a:t> fédération </a:t>
            </a:r>
            <a:r>
              <a:rPr lang="fr-FR" dirty="0"/>
              <a:t>des Centres de lutte contre le cancer (CLCC</a:t>
            </a:r>
            <a:r>
              <a:rPr lang="fr-FR" dirty="0" smtClean="0"/>
              <a:t>)</a:t>
            </a:r>
          </a:p>
          <a:p>
            <a:pPr marL="180000" lvl="2" indent="0">
              <a:buNone/>
            </a:pPr>
            <a:endParaRPr lang="fr-FR" dirty="0"/>
          </a:p>
          <a:p>
            <a:pPr lvl="2"/>
            <a:r>
              <a:rPr lang="fr-FR" b="1" dirty="0" smtClean="0">
                <a:solidFill>
                  <a:srgbClr val="EA560D"/>
                </a:solidFill>
              </a:rPr>
              <a:t>Un </a:t>
            </a:r>
            <a:r>
              <a:rPr lang="fr-FR" b="1" dirty="0">
                <a:solidFill>
                  <a:srgbClr val="EA560D"/>
                </a:solidFill>
              </a:rPr>
              <a:t>réseau de 20 établissements </a:t>
            </a:r>
            <a:r>
              <a:rPr lang="fr-FR" dirty="0"/>
              <a:t>de santé privés, à but non lucratif, spécialisés en cancérologie, réunis dans un </a:t>
            </a:r>
            <a:r>
              <a:rPr lang="fr-FR" dirty="0" smtClean="0"/>
              <a:t>groupement de coopération sanitaire (GCS)</a:t>
            </a:r>
          </a:p>
          <a:p>
            <a:pPr marL="180000" lvl="2" indent="0">
              <a:buNone/>
            </a:pPr>
            <a:endParaRPr lang="fr-FR" dirty="0"/>
          </a:p>
          <a:p>
            <a:pPr lvl="2"/>
            <a:r>
              <a:rPr lang="fr-FR" b="1" dirty="0" smtClean="0">
                <a:solidFill>
                  <a:srgbClr val="EA560D"/>
                </a:solidFill>
              </a:rPr>
              <a:t>Un </a:t>
            </a:r>
            <a:r>
              <a:rPr lang="fr-FR" b="1" dirty="0">
                <a:solidFill>
                  <a:srgbClr val="EA560D"/>
                </a:solidFill>
              </a:rPr>
              <a:t>acteur majeur de la recherche et de l’innovation en cancérologie</a:t>
            </a:r>
          </a:p>
          <a:p>
            <a:pPr lvl="3"/>
            <a:r>
              <a:rPr lang="fr-FR" dirty="0"/>
              <a:t>Continuum soins-recherche-enseignement </a:t>
            </a:r>
          </a:p>
          <a:p>
            <a:pPr lvl="3"/>
            <a:r>
              <a:rPr lang="fr-FR" dirty="0"/>
              <a:t>Prise en charge 100% service public</a:t>
            </a:r>
          </a:p>
          <a:p>
            <a:pPr lvl="3"/>
            <a:r>
              <a:rPr lang="fr-FR" dirty="0"/>
              <a:t>Taille humaine et gouvernance médicale</a:t>
            </a:r>
          </a:p>
          <a:p>
            <a:pPr lvl="3"/>
            <a:r>
              <a:rPr lang="fr-FR" dirty="0"/>
              <a:t>Prise en charge globale des patients (prévention, soins de supports, etc.)</a:t>
            </a:r>
          </a:p>
          <a:p>
            <a:endParaRPr lang="en-US" dirty="0"/>
          </a:p>
          <a:p>
            <a:endParaRPr lang="fr-FR" dirty="0"/>
          </a:p>
        </p:txBody>
      </p:sp>
      <p:pic>
        <p:nvPicPr>
          <p:cNvPr id="9" name="Image 8">
            <a:extLst>
              <a:ext uri="{FF2B5EF4-FFF2-40B4-BE49-F238E27FC236}">
                <a16:creationId xmlns:a16="http://schemas.microsoft.com/office/drawing/2014/main" id="{30D2C0ED-986E-A3B7-D51C-ADE80B3481ED}"/>
              </a:ext>
            </a:extLst>
          </p:cNvPr>
          <p:cNvPicPr>
            <a:picLocks noChangeAspect="1"/>
          </p:cNvPicPr>
          <p:nvPr/>
        </p:nvPicPr>
        <p:blipFill rotWithShape="1">
          <a:blip r:embed="rId2"/>
          <a:srcRect b="1039"/>
          <a:stretch/>
        </p:blipFill>
        <p:spPr>
          <a:xfrm>
            <a:off x="4297626" y="908721"/>
            <a:ext cx="4650238" cy="504056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39188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966067" y="116632"/>
            <a:ext cx="7941733" cy="458510"/>
          </a:xfrm>
        </p:spPr>
        <p:txBody>
          <a:bodyPr/>
          <a:lstStyle/>
          <a:p>
            <a:r>
              <a:rPr lang="fr-FR" sz="2800" dirty="0" err="1" smtClean="0"/>
              <a:t>AcSé</a:t>
            </a:r>
            <a:r>
              <a:rPr lang="fr-FR" sz="2800" dirty="0" smtClean="0"/>
              <a:t> </a:t>
            </a:r>
            <a:r>
              <a:rPr lang="fr-FR" sz="2800" dirty="0" err="1" smtClean="0"/>
              <a:t>vemurafenib</a:t>
            </a:r>
            <a:endParaRPr lang="fr-FR" sz="2800" dirty="0"/>
          </a:p>
        </p:txBody>
      </p:sp>
      <p:sp>
        <p:nvSpPr>
          <p:cNvPr id="4" name="Rectangle 3"/>
          <p:cNvSpPr/>
          <p:nvPr/>
        </p:nvSpPr>
        <p:spPr>
          <a:xfrm>
            <a:off x="336731" y="964129"/>
            <a:ext cx="8571069" cy="4031873"/>
          </a:xfrm>
          <a:prstGeom prst="rect">
            <a:avLst/>
          </a:prstGeom>
        </p:spPr>
        <p:txBody>
          <a:bodyPr wrap="square">
            <a:spAutoFit/>
          </a:bodyPr>
          <a:lstStyle/>
          <a:p>
            <a:pPr marL="285750" indent="-285750" fontAlgn="auto">
              <a:spcBef>
                <a:spcPts val="0"/>
              </a:spcBef>
              <a:spcAft>
                <a:spcPts val="0"/>
              </a:spcAft>
              <a:buFont typeface="Courier New" panose="02070309020205020404" pitchFamily="49" charset="0"/>
              <a:buChar char="o"/>
              <a:defRPr/>
            </a:pPr>
            <a:r>
              <a:rPr lang="fr-FR" sz="2000" b="1" dirty="0" err="1">
                <a:solidFill>
                  <a:srgbClr val="EA560D"/>
                </a:solidFill>
                <a:latin typeface="Ubuntu" panose="020B0504030602030204" pitchFamily="34" charset="0"/>
                <a:cs typeface="Arial" panose="020B0604020202020204" pitchFamily="34" charset="0"/>
              </a:rPr>
              <a:t>Vemurafenib</a:t>
            </a:r>
            <a:endParaRPr lang="fr-FR" sz="2000" b="1" dirty="0">
              <a:solidFill>
                <a:srgbClr val="EA560D"/>
              </a:solidFill>
              <a:latin typeface="Ubuntu" panose="020B0504030602030204" pitchFamily="34" charset="0"/>
              <a:cs typeface="Arial" panose="020B0604020202020204" pitchFamily="34" charset="0"/>
            </a:endParaRPr>
          </a:p>
          <a:p>
            <a:pPr marL="742950" lvl="1" indent="-285750">
              <a:buFont typeface="Courier New" panose="02070309020205020404" pitchFamily="49" charset="0"/>
              <a:buChar char="o"/>
              <a:defRPr/>
            </a:pPr>
            <a:r>
              <a:rPr lang="fr-FR" dirty="0">
                <a:solidFill>
                  <a:srgbClr val="415364"/>
                </a:solidFill>
                <a:latin typeface="Ubuntu" panose="020B0504030602030204" pitchFamily="34" charset="0"/>
                <a:cs typeface="Arial" panose="020B0604020202020204" pitchFamily="34" charset="0"/>
              </a:rPr>
              <a:t>Inhibiteur </a:t>
            </a:r>
            <a:r>
              <a:rPr lang="fr-FR" dirty="0" smtClean="0">
                <a:solidFill>
                  <a:srgbClr val="415364"/>
                </a:solidFill>
                <a:latin typeface="Ubuntu" panose="020B0504030602030204" pitchFamily="34" charset="0"/>
                <a:cs typeface="Arial" panose="020B0604020202020204" pitchFamily="34" charset="0"/>
              </a:rPr>
              <a:t>BRAF</a:t>
            </a:r>
          </a:p>
          <a:p>
            <a:pPr marL="742950" lvl="1" indent="-285750">
              <a:buFont typeface="Courier New" panose="02070309020205020404" pitchFamily="49" charset="0"/>
              <a:buChar char="o"/>
              <a:defRPr/>
            </a:pPr>
            <a:r>
              <a:rPr lang="fr-FR" dirty="0">
                <a:solidFill>
                  <a:srgbClr val="415364"/>
                </a:solidFill>
                <a:latin typeface="Ubuntu" panose="020B0504030602030204" pitchFamily="34" charset="0"/>
                <a:cs typeface="Arial" panose="020B0604020202020204" pitchFamily="34" charset="0"/>
              </a:rPr>
              <a:t>I</a:t>
            </a:r>
            <a:r>
              <a:rPr lang="fr-FR" dirty="0" smtClean="0">
                <a:solidFill>
                  <a:srgbClr val="415364"/>
                </a:solidFill>
                <a:latin typeface="Ubuntu" panose="020B0504030602030204" pitchFamily="34" charset="0"/>
                <a:cs typeface="Arial" panose="020B0604020202020204" pitchFamily="34" charset="0"/>
              </a:rPr>
              <a:t>ndications </a:t>
            </a:r>
            <a:r>
              <a:rPr lang="fr-FR" dirty="0">
                <a:solidFill>
                  <a:srgbClr val="415364"/>
                </a:solidFill>
                <a:latin typeface="Ubuntu" panose="020B0504030602030204" pitchFamily="34" charset="0"/>
                <a:cs typeface="Arial" panose="020B0604020202020204" pitchFamily="34" charset="0"/>
              </a:rPr>
              <a:t>valides en </a:t>
            </a:r>
            <a:r>
              <a:rPr lang="fr-FR" dirty="0" smtClean="0">
                <a:solidFill>
                  <a:srgbClr val="415364"/>
                </a:solidFill>
                <a:latin typeface="Ubuntu" panose="020B0504030602030204" pitchFamily="34" charset="0"/>
                <a:cs typeface="Arial" panose="020B0604020202020204" pitchFamily="34" charset="0"/>
              </a:rPr>
              <a:t>2012 </a:t>
            </a:r>
            <a:r>
              <a:rPr lang="fr-FR" b="1" dirty="0" smtClean="0">
                <a:solidFill>
                  <a:srgbClr val="415364"/>
                </a:solidFill>
                <a:latin typeface="Ubuntu" panose="020B0504030602030204" pitchFamily="34" charset="0"/>
                <a:cs typeface="Arial" panose="020B0604020202020204" pitchFamily="34" charset="0"/>
              </a:rPr>
              <a:t>: </a:t>
            </a:r>
            <a:r>
              <a:rPr lang="fr-FR" dirty="0" smtClean="0">
                <a:solidFill>
                  <a:srgbClr val="415364"/>
                </a:solidFill>
                <a:latin typeface="Ubuntu" panose="020B0504030602030204" pitchFamily="34" charset="0"/>
                <a:cs typeface="Arial" panose="020B0604020202020204" pitchFamily="34" charset="0"/>
              </a:rPr>
              <a:t>Mélanome </a:t>
            </a:r>
            <a:r>
              <a:rPr lang="fr-FR" dirty="0">
                <a:solidFill>
                  <a:srgbClr val="415364"/>
                </a:solidFill>
                <a:latin typeface="Ubuntu" panose="020B0504030602030204" pitchFamily="34" charset="0"/>
                <a:cs typeface="Arial" panose="020B0604020202020204" pitchFamily="34" charset="0"/>
              </a:rPr>
              <a:t>BRAF </a:t>
            </a:r>
            <a:r>
              <a:rPr lang="fr-FR" dirty="0" smtClean="0">
                <a:solidFill>
                  <a:srgbClr val="415364"/>
                </a:solidFill>
                <a:latin typeface="Ubuntu" panose="020B0504030602030204" pitchFamily="34" charset="0"/>
                <a:cs typeface="Arial" panose="020B0604020202020204" pitchFamily="34" charset="0"/>
              </a:rPr>
              <a:t>V600</a:t>
            </a:r>
          </a:p>
          <a:p>
            <a:pPr marL="742950" lvl="1" indent="-285750">
              <a:buFont typeface="Courier New" panose="02070309020205020404" pitchFamily="49" charset="0"/>
              <a:buChar char="o"/>
              <a:defRPr/>
            </a:pPr>
            <a:r>
              <a:rPr lang="fr-FR" dirty="0" smtClean="0">
                <a:solidFill>
                  <a:srgbClr val="415364"/>
                </a:solidFill>
                <a:latin typeface="Ubuntu" panose="020B0504030602030204" pitchFamily="34" charset="0"/>
                <a:cs typeface="Arial" panose="020B0604020202020204" pitchFamily="34" charset="0"/>
              </a:rPr>
              <a:t>Des </a:t>
            </a:r>
            <a:r>
              <a:rPr lang="fr-FR" dirty="0">
                <a:solidFill>
                  <a:srgbClr val="415364"/>
                </a:solidFill>
                <a:latin typeface="Ubuntu" panose="020B0504030602030204" pitchFamily="34" charset="0"/>
                <a:cs typeface="Arial" panose="020B0604020202020204" pitchFamily="34" charset="0"/>
              </a:rPr>
              <a:t>réponses observées dans d’autres types </a:t>
            </a:r>
            <a:r>
              <a:rPr lang="fr-FR" dirty="0" smtClean="0">
                <a:solidFill>
                  <a:srgbClr val="415364"/>
                </a:solidFill>
                <a:latin typeface="Ubuntu" panose="020B0504030602030204" pitchFamily="34" charset="0"/>
                <a:cs typeface="Arial" panose="020B0604020202020204" pitchFamily="34" charset="0"/>
              </a:rPr>
              <a:t>tumoraux</a:t>
            </a:r>
          </a:p>
          <a:p>
            <a:pPr lvl="1">
              <a:defRPr/>
            </a:pPr>
            <a:endParaRPr lang="fr-FR" dirty="0" smtClean="0">
              <a:solidFill>
                <a:srgbClr val="415364"/>
              </a:solidFill>
              <a:latin typeface="Ubuntu" panose="020B0504030602030204" pitchFamily="34" charset="0"/>
              <a:cs typeface="Arial" panose="020B0604020202020204" pitchFamily="34" charset="0"/>
            </a:endParaRPr>
          </a:p>
          <a:p>
            <a:pPr marL="285750" lvl="1" indent="-285750">
              <a:buFont typeface="Courier New" panose="02070309020205020404" pitchFamily="49" charset="0"/>
              <a:buChar char="o"/>
              <a:defRPr/>
            </a:pPr>
            <a:r>
              <a:rPr lang="fr-FR" sz="2000" b="1" dirty="0">
                <a:solidFill>
                  <a:srgbClr val="EA560D"/>
                </a:solidFill>
                <a:latin typeface="Ubuntu" panose="020B0504030602030204" pitchFamily="34" charset="0"/>
                <a:cs typeface="Arial" panose="020B0604020202020204" pitchFamily="34" charset="0"/>
              </a:rPr>
              <a:t>Essai </a:t>
            </a:r>
            <a:r>
              <a:rPr lang="fr-FR" sz="2000" b="1" dirty="0" err="1">
                <a:solidFill>
                  <a:srgbClr val="EA560D"/>
                </a:solidFill>
                <a:latin typeface="Ubuntu" panose="020B0504030602030204" pitchFamily="34" charset="0"/>
                <a:cs typeface="Arial" panose="020B0604020202020204" pitchFamily="34" charset="0"/>
              </a:rPr>
              <a:t>AcSé</a:t>
            </a:r>
            <a:r>
              <a:rPr lang="fr-FR" sz="2000" b="1" dirty="0">
                <a:solidFill>
                  <a:srgbClr val="EA560D"/>
                </a:solidFill>
                <a:latin typeface="Ubuntu" panose="020B0504030602030204" pitchFamily="34" charset="0"/>
                <a:cs typeface="Arial" panose="020B0604020202020204" pitchFamily="34" charset="0"/>
              </a:rPr>
              <a:t> </a:t>
            </a:r>
            <a:r>
              <a:rPr lang="fr-FR" sz="2000" b="1" dirty="0" err="1">
                <a:solidFill>
                  <a:srgbClr val="EA560D"/>
                </a:solidFill>
                <a:latin typeface="Ubuntu" panose="020B0504030602030204" pitchFamily="34" charset="0"/>
                <a:cs typeface="Arial" panose="020B0604020202020204" pitchFamily="34" charset="0"/>
              </a:rPr>
              <a:t>Vemurafenib</a:t>
            </a:r>
            <a:endParaRPr lang="fr-FR" sz="2000" b="1" dirty="0">
              <a:solidFill>
                <a:srgbClr val="EA560D"/>
              </a:solidFill>
              <a:latin typeface="Ubuntu" panose="020B0504030602030204" pitchFamily="34" charset="0"/>
              <a:cs typeface="Arial" panose="020B0604020202020204" pitchFamily="34" charset="0"/>
            </a:endParaRPr>
          </a:p>
          <a:p>
            <a:pPr marL="742950" lvl="1" indent="-285750" algn="just">
              <a:buFont typeface="Courier New" panose="02070309020205020404" pitchFamily="49" charset="0"/>
              <a:buChar char="o"/>
              <a:defRPr/>
            </a:pPr>
            <a:r>
              <a:rPr lang="fr-FR" dirty="0" smtClean="0">
                <a:solidFill>
                  <a:srgbClr val="415364"/>
                </a:solidFill>
                <a:latin typeface="Ubuntu" panose="020B0504030602030204" pitchFamily="34" charset="0"/>
                <a:cs typeface="Arial" panose="020B0604020202020204" pitchFamily="34" charset="0"/>
              </a:rPr>
              <a:t>Essai de </a:t>
            </a:r>
            <a:r>
              <a:rPr lang="fr-FR" dirty="0">
                <a:solidFill>
                  <a:srgbClr val="415364"/>
                </a:solidFill>
                <a:latin typeface="Ubuntu" panose="020B0504030602030204" pitchFamily="34" charset="0"/>
                <a:cs typeface="Arial" panose="020B0604020202020204" pitchFamily="34" charset="0"/>
              </a:rPr>
              <a:t>phase II, </a:t>
            </a:r>
            <a:r>
              <a:rPr lang="fr-FR" dirty="0" smtClean="0">
                <a:solidFill>
                  <a:srgbClr val="415364"/>
                </a:solidFill>
                <a:latin typeface="Ubuntu" panose="020B0504030602030204" pitchFamily="34" charset="0"/>
                <a:cs typeface="Arial" panose="020B0604020202020204" pitchFamily="34" charset="0"/>
              </a:rPr>
              <a:t>guidé </a:t>
            </a:r>
            <a:r>
              <a:rPr lang="fr-FR" dirty="0">
                <a:solidFill>
                  <a:srgbClr val="415364"/>
                </a:solidFill>
                <a:latin typeface="Ubuntu" panose="020B0504030602030204" pitchFamily="34" charset="0"/>
                <a:cs typeface="Arial" panose="020B0604020202020204" pitchFamily="34" charset="0"/>
              </a:rPr>
              <a:t>par une analyse biologique, </a:t>
            </a:r>
            <a:r>
              <a:rPr lang="fr-FR" dirty="0" err="1" smtClean="0">
                <a:solidFill>
                  <a:srgbClr val="415364"/>
                </a:solidFill>
                <a:latin typeface="Ubuntu" panose="020B0504030602030204" pitchFamily="34" charset="0"/>
                <a:cs typeface="Arial" panose="020B0604020202020204" pitchFamily="34" charset="0"/>
              </a:rPr>
              <a:t>trans</a:t>
            </a:r>
            <a:r>
              <a:rPr lang="fr-FR" dirty="0" smtClean="0">
                <a:solidFill>
                  <a:srgbClr val="415364"/>
                </a:solidFill>
                <a:latin typeface="Ubuntu" panose="020B0504030602030204" pitchFamily="34" charset="0"/>
                <a:cs typeface="Arial" panose="020B0604020202020204" pitchFamily="34" charset="0"/>
              </a:rPr>
              <a:t>-tumoral, </a:t>
            </a:r>
            <a:r>
              <a:rPr lang="fr-FR" dirty="0">
                <a:solidFill>
                  <a:srgbClr val="415364"/>
                </a:solidFill>
                <a:latin typeface="Ubuntu" panose="020B0504030602030204" pitchFamily="34" charset="0"/>
                <a:cs typeface="Arial" panose="020B0604020202020204" pitchFamily="34" charset="0"/>
              </a:rPr>
              <a:t>multicentrique évaluant l’efficacité et la toxicité de la thérapie ciblée </a:t>
            </a:r>
            <a:r>
              <a:rPr lang="fr-FR" dirty="0" err="1" smtClean="0">
                <a:solidFill>
                  <a:srgbClr val="415364"/>
                </a:solidFill>
                <a:latin typeface="Ubuntu" panose="020B0504030602030204" pitchFamily="34" charset="0"/>
                <a:cs typeface="Arial" panose="020B0604020202020204" pitchFamily="34" charset="0"/>
              </a:rPr>
              <a:t>vemurafenib</a:t>
            </a:r>
            <a:r>
              <a:rPr lang="fr-FR" dirty="0" smtClean="0">
                <a:solidFill>
                  <a:srgbClr val="415364"/>
                </a:solidFill>
                <a:latin typeface="Ubuntu" panose="020B0504030602030204" pitchFamily="34" charset="0"/>
                <a:cs typeface="Arial" panose="020B0604020202020204" pitchFamily="34" charset="0"/>
              </a:rPr>
              <a:t> </a:t>
            </a:r>
            <a:r>
              <a:rPr lang="fr-FR" dirty="0">
                <a:solidFill>
                  <a:srgbClr val="415364"/>
                </a:solidFill>
                <a:latin typeface="Ubuntu" panose="020B0504030602030204" pitchFamily="34" charset="0"/>
                <a:cs typeface="Arial" panose="020B0604020202020204" pitchFamily="34" charset="0"/>
              </a:rPr>
              <a:t>en monothérapie chez des cohortes de patients ayant une tumeur porteuse d’une altération génomique de BRAF. Une cohorte est définie par une pathologie associée à la présence d’une altération génomique BRAF (</a:t>
            </a:r>
            <a:r>
              <a:rPr lang="fr-FR" dirty="0" err="1">
                <a:solidFill>
                  <a:srgbClr val="415364"/>
                </a:solidFill>
                <a:latin typeface="Ubuntu" panose="020B0504030602030204" pitchFamily="34" charset="0"/>
                <a:cs typeface="Arial" panose="020B0604020202020204" pitchFamily="34" charset="0"/>
              </a:rPr>
              <a:t>e.g</a:t>
            </a:r>
            <a:r>
              <a:rPr lang="fr-FR" dirty="0">
                <a:solidFill>
                  <a:srgbClr val="415364"/>
                </a:solidFill>
                <a:latin typeface="Ubuntu" panose="020B0504030602030204" pitchFamily="34" charset="0"/>
                <a:cs typeface="Arial" panose="020B0604020202020204" pitchFamily="34" charset="0"/>
              </a:rPr>
              <a:t>. cancer de l’ovaire avec une mutation BRAF V600.)</a:t>
            </a:r>
          </a:p>
          <a:p>
            <a:pPr marL="742950" lvl="1" indent="-285750" algn="just">
              <a:lnSpc>
                <a:spcPct val="200000"/>
              </a:lnSpc>
              <a:buFont typeface="Courier New" panose="02070309020205020404" pitchFamily="49" charset="0"/>
              <a:buChar char="o"/>
              <a:defRPr/>
            </a:pPr>
            <a:endParaRPr lang="fr-FR" dirty="0">
              <a:solidFill>
                <a:srgbClr val="415364"/>
              </a:solidFill>
              <a:latin typeface="Ubuntu" panose="020B0504030602030204" pitchFamily="34" charset="0"/>
              <a:cs typeface="Arial" panose="020B0604020202020204" pitchFamily="34" charset="0"/>
            </a:endParaRPr>
          </a:p>
        </p:txBody>
      </p:sp>
      <p:sp>
        <p:nvSpPr>
          <p:cNvPr id="5" name="Espace réservé du pied de page 4"/>
          <p:cNvSpPr>
            <a:spLocks noGrp="1"/>
          </p:cNvSpPr>
          <p:nvPr>
            <p:ph type="ftr" sz="quarter" idx="10"/>
          </p:nvPr>
        </p:nvSpPr>
        <p:spPr/>
        <p:txBody>
          <a:bodyPr/>
          <a:lstStyle/>
          <a:p>
            <a:r>
              <a:rPr lang="fr-FR" smtClean="0"/>
              <a:t>Ateliers de la Recherche Clinique - 06-Avril-2023</a:t>
            </a:r>
            <a:endParaRPr lang="fr-FR" dirty="0"/>
          </a:p>
        </p:txBody>
      </p:sp>
    </p:spTree>
    <p:extLst>
      <p:ext uri="{BB962C8B-B14F-4D97-AF65-F5344CB8AC3E}">
        <p14:creationId xmlns:p14="http://schemas.microsoft.com/office/powerpoint/2010/main" val="2670387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395536" y="1289149"/>
            <a:ext cx="5567536" cy="3384376"/>
          </a:xfrm>
        </p:spPr>
        <p:txBody>
          <a:bodyPr rtlCol="0">
            <a:normAutofit/>
          </a:bodyPr>
          <a:lstStyle/>
          <a:p>
            <a:pPr marL="285750" indent="-285750" algn="just">
              <a:lnSpc>
                <a:spcPct val="120000"/>
              </a:lnSpc>
              <a:buClr>
                <a:srgbClr val="EA560D"/>
              </a:buClr>
              <a:buFont typeface="Courier New" panose="02070309020205020404" pitchFamily="49" charset="0"/>
              <a:buChar char="o"/>
              <a:defRPr/>
            </a:pPr>
            <a:r>
              <a:rPr lang="fr-FR" altLang="fr-FR" sz="1800" dirty="0" smtClean="0">
                <a:solidFill>
                  <a:srgbClr val="EA560D"/>
                </a:solidFill>
                <a:sym typeface="Gill Sans" charset="0"/>
              </a:rPr>
              <a:t>Patients </a:t>
            </a:r>
            <a:r>
              <a:rPr lang="fr-FR" altLang="fr-FR" sz="1800" dirty="0">
                <a:solidFill>
                  <a:srgbClr val="EA560D"/>
                </a:solidFill>
                <a:sym typeface="Gill Sans" charset="0"/>
              </a:rPr>
              <a:t>≥ </a:t>
            </a:r>
            <a:r>
              <a:rPr lang="fr-FR" altLang="fr-FR" sz="1800" dirty="0" smtClean="0">
                <a:solidFill>
                  <a:srgbClr val="EA560D"/>
                </a:solidFill>
                <a:sym typeface="Gill Sans" charset="0"/>
              </a:rPr>
              <a:t>18 ans</a:t>
            </a:r>
            <a:r>
              <a:rPr lang="fr-FR" altLang="fr-FR" sz="1800" dirty="0" smtClean="0">
                <a:solidFill>
                  <a:srgbClr val="415364"/>
                </a:solidFill>
                <a:sym typeface="Gill Sans" charset="0"/>
              </a:rPr>
              <a:t>, </a:t>
            </a:r>
            <a:r>
              <a:rPr lang="fr-FR" altLang="fr-FR" sz="1800" dirty="0">
                <a:solidFill>
                  <a:srgbClr val="415364"/>
                </a:solidFill>
                <a:sym typeface="Gill Sans" charset="0"/>
              </a:rPr>
              <a:t>ECOG 0-2 </a:t>
            </a:r>
          </a:p>
          <a:p>
            <a:pPr marL="285750" indent="-285750" algn="just">
              <a:lnSpc>
                <a:spcPct val="120000"/>
              </a:lnSpc>
              <a:buClr>
                <a:srgbClr val="EA560D"/>
              </a:buClr>
              <a:buFont typeface="Courier New" panose="02070309020205020404" pitchFamily="49" charset="0"/>
              <a:buChar char="o"/>
              <a:defRPr/>
            </a:pPr>
            <a:r>
              <a:rPr lang="fr-FR" altLang="fr-FR" sz="1800" dirty="0" smtClean="0">
                <a:solidFill>
                  <a:srgbClr val="415364"/>
                </a:solidFill>
                <a:sym typeface="Gill Sans" charset="0"/>
              </a:rPr>
              <a:t>Cancer avancé avec altération de BRAF, et </a:t>
            </a:r>
            <a:r>
              <a:rPr lang="fr-FR" altLang="fr-FR" sz="1800" dirty="0" smtClean="0">
                <a:solidFill>
                  <a:srgbClr val="EA560D"/>
                </a:solidFill>
                <a:sym typeface="Gill Sans" charset="0"/>
              </a:rPr>
              <a:t>sans option thérapeutique </a:t>
            </a:r>
            <a:endParaRPr lang="fr-FR" altLang="fr-FR" sz="1800" dirty="0">
              <a:solidFill>
                <a:srgbClr val="EA560D"/>
              </a:solidFill>
              <a:sym typeface="Gill Sans" charset="0"/>
            </a:endParaRPr>
          </a:p>
          <a:p>
            <a:pPr marL="285750" indent="-285750" algn="just">
              <a:lnSpc>
                <a:spcPct val="120000"/>
              </a:lnSpc>
              <a:buClr>
                <a:srgbClr val="EA560D"/>
              </a:buClr>
              <a:buFont typeface="Courier New" panose="02070309020205020404" pitchFamily="49" charset="0"/>
              <a:buChar char="o"/>
              <a:defRPr/>
            </a:pPr>
            <a:r>
              <a:rPr lang="fr-FR" altLang="fr-FR" sz="1800" dirty="0">
                <a:solidFill>
                  <a:srgbClr val="EA560D"/>
                </a:solidFill>
                <a:sym typeface="Wingdings" pitchFamily="2" charset="2"/>
              </a:rPr>
              <a:t>N</a:t>
            </a:r>
            <a:r>
              <a:rPr lang="fr-FR" altLang="fr-FR" sz="1800" dirty="0" smtClean="0">
                <a:solidFill>
                  <a:srgbClr val="EA560D"/>
                </a:solidFill>
                <a:sym typeface="Wingdings" pitchFamily="2" charset="2"/>
              </a:rPr>
              <a:t>on </a:t>
            </a:r>
            <a:r>
              <a:rPr lang="fr-FR" altLang="fr-FR" sz="1800" dirty="0">
                <a:solidFill>
                  <a:srgbClr val="EA560D"/>
                </a:solidFill>
                <a:sym typeface="Wingdings" pitchFamily="2" charset="2"/>
              </a:rPr>
              <a:t>é</a:t>
            </a:r>
            <a:r>
              <a:rPr lang="fr-FR" altLang="fr-FR" sz="1800" dirty="0" smtClean="0">
                <a:solidFill>
                  <a:srgbClr val="EA560D"/>
                </a:solidFill>
                <a:sym typeface="Wingdings" pitchFamily="2" charset="2"/>
              </a:rPr>
              <a:t>ligible à un autre essai</a:t>
            </a:r>
            <a:r>
              <a:rPr lang="fr-FR" altLang="fr-FR" sz="1800" dirty="0" smtClean="0">
                <a:solidFill>
                  <a:srgbClr val="415364"/>
                </a:solidFill>
                <a:sym typeface="Wingdings" pitchFamily="2" charset="2"/>
              </a:rPr>
              <a:t> en France avec la même cible moléculaire</a:t>
            </a:r>
            <a:endParaRPr lang="en-US" altLang="fr-FR" sz="1800" dirty="0">
              <a:solidFill>
                <a:srgbClr val="415364"/>
              </a:solidFill>
            </a:endParaRPr>
          </a:p>
          <a:p>
            <a:pPr marL="285750" indent="-285750" algn="just">
              <a:lnSpc>
                <a:spcPct val="120000"/>
              </a:lnSpc>
              <a:buClr>
                <a:srgbClr val="EA560D"/>
              </a:buClr>
              <a:buFont typeface="Courier New" panose="02070309020205020404" pitchFamily="49" charset="0"/>
              <a:buChar char="o"/>
              <a:defRPr/>
            </a:pPr>
            <a:r>
              <a:rPr lang="en-US" altLang="fr-FR" sz="1800" dirty="0" err="1" smtClean="0">
                <a:solidFill>
                  <a:srgbClr val="415364"/>
                </a:solidFill>
              </a:rPr>
              <a:t>Réponse</a:t>
            </a:r>
            <a:r>
              <a:rPr lang="en-US" altLang="fr-FR" sz="1800" dirty="0" smtClean="0">
                <a:solidFill>
                  <a:srgbClr val="415364"/>
                </a:solidFill>
              </a:rPr>
              <a:t> </a:t>
            </a:r>
            <a:r>
              <a:rPr lang="en-US" altLang="fr-FR" sz="1800" dirty="0" err="1" smtClean="0">
                <a:solidFill>
                  <a:srgbClr val="415364"/>
                </a:solidFill>
              </a:rPr>
              <a:t>tumorale</a:t>
            </a:r>
            <a:r>
              <a:rPr lang="en-US" altLang="fr-FR" sz="1800" dirty="0" smtClean="0">
                <a:solidFill>
                  <a:srgbClr val="415364"/>
                </a:solidFill>
              </a:rPr>
              <a:t> </a:t>
            </a:r>
            <a:r>
              <a:rPr lang="en-US" altLang="fr-FR" sz="1800" dirty="0" err="1" smtClean="0">
                <a:solidFill>
                  <a:srgbClr val="415364"/>
                </a:solidFill>
              </a:rPr>
              <a:t>évaluée</a:t>
            </a:r>
            <a:r>
              <a:rPr lang="en-US" altLang="fr-FR" sz="1800" dirty="0" smtClean="0">
                <a:solidFill>
                  <a:srgbClr val="415364"/>
                </a:solidFill>
              </a:rPr>
              <a:t> </a:t>
            </a:r>
            <a:r>
              <a:rPr lang="en-US" altLang="fr-FR" sz="1800" dirty="0" err="1" smtClean="0">
                <a:solidFill>
                  <a:srgbClr val="415364"/>
                </a:solidFill>
              </a:rPr>
              <a:t>toutes</a:t>
            </a:r>
            <a:r>
              <a:rPr lang="en-US" altLang="fr-FR" sz="1800" dirty="0" smtClean="0">
                <a:solidFill>
                  <a:srgbClr val="415364"/>
                </a:solidFill>
              </a:rPr>
              <a:t> les 8 </a:t>
            </a:r>
            <a:r>
              <a:rPr lang="en-US" altLang="fr-FR" sz="1800" dirty="0" err="1" smtClean="0">
                <a:solidFill>
                  <a:srgbClr val="415364"/>
                </a:solidFill>
              </a:rPr>
              <a:t>semaines</a:t>
            </a:r>
            <a:endParaRPr lang="en-US" altLang="fr-FR" sz="1800" dirty="0">
              <a:solidFill>
                <a:srgbClr val="415364"/>
              </a:solidFill>
            </a:endParaRPr>
          </a:p>
          <a:p>
            <a:pPr marL="285750" indent="-285750" algn="just">
              <a:lnSpc>
                <a:spcPct val="120000"/>
              </a:lnSpc>
              <a:buClr>
                <a:srgbClr val="EA560D"/>
              </a:buClr>
              <a:buFont typeface="Courier New" panose="02070309020205020404" pitchFamily="49" charset="0"/>
              <a:buChar char="o"/>
              <a:defRPr/>
            </a:pPr>
            <a:r>
              <a:rPr lang="en-US" altLang="fr-FR" sz="1800" dirty="0" err="1" smtClean="0">
                <a:solidFill>
                  <a:srgbClr val="415364"/>
                </a:solidFill>
              </a:rPr>
              <a:t>Critère</a:t>
            </a:r>
            <a:r>
              <a:rPr lang="en-US" altLang="fr-FR" sz="1800" dirty="0" smtClean="0">
                <a:solidFill>
                  <a:srgbClr val="415364"/>
                </a:solidFill>
              </a:rPr>
              <a:t> principal: </a:t>
            </a:r>
            <a:r>
              <a:rPr lang="en-US" altLang="fr-FR" sz="1800" dirty="0" err="1" smtClean="0">
                <a:solidFill>
                  <a:srgbClr val="415364"/>
                </a:solidFill>
              </a:rPr>
              <a:t>réponse</a:t>
            </a:r>
            <a:r>
              <a:rPr lang="en-US" altLang="fr-FR" sz="1800" dirty="0" smtClean="0">
                <a:solidFill>
                  <a:srgbClr val="415364"/>
                </a:solidFill>
              </a:rPr>
              <a:t> objective/ remission</a:t>
            </a:r>
            <a:endParaRPr lang="en-US" altLang="fr-FR" sz="1800" dirty="0">
              <a:solidFill>
                <a:srgbClr val="415364"/>
              </a:solidFill>
            </a:endParaRPr>
          </a:p>
          <a:p>
            <a:pPr marL="285750" indent="-285750" algn="just">
              <a:lnSpc>
                <a:spcPct val="120000"/>
              </a:lnSpc>
              <a:buClr>
                <a:srgbClr val="EA560D"/>
              </a:buClr>
              <a:buFont typeface="Courier New" panose="02070309020205020404" pitchFamily="49" charset="0"/>
              <a:buChar char="o"/>
              <a:defRPr/>
            </a:pPr>
            <a:r>
              <a:rPr lang="en-US" altLang="en-US" sz="1800" dirty="0" smtClean="0">
                <a:solidFill>
                  <a:srgbClr val="EA560D"/>
                </a:solidFill>
              </a:rPr>
              <a:t>11 </a:t>
            </a:r>
            <a:r>
              <a:rPr lang="en-US" altLang="en-US" sz="1800" dirty="0" err="1" smtClean="0">
                <a:solidFill>
                  <a:srgbClr val="EA560D"/>
                </a:solidFill>
              </a:rPr>
              <a:t>cohortes</a:t>
            </a:r>
            <a:endParaRPr lang="en-US" altLang="en-US" sz="1800" dirty="0">
              <a:solidFill>
                <a:srgbClr val="EA560D"/>
              </a:solidFill>
            </a:endParaRPr>
          </a:p>
          <a:p>
            <a:pPr marL="285750" indent="-285750" algn="just">
              <a:lnSpc>
                <a:spcPct val="120000"/>
              </a:lnSpc>
              <a:buClr>
                <a:srgbClr val="EA560D"/>
              </a:buClr>
              <a:buFont typeface="Courier New" panose="02070309020205020404" pitchFamily="49" charset="0"/>
              <a:buChar char="o"/>
              <a:defRPr/>
            </a:pPr>
            <a:r>
              <a:rPr lang="en-US" altLang="en-US" sz="1575" dirty="0" smtClean="0">
                <a:solidFill>
                  <a:srgbClr val="EA560D"/>
                </a:solidFill>
              </a:rPr>
              <a:t> </a:t>
            </a:r>
            <a:r>
              <a:rPr lang="en-US" altLang="en-US" sz="1800" dirty="0">
                <a:solidFill>
                  <a:srgbClr val="EA560D"/>
                </a:solidFill>
              </a:rPr>
              <a:t>112 </a:t>
            </a:r>
            <a:r>
              <a:rPr lang="en-US" altLang="en-US" sz="1800" dirty="0" err="1">
                <a:solidFill>
                  <a:srgbClr val="415364"/>
                </a:solidFill>
              </a:rPr>
              <a:t>centres</a:t>
            </a:r>
            <a:r>
              <a:rPr lang="en-US" altLang="en-US" sz="1800" dirty="0">
                <a:solidFill>
                  <a:srgbClr val="415364"/>
                </a:solidFill>
              </a:rPr>
              <a:t> </a:t>
            </a:r>
            <a:r>
              <a:rPr lang="en-US" altLang="en-US" sz="1800" dirty="0" err="1">
                <a:solidFill>
                  <a:srgbClr val="415364"/>
                </a:solidFill>
              </a:rPr>
              <a:t>en</a:t>
            </a:r>
            <a:r>
              <a:rPr lang="en-US" altLang="en-US" sz="1800" dirty="0">
                <a:solidFill>
                  <a:srgbClr val="415364"/>
                </a:solidFill>
              </a:rPr>
              <a:t> France</a:t>
            </a:r>
            <a:endParaRPr lang="en-US" altLang="en-US" sz="1800" dirty="0">
              <a:solidFill>
                <a:srgbClr val="415364"/>
              </a:solidFill>
            </a:endParaRPr>
          </a:p>
        </p:txBody>
      </p:sp>
      <p:sp>
        <p:nvSpPr>
          <p:cNvPr id="13319" name="ZoneTexte 1"/>
          <p:cNvSpPr txBox="1">
            <a:spLocks noChangeArrowheads="1"/>
          </p:cNvSpPr>
          <p:nvPr/>
        </p:nvSpPr>
        <p:spPr bwMode="auto">
          <a:xfrm>
            <a:off x="6732240" y="1397171"/>
            <a:ext cx="1524000" cy="3385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lnSpc>
                <a:spcPct val="90000"/>
              </a:lnSpc>
              <a:spcBef>
                <a:spcPts val="1000"/>
              </a:spcBef>
              <a:buFont typeface="Arial" panose="020B0604020202020204" pitchFamily="34" charset="0"/>
              <a:buChar char="•"/>
              <a:defRPr sz="2800">
                <a:solidFill>
                  <a:schemeClr val="bg1"/>
                </a:solidFill>
                <a:latin typeface="Trebuchet MS" panose="020B060302020202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bg1"/>
                </a:solidFill>
                <a:latin typeface="Trebuchet MS" panose="020B060302020202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bg1"/>
                </a:solidFill>
                <a:latin typeface="Trebuchet MS" panose="020B060302020202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bg1"/>
                </a:solidFill>
                <a:latin typeface="Trebuchet MS" panose="020B060302020202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bg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bg1"/>
                </a:solidFill>
                <a:latin typeface="Trebuchet MS" panose="020B0603020202020204" pitchFamily="34" charset="0"/>
              </a:defRPr>
            </a:lvl9pPr>
          </a:lstStyle>
          <a:p>
            <a:pPr algn="ctr" eaLnBrk="1" hangingPunct="1">
              <a:lnSpc>
                <a:spcPct val="100000"/>
              </a:lnSpc>
              <a:spcBef>
                <a:spcPct val="0"/>
              </a:spcBef>
              <a:buFontTx/>
              <a:buNone/>
            </a:pPr>
            <a:r>
              <a:rPr lang="fr-FR" altLang="fr-FR" sz="1600" b="1" dirty="0" smtClean="0">
                <a:solidFill>
                  <a:srgbClr val="415364"/>
                </a:solidFill>
                <a:latin typeface="Ubuntu" panose="020B0504030602030204" pitchFamily="34" charset="0"/>
                <a:ea typeface="Heiti SC Light"/>
                <a:sym typeface="Gill Sans"/>
              </a:rPr>
              <a:t>112 centres</a:t>
            </a:r>
            <a:endParaRPr lang="fr-FR" altLang="fr-FR" sz="600" b="1" dirty="0">
              <a:solidFill>
                <a:srgbClr val="415364"/>
              </a:solidFill>
              <a:latin typeface="Ubuntu" panose="020B0504030602030204" pitchFamily="34" charset="0"/>
              <a:ea typeface="Heiti SC Light"/>
              <a:sym typeface="Gill Sans"/>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615" y="1778111"/>
            <a:ext cx="2537764" cy="2406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6"/>
          <p:cNvSpPr txBox="1">
            <a:spLocks/>
          </p:cNvSpPr>
          <p:nvPr/>
        </p:nvSpPr>
        <p:spPr>
          <a:xfrm>
            <a:off x="966067" y="116632"/>
            <a:ext cx="7941733" cy="458510"/>
          </a:xfrm>
          <a:prstGeom prst="rect">
            <a:avLst/>
          </a:prstGeom>
        </p:spPr>
        <p:txBody>
          <a:bodyPr vert="horz" lIns="36000" tIns="0" rIns="36000" bIns="0" rtlCol="0" anchor="b">
            <a:noAutofit/>
          </a:bodyPr>
          <a:lstStyle>
            <a:lvl1pPr algn="l" defTabSz="685800" rtl="0" eaLnBrk="1" latinLnBrk="0" hangingPunct="1">
              <a:lnSpc>
                <a:spcPct val="90000"/>
              </a:lnSpc>
              <a:spcBef>
                <a:spcPct val="0"/>
              </a:spcBef>
              <a:buNone/>
              <a:defRPr lang="fr-FR" sz="2800" b="1" kern="1200" dirty="0">
                <a:solidFill>
                  <a:schemeClr val="accent1"/>
                </a:solidFill>
                <a:latin typeface="Ubuntu"/>
                <a:ea typeface="+mn-ea"/>
                <a:cs typeface="+mn-cs"/>
              </a:defRPr>
            </a:lvl1pPr>
          </a:lstStyle>
          <a:p>
            <a:r>
              <a:rPr lang="fr-FR" dirty="0" err="1" smtClean="0">
                <a:solidFill>
                  <a:srgbClr val="415364"/>
                </a:solidFill>
              </a:rPr>
              <a:t>AcSé</a:t>
            </a:r>
            <a:r>
              <a:rPr lang="fr-FR" dirty="0" smtClean="0">
                <a:solidFill>
                  <a:srgbClr val="415364"/>
                </a:solidFill>
              </a:rPr>
              <a:t> </a:t>
            </a:r>
            <a:r>
              <a:rPr lang="fr-FR" dirty="0" err="1" smtClean="0">
                <a:solidFill>
                  <a:srgbClr val="415364"/>
                </a:solidFill>
              </a:rPr>
              <a:t>vemurafenib</a:t>
            </a:r>
            <a:endParaRPr lang="fr-FR" dirty="0">
              <a:solidFill>
                <a:srgbClr val="415364"/>
              </a:solidFill>
            </a:endParaRPr>
          </a:p>
        </p:txBody>
      </p:sp>
    </p:spTree>
    <p:extLst>
      <p:ext uri="{BB962C8B-B14F-4D97-AF65-F5344CB8AC3E}">
        <p14:creationId xmlns:p14="http://schemas.microsoft.com/office/powerpoint/2010/main" val="3081182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27584" y="151614"/>
            <a:ext cx="7941733" cy="458510"/>
          </a:xfrm>
        </p:spPr>
        <p:txBody>
          <a:bodyPr/>
          <a:lstStyle/>
          <a:p>
            <a:r>
              <a:rPr lang="fr-FR" sz="2800" dirty="0" err="1" smtClean="0"/>
              <a:t>AcSé</a:t>
            </a:r>
            <a:r>
              <a:rPr lang="fr-FR" sz="2800" dirty="0" smtClean="0"/>
              <a:t> </a:t>
            </a:r>
            <a:r>
              <a:rPr lang="fr-FR" sz="2800" dirty="0" err="1" smtClean="0"/>
              <a:t>vemurafenib</a:t>
            </a:r>
            <a:r>
              <a:rPr lang="fr-FR" sz="2800" dirty="0" smtClean="0"/>
              <a:t>: Statut par cohorte</a:t>
            </a:r>
            <a:endParaRPr lang="fr-FR" sz="2800" dirty="0"/>
          </a:p>
        </p:txBody>
      </p:sp>
      <p:sp>
        <p:nvSpPr>
          <p:cNvPr id="6" name="Rectangle 5"/>
          <p:cNvSpPr/>
          <p:nvPr/>
        </p:nvSpPr>
        <p:spPr>
          <a:xfrm>
            <a:off x="4750100" y="1505621"/>
            <a:ext cx="4278566" cy="1323439"/>
          </a:xfrm>
          <a:prstGeom prst="rect">
            <a:avLst/>
          </a:prstGeom>
          <a:ln>
            <a:noFill/>
            <a:prstDash val="sysDot"/>
          </a:ln>
        </p:spPr>
        <p:txBody>
          <a:bodyPr wrap="square">
            <a:spAutoFit/>
          </a:bodyPr>
          <a:lstStyle/>
          <a:p>
            <a:pPr marL="285750" indent="-285750" algn="just" defTabSz="685800">
              <a:buClr>
                <a:srgbClr val="EA560D"/>
              </a:buClr>
              <a:buFont typeface="Courier New" panose="02070309020205020404" pitchFamily="49" charset="0"/>
              <a:buChar char="o"/>
            </a:pPr>
            <a:r>
              <a:rPr lang="en-GB" sz="1600" dirty="0" smtClean="0">
                <a:solidFill>
                  <a:srgbClr val="415364"/>
                </a:solidFill>
                <a:latin typeface="Ubuntu"/>
              </a:rPr>
              <a:t>216 patients </a:t>
            </a:r>
            <a:r>
              <a:rPr lang="en-GB" sz="1600" dirty="0" err="1" smtClean="0">
                <a:solidFill>
                  <a:srgbClr val="415364"/>
                </a:solidFill>
                <a:latin typeface="Ubuntu"/>
              </a:rPr>
              <a:t>inclus</a:t>
            </a:r>
            <a:r>
              <a:rPr lang="en-GB" sz="1600" dirty="0">
                <a:solidFill>
                  <a:srgbClr val="415364"/>
                </a:solidFill>
                <a:latin typeface="Ubuntu"/>
              </a:rPr>
              <a:t> </a:t>
            </a:r>
            <a:r>
              <a:rPr lang="en-GB" sz="1600" dirty="0" smtClean="0">
                <a:solidFill>
                  <a:srgbClr val="415364"/>
                </a:solidFill>
                <a:latin typeface="Ubuntu"/>
              </a:rPr>
              <a:t>(</a:t>
            </a:r>
            <a:r>
              <a:rPr lang="en-GB" sz="1600" dirty="0" err="1" smtClean="0">
                <a:solidFill>
                  <a:srgbClr val="415364"/>
                </a:solidFill>
                <a:latin typeface="Ubuntu"/>
              </a:rPr>
              <a:t>oct</a:t>
            </a:r>
            <a:r>
              <a:rPr lang="en-GB" sz="1600" dirty="0" smtClean="0">
                <a:solidFill>
                  <a:srgbClr val="415364"/>
                </a:solidFill>
                <a:latin typeface="Ubuntu"/>
              </a:rPr>
              <a:t> 2014-avril 2019)</a:t>
            </a:r>
            <a:endParaRPr lang="en-GB" sz="1600" dirty="0">
              <a:solidFill>
                <a:srgbClr val="415364"/>
              </a:solidFill>
              <a:latin typeface="Ubuntu"/>
            </a:endParaRPr>
          </a:p>
          <a:p>
            <a:pPr marL="285750" indent="-285750" algn="just" defTabSz="685800">
              <a:buClr>
                <a:srgbClr val="EA560D"/>
              </a:buClr>
              <a:buFont typeface="Courier New" panose="02070309020205020404" pitchFamily="49" charset="0"/>
              <a:buChar char="o"/>
            </a:pPr>
            <a:r>
              <a:rPr lang="en-GB" sz="1600" dirty="0" err="1" smtClean="0">
                <a:solidFill>
                  <a:srgbClr val="415364"/>
                </a:solidFill>
                <a:latin typeface="Ubuntu"/>
              </a:rPr>
              <a:t>Suivis</a:t>
            </a:r>
            <a:r>
              <a:rPr lang="en-GB" sz="1600" dirty="0" smtClean="0">
                <a:solidFill>
                  <a:srgbClr val="415364"/>
                </a:solidFill>
                <a:latin typeface="Ubuntu"/>
              </a:rPr>
              <a:t> </a:t>
            </a:r>
            <a:r>
              <a:rPr lang="en-GB" sz="1600" dirty="0" err="1" smtClean="0">
                <a:solidFill>
                  <a:srgbClr val="415364"/>
                </a:solidFill>
                <a:latin typeface="Ubuntu"/>
              </a:rPr>
              <a:t>terminés</a:t>
            </a:r>
            <a:endParaRPr lang="en-GB" sz="1600" dirty="0" smtClean="0">
              <a:solidFill>
                <a:srgbClr val="415364"/>
              </a:solidFill>
              <a:latin typeface="Ubuntu"/>
            </a:endParaRPr>
          </a:p>
          <a:p>
            <a:pPr marL="285750" indent="-285750" algn="just" defTabSz="685800">
              <a:buClr>
                <a:srgbClr val="EA560D"/>
              </a:buClr>
              <a:buFont typeface="Courier New" panose="02070309020205020404" pitchFamily="49" charset="0"/>
              <a:buChar char="o"/>
            </a:pPr>
            <a:r>
              <a:rPr lang="en-GB" sz="1600" dirty="0" err="1" smtClean="0">
                <a:solidFill>
                  <a:srgbClr val="415364"/>
                </a:solidFill>
                <a:latin typeface="Ubuntu"/>
              </a:rPr>
              <a:t>Sauf</a:t>
            </a:r>
            <a:r>
              <a:rPr lang="en-GB" sz="1600" dirty="0" smtClean="0">
                <a:solidFill>
                  <a:srgbClr val="415364"/>
                </a:solidFill>
                <a:latin typeface="Ubuntu"/>
              </a:rPr>
              <a:t> 5 patients longs </a:t>
            </a:r>
            <a:r>
              <a:rPr lang="en-GB" sz="1600" dirty="0" err="1" smtClean="0">
                <a:solidFill>
                  <a:srgbClr val="415364"/>
                </a:solidFill>
                <a:latin typeface="Ubuntu"/>
              </a:rPr>
              <a:t>répondeurs</a:t>
            </a:r>
            <a:r>
              <a:rPr lang="en-GB" sz="1600" dirty="0" smtClean="0">
                <a:solidFill>
                  <a:srgbClr val="415364"/>
                </a:solidFill>
                <a:latin typeface="Ubuntu"/>
              </a:rPr>
              <a:t>:</a:t>
            </a:r>
          </a:p>
          <a:p>
            <a:pPr marL="446088" lvl="1" indent="-285750" algn="just" defTabSz="685800">
              <a:buClr>
                <a:srgbClr val="92D050"/>
              </a:buClr>
              <a:buFont typeface="Courier New" panose="02070309020205020404" pitchFamily="49" charset="0"/>
              <a:buChar char="o"/>
            </a:pPr>
            <a:r>
              <a:rPr lang="en-GB" sz="1600" dirty="0" smtClean="0">
                <a:solidFill>
                  <a:srgbClr val="415364"/>
                </a:solidFill>
                <a:latin typeface="Ubuntu"/>
              </a:rPr>
              <a:t> </a:t>
            </a:r>
            <a:r>
              <a:rPr lang="en-GB" sz="1400" dirty="0" smtClean="0">
                <a:solidFill>
                  <a:srgbClr val="415364"/>
                </a:solidFill>
                <a:latin typeface="Ubuntu"/>
              </a:rPr>
              <a:t>1 </a:t>
            </a:r>
            <a:r>
              <a:rPr lang="en-GB" sz="1400" dirty="0" err="1" smtClean="0">
                <a:solidFill>
                  <a:srgbClr val="415364"/>
                </a:solidFill>
                <a:latin typeface="Ubuntu"/>
              </a:rPr>
              <a:t>gliome</a:t>
            </a:r>
            <a:r>
              <a:rPr lang="en-GB" sz="1400" dirty="0" smtClean="0">
                <a:solidFill>
                  <a:srgbClr val="415364"/>
                </a:solidFill>
                <a:latin typeface="Ubuntu"/>
              </a:rPr>
              <a:t>, 3 </a:t>
            </a:r>
            <a:r>
              <a:rPr lang="en-GB" sz="1400" dirty="0" err="1" smtClean="0">
                <a:solidFill>
                  <a:srgbClr val="415364"/>
                </a:solidFill>
                <a:latin typeface="Ubuntu"/>
              </a:rPr>
              <a:t>histiocytoses</a:t>
            </a:r>
            <a:r>
              <a:rPr lang="en-GB" sz="1400" dirty="0" smtClean="0">
                <a:solidFill>
                  <a:srgbClr val="415364"/>
                </a:solidFill>
                <a:latin typeface="Ubuntu"/>
              </a:rPr>
              <a:t>, 1 </a:t>
            </a:r>
            <a:r>
              <a:rPr lang="en-GB" sz="1400" dirty="0" err="1" smtClean="0">
                <a:solidFill>
                  <a:srgbClr val="415364"/>
                </a:solidFill>
                <a:latin typeface="Ubuntu"/>
              </a:rPr>
              <a:t>gangliogliome</a:t>
            </a:r>
            <a:endParaRPr lang="en-GB" sz="1400" dirty="0" smtClean="0">
              <a:solidFill>
                <a:srgbClr val="415364"/>
              </a:solidFill>
              <a:latin typeface="Ubuntu"/>
            </a:endParaRPr>
          </a:p>
          <a:p>
            <a:pPr marL="742950" lvl="1" indent="-285750" defTabSz="685800">
              <a:buClr>
                <a:srgbClr val="EA560D"/>
              </a:buClr>
              <a:buFont typeface="Courier New" panose="02070309020205020404" pitchFamily="49" charset="0"/>
              <a:buChar char="o"/>
            </a:pPr>
            <a:endParaRPr lang="en-GB" sz="1600" dirty="0">
              <a:solidFill>
                <a:srgbClr val="415364"/>
              </a:solidFill>
              <a:latin typeface="Ubuntu"/>
            </a:endParaRPr>
          </a:p>
        </p:txBody>
      </p:sp>
      <p:graphicFrame>
        <p:nvGraphicFramePr>
          <p:cNvPr id="17" name="Graphique 16"/>
          <p:cNvGraphicFramePr>
            <a:graphicFrameLocks/>
          </p:cNvGraphicFramePr>
          <p:nvPr>
            <p:extLst>
              <p:ext uri="{D42A27DB-BD31-4B8C-83A1-F6EECF244321}">
                <p14:modId xmlns:p14="http://schemas.microsoft.com/office/powerpoint/2010/main" val="4217365363"/>
              </p:ext>
            </p:extLst>
          </p:nvPr>
        </p:nvGraphicFramePr>
        <p:xfrm>
          <a:off x="111833" y="831634"/>
          <a:ext cx="8916833" cy="357294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e 8"/>
          <p:cNvGrpSpPr/>
          <p:nvPr/>
        </p:nvGrpSpPr>
        <p:grpSpPr>
          <a:xfrm>
            <a:off x="611560" y="4293096"/>
            <a:ext cx="8085749" cy="1503604"/>
            <a:chOff x="683568" y="4365104"/>
            <a:chExt cx="7835166" cy="1503604"/>
          </a:xfrm>
        </p:grpSpPr>
        <p:pic>
          <p:nvPicPr>
            <p:cNvPr id="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372155"/>
              <a:ext cx="1926339" cy="1496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Image 18"/>
            <p:cNvPicPr>
              <a:picLocks noChangeAspect="1"/>
            </p:cNvPicPr>
            <p:nvPr/>
          </p:nvPicPr>
          <p:blipFill>
            <a:blip r:embed="rId5"/>
            <a:stretch>
              <a:fillRect/>
            </a:stretch>
          </p:blipFill>
          <p:spPr>
            <a:xfrm>
              <a:off x="5868144" y="4365104"/>
              <a:ext cx="2650590" cy="1497993"/>
            </a:xfrm>
            <a:prstGeom prst="rect">
              <a:avLst/>
            </a:prstGeom>
          </p:spPr>
        </p:pic>
        <p:pic>
          <p:nvPicPr>
            <p:cNvPr id="20" name="Image 19"/>
            <p:cNvPicPr>
              <a:picLocks noChangeAspect="1"/>
            </p:cNvPicPr>
            <p:nvPr/>
          </p:nvPicPr>
          <p:blipFill>
            <a:blip r:embed="rId6"/>
            <a:stretch>
              <a:fillRect/>
            </a:stretch>
          </p:blipFill>
          <p:spPr>
            <a:xfrm>
              <a:off x="2483768" y="4365104"/>
              <a:ext cx="3008806" cy="1498868"/>
            </a:xfrm>
            <a:prstGeom prst="rect">
              <a:avLst/>
            </a:prstGeom>
          </p:spPr>
        </p:pic>
      </p:grpSp>
      <p:sp>
        <p:nvSpPr>
          <p:cNvPr id="3" name="Rectangle 2"/>
          <p:cNvSpPr/>
          <p:nvPr/>
        </p:nvSpPr>
        <p:spPr>
          <a:xfrm>
            <a:off x="251520" y="5875273"/>
            <a:ext cx="8777146" cy="261610"/>
          </a:xfrm>
          <a:prstGeom prst="rect">
            <a:avLst/>
          </a:prstGeom>
        </p:spPr>
        <p:txBody>
          <a:bodyPr wrap="square">
            <a:spAutoFit/>
          </a:bodyPr>
          <a:lstStyle/>
          <a:p>
            <a:r>
              <a:rPr lang="fr-FR" sz="1100" dirty="0">
                <a:solidFill>
                  <a:srgbClr val="415364"/>
                </a:solidFill>
                <a:latin typeface="Ubuntu" panose="020B0504030602030204" pitchFamily="34" charset="0"/>
              </a:rPr>
              <a:t>C</a:t>
            </a:r>
            <a:r>
              <a:rPr lang="fr-FR" sz="1100" dirty="0" smtClean="0">
                <a:solidFill>
                  <a:srgbClr val="415364"/>
                </a:solidFill>
                <a:latin typeface="Ubuntu" panose="020B0504030602030204" pitchFamily="34" charset="0"/>
              </a:rPr>
              <a:t>ohorte 11 : pathologies </a:t>
            </a:r>
            <a:r>
              <a:rPr lang="fr-FR" sz="1100" dirty="0">
                <a:solidFill>
                  <a:srgbClr val="415364"/>
                </a:solidFill>
                <a:latin typeface="Ubuntu" panose="020B0504030602030204" pitchFamily="34" charset="0"/>
              </a:rPr>
              <a:t>diverses </a:t>
            </a:r>
            <a:r>
              <a:rPr lang="fr-FR" sz="1100" dirty="0" smtClean="0">
                <a:solidFill>
                  <a:srgbClr val="415364"/>
                </a:solidFill>
                <a:latin typeface="Ubuntu" panose="020B0504030602030204" pitchFamily="34" charset="0"/>
              </a:rPr>
              <a:t>n’ayant </a:t>
            </a:r>
            <a:r>
              <a:rPr lang="fr-FR" sz="1100" dirty="0">
                <a:solidFill>
                  <a:srgbClr val="415364"/>
                </a:solidFill>
                <a:latin typeface="Ubuntu" panose="020B0504030602030204" pitchFamily="34" charset="0"/>
              </a:rPr>
              <a:t>pas de cohorte individualisée, ou pour les </a:t>
            </a:r>
            <a:r>
              <a:rPr lang="fr-FR" sz="1100" dirty="0" smtClean="0">
                <a:solidFill>
                  <a:srgbClr val="415364"/>
                </a:solidFill>
                <a:latin typeface="Ubuntu" panose="020B0504030602030204" pitchFamily="34" charset="0"/>
              </a:rPr>
              <a:t>mutations </a:t>
            </a:r>
            <a:r>
              <a:rPr lang="fr-FR" sz="1100" dirty="0">
                <a:solidFill>
                  <a:srgbClr val="415364"/>
                </a:solidFill>
                <a:latin typeface="Ubuntu" panose="020B0504030602030204" pitchFamily="34" charset="0"/>
              </a:rPr>
              <a:t>non BRAF de n’importe quelle pathologie</a:t>
            </a:r>
          </a:p>
        </p:txBody>
      </p:sp>
      <p:sp>
        <p:nvSpPr>
          <p:cNvPr id="5" name="Espace réservé du pied de page 4"/>
          <p:cNvSpPr>
            <a:spLocks noGrp="1"/>
          </p:cNvSpPr>
          <p:nvPr>
            <p:ph type="ftr" sz="quarter" idx="10"/>
          </p:nvPr>
        </p:nvSpPr>
        <p:spPr/>
        <p:txBody>
          <a:bodyPr/>
          <a:lstStyle/>
          <a:p>
            <a:r>
              <a:rPr lang="fr-FR" smtClean="0"/>
              <a:t>Ateliers de la Recherche Clinique - 06-Avril-2023</a:t>
            </a:r>
            <a:endParaRPr lang="fr-FR" dirty="0"/>
          </a:p>
        </p:txBody>
      </p:sp>
    </p:spTree>
    <p:extLst>
      <p:ext uri="{BB962C8B-B14F-4D97-AF65-F5344CB8AC3E}">
        <p14:creationId xmlns:p14="http://schemas.microsoft.com/office/powerpoint/2010/main" val="2316916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05" y="2124444"/>
            <a:ext cx="2212762" cy="549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304" y="3097874"/>
            <a:ext cx="2943453" cy="6701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 name="Picture 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448" y="2947388"/>
            <a:ext cx="1750991" cy="586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3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0326" y="4365104"/>
            <a:ext cx="980908" cy="1217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99154" y="3757287"/>
            <a:ext cx="1375134" cy="59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144" y="4825848"/>
            <a:ext cx="1707072" cy="61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C:\Users\mahier\Desktop\Nouveau dossier\Fourre-tout UC\Logo_UCGI_RVB.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51629" y="1970739"/>
            <a:ext cx="1033286" cy="8342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mahier\Desktop\Nouveau dossier\Fourre-tout UC\Logo_GETUG_RVB.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41540" y="1142503"/>
            <a:ext cx="1268786" cy="828236"/>
          </a:xfrm>
          <a:prstGeom prst="rect">
            <a:avLst/>
          </a:prstGeom>
          <a:noFill/>
          <a:extLst>
            <a:ext uri="{909E8E84-426E-40DD-AFC4-6F175D3DCCD1}">
              <a14:hiddenFill xmlns:a14="http://schemas.microsoft.com/office/drawing/2010/main">
                <a:solidFill>
                  <a:srgbClr val="FFFFFF"/>
                </a:solidFill>
              </a14:hiddenFill>
            </a:ext>
          </a:extLst>
        </p:spPr>
      </p:pic>
      <p:sp>
        <p:nvSpPr>
          <p:cNvPr id="16" name="Titre 1"/>
          <p:cNvSpPr>
            <a:spLocks noGrp="1"/>
          </p:cNvSpPr>
          <p:nvPr>
            <p:ph type="title"/>
          </p:nvPr>
        </p:nvSpPr>
        <p:spPr>
          <a:xfrm>
            <a:off x="869953" y="125044"/>
            <a:ext cx="7941733" cy="458510"/>
          </a:xfrm>
        </p:spPr>
        <p:txBody>
          <a:bodyPr vert="horz" lIns="36000" tIns="0" rIns="36000" bIns="0" rtlCol="0" anchor="b">
            <a:noAutofit/>
          </a:bodyPr>
          <a:lstStyle/>
          <a:p>
            <a:r>
              <a:rPr lang="fr-FR" sz="2800" dirty="0" err="1">
                <a:solidFill>
                  <a:srgbClr val="415364"/>
                </a:solidFill>
              </a:rPr>
              <a:t>AcSé</a:t>
            </a:r>
            <a:r>
              <a:rPr lang="fr-FR" sz="2800" dirty="0">
                <a:solidFill>
                  <a:srgbClr val="415364"/>
                </a:solidFill>
              </a:rPr>
              <a:t> </a:t>
            </a:r>
            <a:r>
              <a:rPr lang="fr-FR" sz="2800" dirty="0" err="1" smtClean="0">
                <a:solidFill>
                  <a:srgbClr val="415364"/>
                </a:solidFill>
              </a:rPr>
              <a:t>vemurafenib</a:t>
            </a:r>
            <a:r>
              <a:rPr lang="fr-FR" sz="2800" dirty="0" smtClean="0">
                <a:solidFill>
                  <a:srgbClr val="415364"/>
                </a:solidFill>
              </a:rPr>
              <a:t> </a:t>
            </a:r>
            <a:r>
              <a:rPr lang="fr-FR" sz="2800" dirty="0">
                <a:solidFill>
                  <a:srgbClr val="415364"/>
                </a:solidFill>
              </a:rPr>
              <a:t>– les réseaux</a:t>
            </a:r>
          </a:p>
        </p:txBody>
      </p:sp>
      <p:sp>
        <p:nvSpPr>
          <p:cNvPr id="2" name="Espace réservé du pied de page 1"/>
          <p:cNvSpPr>
            <a:spLocks noGrp="1"/>
          </p:cNvSpPr>
          <p:nvPr>
            <p:ph type="ftr" sz="quarter" idx="10"/>
          </p:nvPr>
        </p:nvSpPr>
        <p:spPr/>
        <p:txBody>
          <a:bodyPr/>
          <a:lstStyle/>
          <a:p>
            <a:r>
              <a:rPr lang="fr-FR" smtClean="0"/>
              <a:t>Ateliers de la Recherche Clinique - 06-Avril-2023</a:t>
            </a:r>
            <a:endParaRPr lang="fr-FR" dirty="0"/>
          </a:p>
        </p:txBody>
      </p:sp>
      <p:grpSp>
        <p:nvGrpSpPr>
          <p:cNvPr id="17" name="Groupe 16"/>
          <p:cNvGrpSpPr/>
          <p:nvPr/>
        </p:nvGrpSpPr>
        <p:grpSpPr>
          <a:xfrm>
            <a:off x="467544" y="4365104"/>
            <a:ext cx="2704587" cy="1413547"/>
            <a:chOff x="467544" y="4365104"/>
            <a:chExt cx="2704587" cy="1413547"/>
          </a:xfrm>
        </p:grpSpPr>
        <p:pic>
          <p:nvPicPr>
            <p:cNvPr id="1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9632" y="4365104"/>
              <a:ext cx="937640" cy="107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67544" y="5470874"/>
              <a:ext cx="2704587" cy="307777"/>
            </a:xfrm>
            <a:prstGeom prst="rect">
              <a:avLst/>
            </a:prstGeom>
          </p:spPr>
          <p:txBody>
            <a:bodyPr wrap="none">
              <a:spAutoFit/>
            </a:bodyPr>
            <a:lstStyle/>
            <a:p>
              <a:r>
                <a:rPr lang="en-GB" sz="1400" dirty="0">
                  <a:solidFill>
                    <a:srgbClr val="415364"/>
                  </a:solidFill>
                  <a:latin typeface="Ubuntu" panose="020B0504030602030204" pitchFamily="34" charset="0"/>
                  <a:cs typeface="Calibri" panose="020F0502020204030204" pitchFamily="34" charset="0"/>
                </a:rPr>
                <a:t>French of myeloma intergroup </a:t>
              </a:r>
              <a:endParaRPr lang="fr-FR" sz="1400" dirty="0">
                <a:solidFill>
                  <a:srgbClr val="415364"/>
                </a:solidFill>
                <a:latin typeface="Ubuntu" panose="020B0504030602030204" pitchFamily="34" charset="0"/>
              </a:endParaRPr>
            </a:p>
          </p:txBody>
        </p:sp>
      </p:grpSp>
      <p:grpSp>
        <p:nvGrpSpPr>
          <p:cNvPr id="5" name="Groupe 4"/>
          <p:cNvGrpSpPr/>
          <p:nvPr/>
        </p:nvGrpSpPr>
        <p:grpSpPr>
          <a:xfrm>
            <a:off x="5226218" y="929912"/>
            <a:ext cx="3594254" cy="1312627"/>
            <a:chOff x="4935136" y="929912"/>
            <a:chExt cx="3594254" cy="1312627"/>
          </a:xfrm>
        </p:grpSpPr>
        <p:pic>
          <p:nvPicPr>
            <p:cNvPr id="13"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09321" y="929912"/>
              <a:ext cx="1198751" cy="986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935136" y="1934762"/>
              <a:ext cx="3594254" cy="307777"/>
            </a:xfrm>
            <a:prstGeom prst="rect">
              <a:avLst/>
            </a:prstGeom>
          </p:spPr>
          <p:txBody>
            <a:bodyPr wrap="none">
              <a:spAutoFit/>
            </a:bodyPr>
            <a:lstStyle/>
            <a:p>
              <a:r>
                <a:rPr lang="en-GB" sz="1400" dirty="0">
                  <a:solidFill>
                    <a:srgbClr val="415364"/>
                  </a:solidFill>
                  <a:latin typeface="Ubuntu" panose="020B0504030602030204" pitchFamily="34" charset="0"/>
                  <a:cs typeface="Calibri" panose="020F0502020204030204" pitchFamily="34" charset="0"/>
                </a:rPr>
                <a:t>French Innovative </a:t>
              </a:r>
              <a:r>
                <a:rPr lang="en-GB" sz="1400" dirty="0" err="1">
                  <a:solidFill>
                    <a:srgbClr val="415364"/>
                  </a:solidFill>
                  <a:latin typeface="Ubuntu" panose="020B0504030602030204" pitchFamily="34" charset="0"/>
                  <a:cs typeface="Calibri" panose="020F0502020204030204" pitchFamily="34" charset="0"/>
                </a:rPr>
                <a:t>Leukemia</a:t>
              </a:r>
              <a:r>
                <a:rPr lang="en-GB" sz="1400" dirty="0">
                  <a:solidFill>
                    <a:srgbClr val="415364"/>
                  </a:solidFill>
                  <a:latin typeface="Ubuntu" panose="020B0504030602030204" pitchFamily="34" charset="0"/>
                  <a:cs typeface="Calibri" panose="020F0502020204030204" pitchFamily="34" charset="0"/>
                </a:rPr>
                <a:t> Organization </a:t>
              </a:r>
              <a:endParaRPr lang="fr-FR" sz="1400" dirty="0">
                <a:solidFill>
                  <a:srgbClr val="415364"/>
                </a:solidFill>
                <a:latin typeface="Ubuntu" panose="020B0504030602030204" pitchFamily="34" charset="0"/>
              </a:endParaRPr>
            </a:p>
          </p:txBody>
        </p:sp>
      </p:grpSp>
      <p:sp>
        <p:nvSpPr>
          <p:cNvPr id="18" name="Rectangle 17"/>
          <p:cNvSpPr/>
          <p:nvPr/>
        </p:nvSpPr>
        <p:spPr>
          <a:xfrm>
            <a:off x="6732160" y="4278870"/>
            <a:ext cx="1709122" cy="307777"/>
          </a:xfrm>
          <a:prstGeom prst="rect">
            <a:avLst/>
          </a:prstGeom>
        </p:spPr>
        <p:txBody>
          <a:bodyPr wrap="none">
            <a:spAutoFit/>
          </a:bodyPr>
          <a:lstStyle/>
          <a:p>
            <a:r>
              <a:rPr lang="en-GB" sz="1400" dirty="0">
                <a:solidFill>
                  <a:srgbClr val="415364"/>
                </a:solidFill>
                <a:latin typeface="Ubuntu" panose="020B0504030602030204" pitchFamily="34" charset="0"/>
                <a:cs typeface="Calibri" panose="020F0502020204030204" pitchFamily="34" charset="0"/>
              </a:rPr>
              <a:t>Skin Cancer Group </a:t>
            </a:r>
            <a:endParaRPr lang="fr-FR" sz="1400" dirty="0">
              <a:solidFill>
                <a:srgbClr val="415364"/>
              </a:solidFill>
              <a:latin typeface="Ubuntu" panose="020B0504030602030204" pitchFamily="34" charset="0"/>
            </a:endParaRPr>
          </a:p>
        </p:txBody>
      </p:sp>
    </p:spTree>
    <p:extLst>
      <p:ext uri="{BB962C8B-B14F-4D97-AF65-F5344CB8AC3E}">
        <p14:creationId xmlns:p14="http://schemas.microsoft.com/office/powerpoint/2010/main" val="2482039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55846" y="980728"/>
            <a:ext cx="8821887" cy="4395086"/>
          </a:xfrm>
          <a:prstGeom prst="rect">
            <a:avLst/>
          </a:prstGeom>
        </p:spPr>
      </p:pic>
      <p:sp>
        <p:nvSpPr>
          <p:cNvPr id="7" name="Titre 6"/>
          <p:cNvSpPr>
            <a:spLocks noGrp="1"/>
          </p:cNvSpPr>
          <p:nvPr>
            <p:ph type="title"/>
          </p:nvPr>
        </p:nvSpPr>
        <p:spPr>
          <a:xfrm>
            <a:off x="936000" y="179150"/>
            <a:ext cx="7941733" cy="458510"/>
          </a:xfrm>
        </p:spPr>
        <p:txBody>
          <a:bodyPr/>
          <a:lstStyle/>
          <a:p>
            <a:r>
              <a:rPr lang="fr-FR" sz="2800" dirty="0" err="1" smtClean="0"/>
              <a:t>AcSé</a:t>
            </a:r>
            <a:r>
              <a:rPr lang="fr-FR" sz="2800" dirty="0" smtClean="0"/>
              <a:t> </a:t>
            </a:r>
            <a:r>
              <a:rPr lang="fr-FR" sz="2800" dirty="0" err="1" smtClean="0"/>
              <a:t>vemurafenib</a:t>
            </a:r>
            <a:r>
              <a:rPr lang="fr-FR" sz="2800" dirty="0" smtClean="0"/>
              <a:t> – critère principal</a:t>
            </a:r>
            <a:endParaRPr lang="fr-FR" sz="2800" dirty="0"/>
          </a:p>
        </p:txBody>
      </p:sp>
      <p:sp>
        <p:nvSpPr>
          <p:cNvPr id="8" name="Ellipse 7"/>
          <p:cNvSpPr/>
          <p:nvPr/>
        </p:nvSpPr>
        <p:spPr>
          <a:xfrm>
            <a:off x="5220072" y="2924944"/>
            <a:ext cx="936104" cy="10801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dirty="0" smtClean="0"/>
          </a:p>
        </p:txBody>
      </p:sp>
      <p:sp>
        <p:nvSpPr>
          <p:cNvPr id="9" name="Ellipse 8"/>
          <p:cNvSpPr/>
          <p:nvPr/>
        </p:nvSpPr>
        <p:spPr>
          <a:xfrm>
            <a:off x="5148064" y="4290122"/>
            <a:ext cx="936104" cy="432048"/>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dirty="0" smtClean="0"/>
          </a:p>
        </p:txBody>
      </p:sp>
      <p:sp>
        <p:nvSpPr>
          <p:cNvPr id="10" name="Ellipse 9"/>
          <p:cNvSpPr/>
          <p:nvPr/>
        </p:nvSpPr>
        <p:spPr>
          <a:xfrm>
            <a:off x="7308304" y="3978400"/>
            <a:ext cx="936104" cy="304164"/>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dirty="0" smtClean="0"/>
          </a:p>
        </p:txBody>
      </p:sp>
      <p:sp>
        <p:nvSpPr>
          <p:cNvPr id="2" name="Rectangle 1"/>
          <p:cNvSpPr/>
          <p:nvPr/>
        </p:nvSpPr>
        <p:spPr>
          <a:xfrm>
            <a:off x="380789" y="5382186"/>
            <a:ext cx="8496944" cy="738664"/>
          </a:xfrm>
          <a:prstGeom prst="rect">
            <a:avLst/>
          </a:prstGeom>
        </p:spPr>
        <p:txBody>
          <a:bodyPr wrap="square">
            <a:spAutoFit/>
          </a:bodyPr>
          <a:lstStyle/>
          <a:p>
            <a:pPr marL="285750" indent="-285750">
              <a:buClr>
                <a:srgbClr val="415364"/>
              </a:buClr>
              <a:buFont typeface="Courier New" panose="02070309020205020404" pitchFamily="49" charset="0"/>
              <a:buChar char="o"/>
            </a:pPr>
            <a:r>
              <a:rPr lang="fr-FR" sz="1400" dirty="0">
                <a:solidFill>
                  <a:srgbClr val="415364"/>
                </a:solidFill>
                <a:latin typeface="Ubuntu" panose="020B0504030602030204" pitchFamily="34" charset="0"/>
              </a:rPr>
              <a:t>Efficacité dans le poumon </a:t>
            </a:r>
            <a:r>
              <a:rPr lang="fr-FR" sz="1400" dirty="0" smtClean="0">
                <a:solidFill>
                  <a:srgbClr val="415364"/>
                </a:solidFill>
                <a:latin typeface="Ubuntu" panose="020B0504030602030204" pitchFamily="34" charset="0"/>
              </a:rPr>
              <a:t>confirmée </a:t>
            </a:r>
            <a:r>
              <a:rPr lang="fr-FR" sz="1400" dirty="0" smtClean="0">
                <a:solidFill>
                  <a:srgbClr val="415364"/>
                </a:solidFill>
                <a:latin typeface="Ubuntu" panose="020B0504030602030204" pitchFamily="34" charset="0"/>
              </a:rPr>
              <a:t> </a:t>
            </a:r>
            <a:endParaRPr lang="fr-FR" sz="1400" dirty="0">
              <a:solidFill>
                <a:srgbClr val="415364"/>
              </a:solidFill>
              <a:latin typeface="Ubuntu" panose="020B0504030602030204" pitchFamily="34" charset="0"/>
            </a:endParaRPr>
          </a:p>
          <a:p>
            <a:pPr marL="285750" indent="-285750">
              <a:buClr>
                <a:srgbClr val="415364"/>
              </a:buClr>
              <a:buFont typeface="Courier New" panose="02070309020205020404" pitchFamily="49" charset="0"/>
              <a:buChar char="o"/>
            </a:pPr>
            <a:r>
              <a:rPr lang="fr-FR" sz="1400" dirty="0">
                <a:solidFill>
                  <a:srgbClr val="415364"/>
                </a:solidFill>
                <a:latin typeface="Ubuntu" panose="020B0504030602030204" pitchFamily="34" charset="0"/>
              </a:rPr>
              <a:t>Quelques patients </a:t>
            </a:r>
            <a:r>
              <a:rPr lang="fr-FR" sz="1400" dirty="0" smtClean="0">
                <a:solidFill>
                  <a:srgbClr val="415364"/>
                </a:solidFill>
                <a:latin typeface="Ubuntu" panose="020B0504030602030204" pitchFamily="34" charset="0"/>
              </a:rPr>
              <a:t>intéressants </a:t>
            </a:r>
            <a:r>
              <a:rPr lang="fr-FR" sz="1400" dirty="0">
                <a:solidFill>
                  <a:srgbClr val="415364"/>
                </a:solidFill>
                <a:latin typeface="Ubuntu" panose="020B0504030602030204" pitchFamily="34" charset="0"/>
              </a:rPr>
              <a:t>avec réponses dans les sarcome, cancer de l’ovaire.</a:t>
            </a:r>
          </a:p>
          <a:p>
            <a:pPr marL="285750" indent="-285750">
              <a:buClr>
                <a:srgbClr val="415364"/>
              </a:buClr>
              <a:buFont typeface="Courier New" panose="02070309020205020404" pitchFamily="49" charset="0"/>
              <a:buChar char="o"/>
            </a:pPr>
            <a:r>
              <a:rPr lang="fr-FR" sz="1400" dirty="0">
                <a:solidFill>
                  <a:srgbClr val="415364"/>
                </a:solidFill>
                <a:latin typeface="Ubuntu" panose="020B0504030602030204" pitchFamily="34" charset="0"/>
              </a:rPr>
              <a:t>Très bonne efficacité dans les </a:t>
            </a:r>
            <a:r>
              <a:rPr lang="fr-FR" sz="1400" dirty="0" smtClean="0">
                <a:solidFill>
                  <a:srgbClr val="415364"/>
                </a:solidFill>
                <a:latin typeface="Ubuntu" panose="020B0504030602030204" pitchFamily="34" charset="0"/>
              </a:rPr>
              <a:t>leucémies </a:t>
            </a:r>
            <a:r>
              <a:rPr lang="fr-FR" sz="1400" dirty="0">
                <a:solidFill>
                  <a:srgbClr val="415364"/>
                </a:solidFill>
                <a:latin typeface="Ubuntu" panose="020B0504030602030204" pitchFamily="34" charset="0"/>
              </a:rPr>
              <a:t>à </a:t>
            </a:r>
            <a:r>
              <a:rPr lang="fr-FR" sz="1400" dirty="0" err="1" smtClean="0">
                <a:solidFill>
                  <a:srgbClr val="415364"/>
                </a:solidFill>
                <a:latin typeface="Ubuntu" panose="020B0504030602030204" pitchFamily="34" charset="0"/>
              </a:rPr>
              <a:t>tricholeucocytes</a:t>
            </a:r>
            <a:r>
              <a:rPr lang="fr-FR" sz="1400" dirty="0" smtClean="0">
                <a:solidFill>
                  <a:srgbClr val="415364"/>
                </a:solidFill>
                <a:latin typeface="Ubuntu" panose="020B0504030602030204" pitchFamily="34" charset="0"/>
              </a:rPr>
              <a:t> en rechute</a:t>
            </a:r>
            <a:endParaRPr lang="fr-FR" sz="1400" dirty="0">
              <a:solidFill>
                <a:srgbClr val="415364"/>
              </a:solidFill>
              <a:latin typeface="Ubuntu" panose="020B0504030602030204" pitchFamily="34" charset="0"/>
            </a:endParaRPr>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Tree>
    <p:extLst>
      <p:ext uri="{BB962C8B-B14F-4D97-AF65-F5344CB8AC3E}">
        <p14:creationId xmlns:p14="http://schemas.microsoft.com/office/powerpoint/2010/main" val="2521897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6625" y="109269"/>
            <a:ext cx="7941733" cy="458510"/>
          </a:xfrm>
        </p:spPr>
        <p:txBody>
          <a:bodyPr/>
          <a:lstStyle/>
          <a:p>
            <a:r>
              <a:rPr lang="fr-FR" dirty="0" err="1"/>
              <a:t>AcSé</a:t>
            </a:r>
            <a:r>
              <a:rPr lang="fr-FR" dirty="0"/>
              <a:t> </a:t>
            </a:r>
            <a:r>
              <a:rPr lang="fr-FR" dirty="0" err="1" smtClean="0"/>
              <a:t>vemurafenib</a:t>
            </a:r>
            <a:r>
              <a:rPr lang="fr-FR" dirty="0" smtClean="0"/>
              <a:t> Cohorte poumon</a:t>
            </a:r>
            <a:endParaRPr lang="fr-FR" dirty="0"/>
          </a:p>
        </p:txBody>
      </p:sp>
      <p:pic>
        <p:nvPicPr>
          <p:cNvPr id="6" name="Image 5"/>
          <p:cNvPicPr>
            <a:picLocks noChangeAspect="1"/>
          </p:cNvPicPr>
          <p:nvPr/>
        </p:nvPicPr>
        <p:blipFill>
          <a:blip r:embed="rId3"/>
          <a:stretch>
            <a:fillRect/>
          </a:stretch>
        </p:blipFill>
        <p:spPr>
          <a:xfrm>
            <a:off x="936625" y="842459"/>
            <a:ext cx="6803727" cy="4776883"/>
          </a:xfrm>
          <a:prstGeom prst="rect">
            <a:avLst/>
          </a:prstGeom>
        </p:spPr>
      </p:pic>
      <p:sp>
        <p:nvSpPr>
          <p:cNvPr id="3" name="Rectangle 2"/>
          <p:cNvSpPr/>
          <p:nvPr/>
        </p:nvSpPr>
        <p:spPr>
          <a:xfrm>
            <a:off x="623015" y="5791912"/>
            <a:ext cx="8568952" cy="338554"/>
          </a:xfrm>
          <a:prstGeom prst="rect">
            <a:avLst/>
          </a:prstGeom>
        </p:spPr>
        <p:txBody>
          <a:bodyPr wrap="square">
            <a:spAutoFit/>
          </a:bodyPr>
          <a:lstStyle/>
          <a:p>
            <a:r>
              <a:rPr lang="fr-FR" sz="1600" dirty="0">
                <a:solidFill>
                  <a:srgbClr val="415364"/>
                </a:solidFill>
                <a:latin typeface="Ubuntu" panose="020B0504030602030204" pitchFamily="34" charset="0"/>
              </a:rPr>
              <a:t>Dichotomie claire entre l’efficacité observée dans les mutations V600 versus les autres. </a:t>
            </a:r>
          </a:p>
        </p:txBody>
      </p:sp>
      <p:sp>
        <p:nvSpPr>
          <p:cNvPr id="4" name="Espace réservé du pied de page 3"/>
          <p:cNvSpPr>
            <a:spLocks noGrp="1"/>
          </p:cNvSpPr>
          <p:nvPr>
            <p:ph type="ftr" sz="quarter" idx="10"/>
          </p:nvPr>
        </p:nvSpPr>
        <p:spPr/>
        <p:txBody>
          <a:bodyPr/>
          <a:lstStyle/>
          <a:p>
            <a:r>
              <a:rPr lang="fr-FR" smtClean="0"/>
              <a:t>Ateliers de la Recherche Clinique - 06-Avril-2023</a:t>
            </a:r>
            <a:endParaRPr lang="fr-FR" dirty="0"/>
          </a:p>
        </p:txBody>
      </p:sp>
    </p:spTree>
    <p:extLst>
      <p:ext uri="{BB962C8B-B14F-4D97-AF65-F5344CB8AC3E}">
        <p14:creationId xmlns:p14="http://schemas.microsoft.com/office/powerpoint/2010/main" val="886060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Conclusions</a:t>
            </a:r>
            <a:endParaRPr lang="fr-FR" dirty="0"/>
          </a:p>
        </p:txBody>
      </p:sp>
      <p:sp>
        <p:nvSpPr>
          <p:cNvPr id="9" name="Espace réservé du texte 8"/>
          <p:cNvSpPr>
            <a:spLocks noGrp="1"/>
          </p:cNvSpPr>
          <p:nvPr>
            <p:ph type="body" sz="quarter" idx="16"/>
          </p:nvPr>
        </p:nvSpPr>
        <p:spPr>
          <a:xfrm>
            <a:off x="539552" y="1111804"/>
            <a:ext cx="8496944" cy="3384376"/>
          </a:xfrm>
        </p:spPr>
        <p:txBody>
          <a:bodyPr/>
          <a:lstStyle/>
          <a:p>
            <a:pPr algn="just">
              <a:spcAft>
                <a:spcPts val="1200"/>
              </a:spcAft>
            </a:pPr>
            <a:r>
              <a:rPr lang="fr-FR" sz="2000" dirty="0" err="1" smtClean="0"/>
              <a:t>Vemurafenib</a:t>
            </a:r>
            <a:r>
              <a:rPr lang="fr-FR" sz="2000" dirty="0" smtClean="0"/>
              <a:t> a été évalué dans 19 pathologies différentes</a:t>
            </a:r>
          </a:p>
          <a:p>
            <a:pPr algn="just">
              <a:spcAft>
                <a:spcPts val="1200"/>
              </a:spcAft>
            </a:pPr>
            <a:r>
              <a:rPr lang="fr-FR" sz="2000" dirty="0" smtClean="0"/>
              <a:t>Des réponses observées dans des pathologies avec mutations V600 peu étudiées : cancer de l’ovaire, sarcome, </a:t>
            </a:r>
            <a:r>
              <a:rPr lang="fr-FR" sz="2000" dirty="0" err="1" smtClean="0"/>
              <a:t>glioblastome</a:t>
            </a:r>
            <a:r>
              <a:rPr lang="fr-FR" sz="2000" dirty="0" smtClean="0"/>
              <a:t>, </a:t>
            </a:r>
            <a:r>
              <a:rPr lang="fr-FR" sz="2000" dirty="0" err="1" smtClean="0"/>
              <a:t>gangliome</a:t>
            </a:r>
            <a:r>
              <a:rPr lang="fr-FR" sz="2000" dirty="0" smtClean="0"/>
              <a:t>.</a:t>
            </a:r>
          </a:p>
          <a:p>
            <a:pPr algn="just">
              <a:spcAft>
                <a:spcPts val="1200"/>
              </a:spcAft>
            </a:pPr>
            <a:r>
              <a:rPr lang="fr-FR" sz="2000" dirty="0" err="1" smtClean="0"/>
              <a:t>Vemurafenib</a:t>
            </a:r>
            <a:r>
              <a:rPr lang="fr-FR" sz="2000" dirty="0" smtClean="0"/>
              <a:t> sans activité hors mutations V600</a:t>
            </a:r>
          </a:p>
          <a:p>
            <a:pPr algn="just">
              <a:spcAft>
                <a:spcPts val="1200"/>
              </a:spcAft>
            </a:pPr>
            <a:r>
              <a:rPr lang="fr-FR" sz="2000" dirty="0" smtClean="0"/>
              <a:t>Activité de long terme observée sur les leucémies à </a:t>
            </a:r>
            <a:r>
              <a:rPr lang="fr-FR" sz="2000" dirty="0" err="1" smtClean="0"/>
              <a:t>tricholeucocytes</a:t>
            </a:r>
            <a:r>
              <a:rPr lang="fr-FR" sz="2000" dirty="0" smtClean="0"/>
              <a:t>, maladie de </a:t>
            </a:r>
            <a:r>
              <a:rPr lang="fr-FR" sz="2000" dirty="0" err="1" smtClean="0"/>
              <a:t>Erdheim</a:t>
            </a:r>
            <a:r>
              <a:rPr lang="fr-FR" sz="2000" dirty="0" smtClean="0"/>
              <a:t> Chester (</a:t>
            </a:r>
            <a:r>
              <a:rPr lang="fr-FR" sz="2000" dirty="0" err="1" smtClean="0"/>
              <a:t>histiocytoses</a:t>
            </a:r>
            <a:r>
              <a:rPr lang="fr-FR" sz="2000" dirty="0" smtClean="0"/>
              <a:t>), </a:t>
            </a:r>
            <a:r>
              <a:rPr lang="fr-FR" sz="2000" dirty="0" err="1" smtClean="0"/>
              <a:t>gangliome</a:t>
            </a:r>
            <a:r>
              <a:rPr lang="fr-FR" sz="2000" dirty="0" smtClean="0"/>
              <a:t> et sarcome</a:t>
            </a:r>
          </a:p>
          <a:p>
            <a:pPr marL="285750" lvl="2" indent="-285750">
              <a:spcBef>
                <a:spcPts val="0"/>
              </a:spcBef>
              <a:buClr>
                <a:srgbClr val="EA560D"/>
              </a:buClr>
              <a:defRPr/>
            </a:pPr>
            <a:endParaRPr lang="fr-FR" dirty="0">
              <a:solidFill>
                <a:srgbClr val="EA560D"/>
              </a:solidFill>
              <a:latin typeface="Arial" panose="020B0604020202020204" pitchFamily="34" charset="0"/>
              <a:cs typeface="Arial" panose="020B0604020202020204" pitchFamily="34" charset="0"/>
            </a:endParaRPr>
          </a:p>
          <a:p>
            <a:pPr marL="0" indent="0" algn="just">
              <a:buNone/>
            </a:pPr>
            <a:endParaRPr lang="fr-FR" sz="1600" dirty="0" smtClean="0"/>
          </a:p>
          <a:p>
            <a:pPr algn="just"/>
            <a:endParaRPr lang="fr-FR" sz="1600" dirty="0" smtClean="0"/>
          </a:p>
          <a:p>
            <a:pPr marL="0" indent="0" algn="just">
              <a:buNone/>
            </a:pPr>
            <a:endParaRPr lang="fr-FR" sz="1600" b="1" dirty="0">
              <a:solidFill>
                <a:srgbClr val="EA560D"/>
              </a:solidFill>
            </a:endParaRPr>
          </a:p>
        </p:txBody>
      </p:sp>
      <p:sp>
        <p:nvSpPr>
          <p:cNvPr id="2" name="Espace réservé du pied de page 1"/>
          <p:cNvSpPr>
            <a:spLocks noGrp="1"/>
          </p:cNvSpPr>
          <p:nvPr>
            <p:ph type="ftr" sz="quarter" idx="10"/>
          </p:nvPr>
        </p:nvSpPr>
        <p:spPr/>
        <p:txBody>
          <a:bodyPr/>
          <a:lstStyle/>
          <a:p>
            <a:r>
              <a:rPr lang="fr-FR" smtClean="0"/>
              <a:t>Ateliers de la Recherche Clinique - 06-Avril-2023</a:t>
            </a:r>
            <a:endParaRPr lang="fr-FR" dirty="0"/>
          </a:p>
        </p:txBody>
      </p:sp>
    </p:spTree>
    <p:extLst>
      <p:ext uri="{BB962C8B-B14F-4D97-AF65-F5344CB8AC3E}">
        <p14:creationId xmlns:p14="http://schemas.microsoft.com/office/powerpoint/2010/main" val="1581570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Publications cohortes</a:t>
            </a:r>
            <a:endParaRPr lang="fr-FR" dirty="0"/>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5" name="Espace réservé du texte 4"/>
          <p:cNvSpPr>
            <a:spLocks noGrp="1"/>
          </p:cNvSpPr>
          <p:nvPr>
            <p:ph type="body" sz="quarter" idx="16"/>
          </p:nvPr>
        </p:nvSpPr>
        <p:spPr>
          <a:xfrm>
            <a:off x="395536" y="1052736"/>
            <a:ext cx="8748464" cy="4608512"/>
          </a:xfrm>
        </p:spPr>
        <p:txBody>
          <a:bodyPr/>
          <a:lstStyle/>
          <a:p>
            <a:r>
              <a:rPr lang="fr-FR" dirty="0" smtClean="0">
                <a:solidFill>
                  <a:srgbClr val="EA560D"/>
                </a:solidFill>
              </a:rPr>
              <a:t>Cohorte poumon</a:t>
            </a:r>
            <a:endParaRPr lang="fr-FR" dirty="0" smtClean="0"/>
          </a:p>
          <a:p>
            <a:pPr marL="0" indent="0">
              <a:buNone/>
            </a:pPr>
            <a:r>
              <a:rPr lang="en-US" dirty="0" err="1"/>
              <a:t>Mazières</a:t>
            </a:r>
            <a:r>
              <a:rPr lang="en-US" dirty="0"/>
              <a:t> J et al. </a:t>
            </a:r>
            <a:r>
              <a:rPr lang="en-US" dirty="0" err="1"/>
              <a:t>Vemurafenib</a:t>
            </a:r>
            <a:r>
              <a:rPr lang="en-US" dirty="0"/>
              <a:t> in non-small cell lung cancer patients with V600 BRAF mutations and non-V600 mutations. Ann </a:t>
            </a:r>
            <a:r>
              <a:rPr lang="en-US" dirty="0" err="1"/>
              <a:t>Oncol</a:t>
            </a:r>
            <a:r>
              <a:rPr lang="en-US" dirty="0"/>
              <a:t>. 2020 Feb;31(2):289-294. </a:t>
            </a:r>
            <a:r>
              <a:rPr lang="en-US" dirty="0" err="1"/>
              <a:t>doi</a:t>
            </a:r>
            <a:r>
              <a:rPr lang="en-US" dirty="0"/>
              <a:t>: 10.1016/j.annonc.2019.10.022. </a:t>
            </a:r>
            <a:r>
              <a:rPr lang="en-US" dirty="0" err="1"/>
              <a:t>Epub</a:t>
            </a:r>
            <a:r>
              <a:rPr lang="en-US" dirty="0"/>
              <a:t> 2020 Jan 3</a:t>
            </a:r>
            <a:r>
              <a:rPr lang="en-US" dirty="0" smtClean="0"/>
              <a:t>.</a:t>
            </a:r>
          </a:p>
          <a:p>
            <a:pPr marL="0" indent="0">
              <a:buNone/>
            </a:pPr>
            <a:endParaRPr lang="en-US" dirty="0" smtClean="0"/>
          </a:p>
          <a:p>
            <a:pPr marL="0" indent="0">
              <a:buNone/>
            </a:pPr>
            <a:endParaRPr lang="en-US" dirty="0"/>
          </a:p>
          <a:p>
            <a:r>
              <a:rPr lang="fr-FR" dirty="0" err="1" smtClean="0">
                <a:solidFill>
                  <a:srgbClr val="EA560D"/>
                </a:solidFill>
              </a:rPr>
              <a:t>Translationnel</a:t>
            </a:r>
            <a:r>
              <a:rPr lang="fr-FR" dirty="0" smtClean="0">
                <a:solidFill>
                  <a:srgbClr val="EA560D"/>
                </a:solidFill>
              </a:rPr>
              <a:t> cohorte poumon</a:t>
            </a:r>
            <a:endParaRPr lang="fr-FR" dirty="0">
              <a:solidFill>
                <a:srgbClr val="EA560D"/>
              </a:solidFill>
            </a:endParaRPr>
          </a:p>
          <a:p>
            <a:pPr marL="0" indent="0">
              <a:buNone/>
            </a:pPr>
            <a:r>
              <a:rPr lang="fr-FR" dirty="0"/>
              <a:t>Ortiz-</a:t>
            </a:r>
            <a:r>
              <a:rPr lang="fr-FR" dirty="0" err="1"/>
              <a:t>Cuaran</a:t>
            </a:r>
            <a:r>
              <a:rPr lang="fr-FR" dirty="0"/>
              <a:t> S et al. </a:t>
            </a:r>
            <a:r>
              <a:rPr lang="fr-FR" dirty="0" err="1"/>
              <a:t>Circulating</a:t>
            </a:r>
            <a:r>
              <a:rPr lang="fr-FR" dirty="0"/>
              <a:t> </a:t>
            </a:r>
            <a:r>
              <a:rPr lang="fr-FR" dirty="0" err="1"/>
              <a:t>Tumor</a:t>
            </a:r>
            <a:r>
              <a:rPr lang="fr-FR" dirty="0"/>
              <a:t> DNA </a:t>
            </a:r>
            <a:r>
              <a:rPr lang="fr-FR" dirty="0" err="1"/>
              <a:t>Genomics</a:t>
            </a:r>
            <a:r>
              <a:rPr lang="fr-FR" dirty="0"/>
              <a:t> </a:t>
            </a:r>
            <a:r>
              <a:rPr lang="fr-FR" dirty="0" err="1"/>
              <a:t>Reveal</a:t>
            </a:r>
            <a:r>
              <a:rPr lang="fr-FR" dirty="0"/>
              <a:t> </a:t>
            </a:r>
            <a:r>
              <a:rPr lang="fr-FR" dirty="0" err="1"/>
              <a:t>Potential</a:t>
            </a:r>
            <a:r>
              <a:rPr lang="fr-FR" dirty="0"/>
              <a:t> </a:t>
            </a:r>
            <a:r>
              <a:rPr lang="fr-FR" dirty="0" err="1"/>
              <a:t>Mechanisms</a:t>
            </a:r>
            <a:r>
              <a:rPr lang="fr-FR" dirty="0"/>
              <a:t> of </a:t>
            </a:r>
            <a:r>
              <a:rPr lang="fr-FR" dirty="0" err="1"/>
              <a:t>Resistance</a:t>
            </a:r>
            <a:r>
              <a:rPr lang="fr-FR" dirty="0"/>
              <a:t> to BRAF-</a:t>
            </a:r>
            <a:r>
              <a:rPr lang="fr-FR" dirty="0" err="1"/>
              <a:t>Targeted</a:t>
            </a:r>
            <a:r>
              <a:rPr lang="fr-FR" dirty="0"/>
              <a:t> </a:t>
            </a:r>
            <a:r>
              <a:rPr lang="fr-FR" dirty="0" err="1"/>
              <a:t>Therapies</a:t>
            </a:r>
            <a:r>
              <a:rPr lang="fr-FR" dirty="0"/>
              <a:t> in Patients </a:t>
            </a:r>
            <a:r>
              <a:rPr lang="fr-FR" dirty="0" err="1"/>
              <a:t>with</a:t>
            </a:r>
            <a:r>
              <a:rPr lang="fr-FR" dirty="0"/>
              <a:t> BRAF-Mutant </a:t>
            </a:r>
            <a:r>
              <a:rPr lang="fr-FR" dirty="0" err="1"/>
              <a:t>Metastatic</a:t>
            </a:r>
            <a:r>
              <a:rPr lang="fr-FR" dirty="0"/>
              <a:t> Non–Small </a:t>
            </a:r>
            <a:r>
              <a:rPr lang="fr-FR" dirty="0" err="1"/>
              <a:t>Cell</a:t>
            </a:r>
            <a:r>
              <a:rPr lang="fr-FR" dirty="0"/>
              <a:t> Lung Cancer. Clin Cancer </a:t>
            </a:r>
            <a:r>
              <a:rPr lang="fr-FR" dirty="0" err="1"/>
              <a:t>Res</a:t>
            </a:r>
            <a:r>
              <a:rPr lang="fr-FR" dirty="0"/>
              <a:t> 2020 </a:t>
            </a:r>
            <a:r>
              <a:rPr lang="fr-FR" dirty="0" err="1"/>
              <a:t>Dec</a:t>
            </a:r>
            <a:r>
              <a:rPr lang="fr-FR" dirty="0"/>
              <a:t> 1;26(23):6242-6253</a:t>
            </a:r>
            <a:r>
              <a:rPr lang="fr-FR" dirty="0" smtClean="0"/>
              <a:t>.</a:t>
            </a:r>
            <a:r>
              <a:rPr lang="fr-FR" dirty="0">
                <a:solidFill>
                  <a:srgbClr val="EA560D"/>
                </a:solidFill>
              </a:rPr>
              <a:t> </a:t>
            </a:r>
            <a:endParaRPr lang="fr-FR" dirty="0" smtClean="0">
              <a:solidFill>
                <a:srgbClr val="EA560D"/>
              </a:solidFill>
            </a:endParaRPr>
          </a:p>
          <a:p>
            <a:endParaRPr lang="fr-FR" dirty="0">
              <a:solidFill>
                <a:srgbClr val="EA560D"/>
              </a:solidFill>
            </a:endParaRPr>
          </a:p>
          <a:p>
            <a:r>
              <a:rPr lang="fr-FR" dirty="0" smtClean="0">
                <a:solidFill>
                  <a:srgbClr val="EA560D"/>
                </a:solidFill>
              </a:rPr>
              <a:t>Toutes </a:t>
            </a:r>
            <a:r>
              <a:rPr lang="fr-FR" dirty="0">
                <a:solidFill>
                  <a:srgbClr val="EA560D"/>
                </a:solidFill>
              </a:rPr>
              <a:t>cohortes</a:t>
            </a:r>
          </a:p>
          <a:p>
            <a:pPr marL="0" indent="0">
              <a:buNone/>
            </a:pPr>
            <a:r>
              <a:rPr lang="fr-FR" dirty="0"/>
              <a:t>A venir</a:t>
            </a:r>
          </a:p>
          <a:p>
            <a:pPr marL="0" indent="0">
              <a:buNone/>
            </a:pPr>
            <a:endParaRPr lang="en-US" dirty="0"/>
          </a:p>
        </p:txBody>
      </p:sp>
    </p:spTree>
    <p:extLst>
      <p:ext uri="{BB962C8B-B14F-4D97-AF65-F5344CB8AC3E}">
        <p14:creationId xmlns:p14="http://schemas.microsoft.com/office/powerpoint/2010/main" val="29110586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Publications case report</a:t>
            </a:r>
            <a:endParaRPr lang="fr-FR" dirty="0"/>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5" name="Espace réservé du texte 4"/>
          <p:cNvSpPr>
            <a:spLocks noGrp="1"/>
          </p:cNvSpPr>
          <p:nvPr>
            <p:ph type="body" sz="quarter" idx="16"/>
          </p:nvPr>
        </p:nvSpPr>
        <p:spPr>
          <a:xfrm>
            <a:off x="524805" y="980728"/>
            <a:ext cx="8352928" cy="2232248"/>
          </a:xfrm>
        </p:spPr>
        <p:txBody>
          <a:bodyPr/>
          <a:lstStyle/>
          <a:p>
            <a:pPr lvl="1">
              <a:defRPr/>
            </a:pPr>
            <a:r>
              <a:rPr lang="fr-FR" sz="2000" dirty="0" err="1" smtClean="0">
                <a:solidFill>
                  <a:srgbClr val="EA560D"/>
                </a:solidFill>
              </a:rPr>
              <a:t>Améloblastome</a:t>
            </a:r>
            <a:r>
              <a:rPr lang="fr-FR" sz="2000" dirty="0" smtClean="0">
                <a:solidFill>
                  <a:srgbClr val="EA560D"/>
                </a:solidFill>
              </a:rPr>
              <a:t> </a:t>
            </a:r>
            <a:r>
              <a:rPr lang="fr-FR" sz="2000" dirty="0">
                <a:solidFill>
                  <a:srgbClr val="EA560D"/>
                </a:solidFill>
              </a:rPr>
              <a:t>– </a:t>
            </a:r>
            <a:r>
              <a:rPr lang="fr-FR" sz="2000" dirty="0" smtClean="0">
                <a:solidFill>
                  <a:srgbClr val="EA560D"/>
                </a:solidFill>
              </a:rPr>
              <a:t>mutation BRAF</a:t>
            </a:r>
          </a:p>
          <a:p>
            <a:pPr lvl="2">
              <a:defRPr/>
            </a:pPr>
            <a:r>
              <a:rPr lang="fr-FR" sz="1800" dirty="0" err="1" smtClean="0"/>
              <a:t>Broudic</a:t>
            </a:r>
            <a:r>
              <a:rPr lang="fr-FR" sz="1800" dirty="0" smtClean="0"/>
              <a:t>-Guibert </a:t>
            </a:r>
            <a:r>
              <a:rPr lang="fr-FR" sz="1800" dirty="0"/>
              <a:t>M et al. Persistent </a:t>
            </a:r>
            <a:r>
              <a:rPr lang="fr-FR" sz="1800" dirty="0" err="1"/>
              <a:t>response</a:t>
            </a:r>
            <a:r>
              <a:rPr lang="fr-FR" sz="1800" dirty="0"/>
              <a:t> to </a:t>
            </a:r>
            <a:r>
              <a:rPr lang="fr-FR" sz="1800" dirty="0" err="1"/>
              <a:t>vemurafenib</a:t>
            </a:r>
            <a:r>
              <a:rPr lang="fr-FR" sz="1800" dirty="0"/>
              <a:t> in </a:t>
            </a:r>
            <a:r>
              <a:rPr lang="fr-FR" sz="1800" dirty="0" err="1"/>
              <a:t>metastatic</a:t>
            </a:r>
            <a:r>
              <a:rPr lang="fr-FR" sz="1800" dirty="0"/>
              <a:t> </a:t>
            </a:r>
            <a:r>
              <a:rPr lang="fr-FR" sz="1800" dirty="0" err="1"/>
              <a:t>ameloblastoma</a:t>
            </a:r>
            <a:r>
              <a:rPr lang="fr-FR" sz="1800" dirty="0"/>
              <a:t> </a:t>
            </a:r>
            <a:r>
              <a:rPr lang="fr-FR" sz="1800" dirty="0" err="1"/>
              <a:t>with</a:t>
            </a:r>
            <a:r>
              <a:rPr lang="fr-FR" sz="1800" dirty="0"/>
              <a:t> BRAF mutation: a case report J Med Case </a:t>
            </a:r>
            <a:r>
              <a:rPr lang="fr-FR" sz="1800" dirty="0" err="1"/>
              <a:t>Rep</a:t>
            </a:r>
            <a:r>
              <a:rPr lang="fr-FR" sz="1800" dirty="0"/>
              <a:t>. 2019, </a:t>
            </a:r>
            <a:r>
              <a:rPr lang="fr-FR" sz="1800" dirty="0" err="1"/>
              <a:t>Jul</a:t>
            </a:r>
            <a:r>
              <a:rPr lang="fr-FR" sz="1800" dirty="0"/>
              <a:t> 25;13(1):</a:t>
            </a:r>
            <a:r>
              <a:rPr lang="fr-FR" sz="1800" dirty="0" smtClean="0"/>
              <a:t>245</a:t>
            </a:r>
          </a:p>
          <a:p>
            <a:pPr lvl="2">
              <a:defRPr/>
            </a:pPr>
            <a:endParaRPr lang="fr-FR" dirty="0">
              <a:solidFill>
                <a:srgbClr val="EA560D"/>
              </a:solidFill>
            </a:endParaRPr>
          </a:p>
        </p:txBody>
      </p:sp>
    </p:spTree>
    <p:extLst>
      <p:ext uri="{BB962C8B-B14F-4D97-AF65-F5344CB8AC3E}">
        <p14:creationId xmlns:p14="http://schemas.microsoft.com/office/powerpoint/2010/main" val="3328148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1259632" y="2730129"/>
            <a:ext cx="6912768" cy="1080000"/>
          </a:xfrm>
        </p:spPr>
        <p:txBody>
          <a:bodyPr/>
          <a:lstStyle/>
          <a:p>
            <a:r>
              <a:rPr lang="fr-FR" dirty="0" err="1"/>
              <a:t>AcSé</a:t>
            </a:r>
            <a:r>
              <a:rPr lang="fr-FR" dirty="0"/>
              <a:t> </a:t>
            </a:r>
            <a:r>
              <a:rPr lang="fr-FR" dirty="0" smtClean="0"/>
              <a:t>Immunothérapie </a:t>
            </a:r>
            <a:r>
              <a:rPr lang="fr-FR" dirty="0"/>
              <a:t>et cancers rares</a:t>
            </a:r>
          </a:p>
        </p:txBody>
      </p:sp>
      <p:sp>
        <p:nvSpPr>
          <p:cNvPr id="8" name="Espace réservé du texte 7"/>
          <p:cNvSpPr>
            <a:spLocks noGrp="1"/>
          </p:cNvSpPr>
          <p:nvPr>
            <p:ph type="body" sz="quarter" idx="11"/>
          </p:nvPr>
        </p:nvSpPr>
        <p:spPr>
          <a:xfrm>
            <a:off x="323529" y="3951992"/>
            <a:ext cx="8568952" cy="1089974"/>
          </a:xfrm>
        </p:spPr>
        <p:txBody>
          <a:bodyPr/>
          <a:lstStyle/>
          <a:p>
            <a:r>
              <a:rPr lang="fr-FR" sz="2400" dirty="0"/>
              <a:t>Accès sécurisé au </a:t>
            </a:r>
            <a:r>
              <a:rPr lang="fr-FR" sz="2400" dirty="0" err="1" smtClean="0"/>
              <a:t>Nivolumab</a:t>
            </a:r>
            <a:r>
              <a:rPr lang="fr-FR" sz="2400" dirty="0" smtClean="0"/>
              <a:t> ou </a:t>
            </a:r>
            <a:r>
              <a:rPr lang="fr-FR" sz="2400" dirty="0" err="1" smtClean="0"/>
              <a:t>Pembrolizumab</a:t>
            </a:r>
            <a:r>
              <a:rPr lang="fr-FR" sz="2400" dirty="0" smtClean="0"/>
              <a:t> pour </a:t>
            </a:r>
            <a:r>
              <a:rPr lang="fr-FR" sz="2400" dirty="0"/>
              <a:t>des patients adultes porteurs de certains types de cancers rares</a:t>
            </a:r>
            <a:br>
              <a:rPr lang="fr-FR" sz="2400" dirty="0"/>
            </a:br>
            <a:endParaRPr lang="en-US" sz="2400" dirty="0"/>
          </a:p>
        </p:txBody>
      </p:sp>
      <p:sp>
        <p:nvSpPr>
          <p:cNvPr id="9" name="Espace réservé du texte 8"/>
          <p:cNvSpPr>
            <a:spLocks noGrp="1"/>
          </p:cNvSpPr>
          <p:nvPr>
            <p:ph type="body" sz="quarter" idx="13"/>
          </p:nvPr>
        </p:nvSpPr>
        <p:spPr>
          <a:xfrm>
            <a:off x="2355495" y="5182275"/>
            <a:ext cx="4410809" cy="263656"/>
          </a:xfrm>
        </p:spPr>
        <p:txBody>
          <a:bodyPr/>
          <a:lstStyle/>
          <a:p>
            <a:r>
              <a:rPr lang="fr-FR" sz="1400" dirty="0" smtClean="0"/>
              <a:t>Prof. Aurélien MARABELLE and Dr Caroline EVEN</a:t>
            </a:r>
            <a:endParaRPr lang="fr-FR" sz="1400" dirty="0"/>
          </a:p>
        </p:txBody>
      </p:sp>
      <p:sp>
        <p:nvSpPr>
          <p:cNvPr id="10" name="Espace réservé du texte 9"/>
          <p:cNvSpPr>
            <a:spLocks noGrp="1"/>
          </p:cNvSpPr>
          <p:nvPr>
            <p:ph type="body" sz="quarter" idx="16"/>
          </p:nvPr>
        </p:nvSpPr>
        <p:spPr>
          <a:xfrm>
            <a:off x="2987824" y="5599481"/>
            <a:ext cx="3024336" cy="215444"/>
          </a:xfrm>
        </p:spPr>
        <p:txBody>
          <a:bodyPr/>
          <a:lstStyle/>
          <a:p>
            <a:r>
              <a:rPr lang="en-GB" sz="1400" dirty="0" err="1" smtClean="0"/>
              <a:t>Investigateurs</a:t>
            </a:r>
            <a:r>
              <a:rPr lang="en-GB" sz="1400" dirty="0" smtClean="0"/>
              <a:t> </a:t>
            </a:r>
            <a:r>
              <a:rPr lang="en-GB" sz="1400" dirty="0" err="1" smtClean="0"/>
              <a:t>coordonnateurs</a:t>
            </a:r>
            <a:endParaRPr lang="en-GB" sz="1400" dirty="0"/>
          </a:p>
        </p:txBody>
      </p:sp>
      <p:sp>
        <p:nvSpPr>
          <p:cNvPr id="11" name="Espace réservé du contenu 10"/>
          <p:cNvSpPr>
            <a:spLocks noGrp="1"/>
          </p:cNvSpPr>
          <p:nvPr>
            <p:ph sz="quarter" idx="17"/>
          </p:nvPr>
        </p:nvSpPr>
        <p:spPr/>
        <p:txBody>
          <a:bodyPr/>
          <a:lstStyle/>
          <a:p>
            <a:r>
              <a:rPr lang="fr-FR" dirty="0" smtClean="0"/>
              <a:t>Le 06/04/2023</a:t>
            </a:r>
            <a:endParaRPr lang="fr-FR" dirty="0"/>
          </a:p>
        </p:txBody>
      </p:sp>
      <p:pic>
        <p:nvPicPr>
          <p:cNvPr id="12" name="Image 11"/>
          <p:cNvPicPr>
            <a:picLocks noChangeAspect="1"/>
          </p:cNvPicPr>
          <p:nvPr/>
        </p:nvPicPr>
        <p:blipFill>
          <a:blip r:embed="rId3"/>
          <a:stretch>
            <a:fillRect/>
          </a:stretch>
        </p:blipFill>
        <p:spPr>
          <a:xfrm>
            <a:off x="7752707" y="5690082"/>
            <a:ext cx="1110146" cy="806427"/>
          </a:xfrm>
          <a:prstGeom prst="rect">
            <a:avLst/>
          </a:prstGeom>
        </p:spPr>
      </p:pic>
      <p:pic>
        <p:nvPicPr>
          <p:cNvPr id="15" name="Picture 2" descr="Institut National du Canc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25" y="163885"/>
            <a:ext cx="2404584" cy="816844"/>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2001" y="130775"/>
            <a:ext cx="711428" cy="739059"/>
          </a:xfrm>
          <a:prstGeom prst="rect">
            <a:avLst/>
          </a:prstGeom>
        </p:spPr>
      </p:pic>
    </p:spTree>
    <p:extLst>
      <p:ext uri="{BB962C8B-B14F-4D97-AF65-F5344CB8AC3E}">
        <p14:creationId xmlns:p14="http://schemas.microsoft.com/office/powerpoint/2010/main" val="1074816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10503" y="1026274"/>
            <a:ext cx="8358668" cy="458510"/>
          </a:xfrm>
        </p:spPr>
        <p:txBody>
          <a:bodyPr/>
          <a:lstStyle/>
          <a:p>
            <a:r>
              <a:rPr lang="fr-FR" sz="2000" dirty="0" err="1">
                <a:solidFill>
                  <a:srgbClr val="EA560D"/>
                </a:solidFill>
              </a:rPr>
              <a:t>Unicancer</a:t>
            </a:r>
            <a:r>
              <a:rPr lang="fr-FR" sz="2000" dirty="0">
                <a:solidFill>
                  <a:srgbClr val="EA560D"/>
                </a:solidFill>
              </a:rPr>
              <a:t>, premier promoteur académique </a:t>
            </a:r>
            <a:r>
              <a:rPr lang="fr-FR" sz="2000" dirty="0" smtClean="0">
                <a:solidFill>
                  <a:srgbClr val="EA560D"/>
                </a:solidFill>
              </a:rPr>
              <a:t> d'essais </a:t>
            </a:r>
            <a:r>
              <a:rPr lang="fr-FR" sz="2000" dirty="0">
                <a:solidFill>
                  <a:srgbClr val="EA560D"/>
                </a:solidFill>
              </a:rPr>
              <a:t>cliniques en oncologie, à l'échelle européenne</a:t>
            </a:r>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8" name="Titre 6"/>
          <p:cNvSpPr txBox="1">
            <a:spLocks/>
          </p:cNvSpPr>
          <p:nvPr/>
        </p:nvSpPr>
        <p:spPr>
          <a:xfrm>
            <a:off x="936000" y="252000"/>
            <a:ext cx="7941733" cy="458510"/>
          </a:xfrm>
          <a:prstGeom prst="rect">
            <a:avLst/>
          </a:prstGeom>
        </p:spPr>
        <p:txBody>
          <a:bodyPr vert="horz" lIns="36000" tIns="0" rIns="36000" bIns="0" rtlCol="0" anchor="b">
            <a:noAutofit/>
          </a:bodyPr>
          <a:lstStyle>
            <a:lvl1pPr algn="l" defTabSz="685800" rtl="0" eaLnBrk="1" latinLnBrk="0" hangingPunct="1">
              <a:lnSpc>
                <a:spcPct val="90000"/>
              </a:lnSpc>
              <a:spcBef>
                <a:spcPct val="0"/>
              </a:spcBef>
              <a:buNone/>
              <a:defRPr lang="fr-FR" sz="2900" b="1" kern="1200" baseline="0">
                <a:solidFill>
                  <a:srgbClr val="415364"/>
                </a:solidFill>
                <a:latin typeface="Ubuntu"/>
                <a:ea typeface="+mn-ea"/>
                <a:cs typeface="+mn-cs"/>
              </a:defRPr>
            </a:lvl1pPr>
          </a:lstStyle>
          <a:p>
            <a:r>
              <a:rPr lang="fr-FR" sz="2800" dirty="0" smtClean="0"/>
              <a:t>UNICANCER</a:t>
            </a:r>
            <a:endParaRPr lang="fr-FR" sz="2800" dirty="0"/>
          </a:p>
        </p:txBody>
      </p:sp>
      <p:graphicFrame>
        <p:nvGraphicFramePr>
          <p:cNvPr id="9" name="Diagramme 8"/>
          <p:cNvGraphicFramePr/>
          <p:nvPr>
            <p:extLst>
              <p:ext uri="{D42A27DB-BD31-4B8C-83A1-F6EECF244321}">
                <p14:modId xmlns:p14="http://schemas.microsoft.com/office/powerpoint/2010/main" val="1379500774"/>
              </p:ext>
            </p:extLst>
          </p:nvPr>
        </p:nvGraphicFramePr>
        <p:xfrm>
          <a:off x="1583668" y="1646802"/>
          <a:ext cx="6714746" cy="408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09677" y="5253220"/>
            <a:ext cx="1099038" cy="532248"/>
          </a:xfrm>
          <a:prstGeom prst="rect">
            <a:avLst/>
          </a:prstGeom>
        </p:spPr>
      </p:pic>
    </p:spTree>
    <p:extLst>
      <p:ext uri="{BB962C8B-B14F-4D97-AF65-F5344CB8AC3E}">
        <p14:creationId xmlns:p14="http://schemas.microsoft.com/office/powerpoint/2010/main" val="21435168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sz="2800" dirty="0" err="1" smtClean="0"/>
              <a:t>AcSé</a:t>
            </a:r>
            <a:r>
              <a:rPr lang="fr-FR" sz="2800" dirty="0" smtClean="0"/>
              <a:t> Immunothérapie</a:t>
            </a:r>
            <a:endParaRPr lang="fr-FR" sz="2800" dirty="0"/>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9" name="Espace réservé du texte 8"/>
          <p:cNvSpPr>
            <a:spLocks noGrp="1"/>
          </p:cNvSpPr>
          <p:nvPr>
            <p:ph type="body" sz="quarter" idx="16"/>
          </p:nvPr>
        </p:nvSpPr>
        <p:spPr>
          <a:xfrm>
            <a:off x="168793" y="836948"/>
            <a:ext cx="8708939" cy="1363322"/>
          </a:xfrm>
        </p:spPr>
        <p:txBody>
          <a:bodyPr/>
          <a:lstStyle/>
          <a:p>
            <a:pPr algn="just"/>
            <a:r>
              <a:rPr lang="en-US" sz="1600" dirty="0" err="1" smtClean="0"/>
              <a:t>Essais</a:t>
            </a:r>
            <a:r>
              <a:rPr lang="en-US" sz="1600" dirty="0" smtClean="0"/>
              <a:t> de </a:t>
            </a:r>
            <a:r>
              <a:rPr lang="fr-FR" sz="1600" dirty="0" smtClean="0"/>
              <a:t>phase </a:t>
            </a:r>
            <a:r>
              <a:rPr lang="fr-FR" sz="1600" dirty="0"/>
              <a:t>II, </a:t>
            </a:r>
            <a:r>
              <a:rPr lang="fr-FR" sz="1600" dirty="0" smtClean="0"/>
              <a:t>multicentriques, ouverts, </a:t>
            </a:r>
            <a:r>
              <a:rPr lang="fr-FR" sz="1600" dirty="0"/>
              <a:t>non </a:t>
            </a:r>
            <a:r>
              <a:rPr lang="fr-FR" sz="1600" dirty="0" smtClean="0"/>
              <a:t>randomisés, multi-cohortes é</a:t>
            </a:r>
            <a:r>
              <a:rPr lang="en-US" sz="1600" dirty="0" err="1" smtClean="0"/>
              <a:t>valuant</a:t>
            </a:r>
            <a:r>
              <a:rPr lang="en-US" sz="1600" dirty="0" smtClean="0"/>
              <a:t> </a:t>
            </a:r>
            <a:r>
              <a:rPr lang="en-US" sz="1600" dirty="0" err="1" smtClean="0"/>
              <a:t>l’efficacité</a:t>
            </a:r>
            <a:r>
              <a:rPr lang="en-US" sz="1600" dirty="0" smtClean="0"/>
              <a:t> de </a:t>
            </a:r>
            <a:r>
              <a:rPr lang="en-US" sz="1600" dirty="0" err="1" smtClean="0"/>
              <a:t>l’immunothérapie</a:t>
            </a:r>
            <a:r>
              <a:rPr lang="en-US" sz="1600" dirty="0" smtClean="0"/>
              <a:t> anti-PD-1 (</a:t>
            </a:r>
            <a:r>
              <a:rPr lang="en-US" sz="1600" dirty="0" err="1" smtClean="0"/>
              <a:t>nivolumab</a:t>
            </a:r>
            <a:r>
              <a:rPr lang="en-US" sz="1600" dirty="0" smtClean="0"/>
              <a:t>, </a:t>
            </a:r>
            <a:r>
              <a:rPr lang="en-US" sz="1600" dirty="0" err="1" smtClean="0"/>
              <a:t>pembrolizumab</a:t>
            </a:r>
            <a:r>
              <a:rPr lang="en-US" sz="1600" dirty="0" smtClean="0"/>
              <a:t>)</a:t>
            </a:r>
            <a:r>
              <a:rPr lang="fr-FR" sz="1600" dirty="0"/>
              <a:t> </a:t>
            </a:r>
            <a:r>
              <a:rPr lang="fr-FR" sz="1600" dirty="0" smtClean="0"/>
              <a:t>en monothérapie dans certains </a:t>
            </a:r>
            <a:r>
              <a:rPr lang="fr-FR" sz="1600" dirty="0"/>
              <a:t>types de cancers rares prédéfinis, à un stade métastatique ou localement avancé pour lesquels aucune autre option thérapeutique ou expérimentale n’est envisageable</a:t>
            </a:r>
            <a:r>
              <a:rPr lang="fr-FR" dirty="0" smtClean="0"/>
              <a:t>.</a:t>
            </a:r>
          </a:p>
          <a:p>
            <a:pPr marL="0" indent="0" algn="just">
              <a:buNone/>
            </a:pPr>
            <a:endParaRPr lang="fr-FR" dirty="0" smtClean="0"/>
          </a:p>
          <a:p>
            <a:pPr marL="0" indent="0" algn="just">
              <a:buNone/>
            </a:pPr>
            <a:endParaRPr lang="fr-FR" dirty="0"/>
          </a:p>
        </p:txBody>
      </p:sp>
      <p:sp>
        <p:nvSpPr>
          <p:cNvPr id="10" name="Espace réservé du texte 8"/>
          <p:cNvSpPr>
            <a:spLocks noGrp="1"/>
          </p:cNvSpPr>
          <p:nvPr>
            <p:ph type="body" sz="quarter" idx="16"/>
          </p:nvPr>
        </p:nvSpPr>
        <p:spPr>
          <a:xfrm>
            <a:off x="139830" y="2248938"/>
            <a:ext cx="4832320" cy="2827818"/>
          </a:xfrm>
        </p:spPr>
        <p:txBody>
          <a:bodyPr/>
          <a:lstStyle/>
          <a:p>
            <a:r>
              <a:rPr lang="en-US" b="1" dirty="0" err="1" smtClean="0">
                <a:solidFill>
                  <a:srgbClr val="EA560D"/>
                </a:solidFill>
              </a:rPr>
              <a:t>Essai</a:t>
            </a:r>
            <a:r>
              <a:rPr lang="en-US" b="1" dirty="0" smtClean="0">
                <a:solidFill>
                  <a:srgbClr val="EA560D"/>
                </a:solidFill>
              </a:rPr>
              <a:t> </a:t>
            </a:r>
            <a:r>
              <a:rPr lang="en-US" b="1" dirty="0" err="1" smtClean="0">
                <a:solidFill>
                  <a:srgbClr val="EA560D"/>
                </a:solidFill>
              </a:rPr>
              <a:t>AcSé</a:t>
            </a:r>
            <a:r>
              <a:rPr lang="en-US" b="1" dirty="0" smtClean="0">
                <a:solidFill>
                  <a:srgbClr val="EA560D"/>
                </a:solidFill>
              </a:rPr>
              <a:t>  </a:t>
            </a:r>
            <a:r>
              <a:rPr lang="en-US" b="1" dirty="0" err="1" smtClean="0">
                <a:solidFill>
                  <a:srgbClr val="EA560D"/>
                </a:solidFill>
              </a:rPr>
              <a:t>Nivolumab</a:t>
            </a:r>
            <a:endParaRPr lang="en-US" b="1" dirty="0" smtClean="0">
              <a:solidFill>
                <a:srgbClr val="EA560D"/>
              </a:solidFill>
            </a:endParaRPr>
          </a:p>
          <a:p>
            <a:pPr marL="0" indent="0">
              <a:buNone/>
            </a:pPr>
            <a:r>
              <a:rPr lang="en-US" sz="1400" b="1" dirty="0" err="1" smtClean="0"/>
              <a:t>Pr</a:t>
            </a:r>
            <a:r>
              <a:rPr lang="en-US" sz="1400" b="1" dirty="0" smtClean="0"/>
              <a:t> </a:t>
            </a:r>
            <a:r>
              <a:rPr lang="en-US" sz="1400" b="1" dirty="0" err="1" smtClean="0"/>
              <a:t>Aurélien</a:t>
            </a:r>
            <a:r>
              <a:rPr lang="en-US" sz="1400" b="1" dirty="0" smtClean="0"/>
              <a:t> MARABELLE, Gustave </a:t>
            </a:r>
            <a:r>
              <a:rPr lang="en-US" sz="1400" b="1" dirty="0" err="1" smtClean="0"/>
              <a:t>Roussy</a:t>
            </a:r>
            <a:endParaRPr lang="en-US" sz="1400" b="1" dirty="0" smtClean="0"/>
          </a:p>
          <a:p>
            <a:pPr marL="0" indent="0">
              <a:buNone/>
            </a:pPr>
            <a:endParaRPr lang="en-US" sz="200" b="1" dirty="0" smtClean="0"/>
          </a:p>
          <a:p>
            <a:r>
              <a:rPr lang="en-US" sz="1600" dirty="0" smtClean="0"/>
              <a:t>6 </a:t>
            </a:r>
            <a:r>
              <a:rPr lang="en-US" sz="1600" dirty="0" err="1" smtClean="0"/>
              <a:t>cohortes</a:t>
            </a:r>
            <a:r>
              <a:rPr lang="en-US" sz="1600" dirty="0" smtClean="0"/>
              <a:t> :</a:t>
            </a:r>
          </a:p>
          <a:p>
            <a:pPr marL="541338" lvl="2" indent="-184150"/>
            <a:r>
              <a:rPr lang="fr-FR" sz="1400" dirty="0"/>
              <a:t>Carcinome non à cellules claires du </a:t>
            </a:r>
            <a:r>
              <a:rPr lang="fr-FR" sz="1400" dirty="0" smtClean="0"/>
              <a:t>rein</a:t>
            </a:r>
          </a:p>
          <a:p>
            <a:pPr marL="541338" lvl="2" indent="-184150"/>
            <a:r>
              <a:rPr lang="fr-FR" sz="1400" dirty="0" smtClean="0"/>
              <a:t>Cancer </a:t>
            </a:r>
            <a:r>
              <a:rPr lang="fr-FR" sz="1400" dirty="0"/>
              <a:t>rare de la tête et du cou </a:t>
            </a:r>
            <a:endParaRPr lang="fr-FR" sz="1400" dirty="0" smtClean="0"/>
          </a:p>
          <a:p>
            <a:pPr marL="541338" lvl="2" indent="-184150"/>
            <a:r>
              <a:rPr lang="en-US" sz="1400" dirty="0"/>
              <a:t>Cancer rare de la </a:t>
            </a:r>
            <a:r>
              <a:rPr lang="en-US" sz="1400" dirty="0" err="1"/>
              <a:t>peau</a:t>
            </a:r>
            <a:r>
              <a:rPr lang="en-US" sz="1400" dirty="0"/>
              <a:t> </a:t>
            </a:r>
            <a:endParaRPr lang="en-US" sz="1400" dirty="0" smtClean="0"/>
          </a:p>
          <a:p>
            <a:pPr marL="541338" lvl="2" indent="-184150"/>
            <a:r>
              <a:rPr lang="en-US" sz="1400" dirty="0" smtClean="0"/>
              <a:t>Cancer </a:t>
            </a:r>
            <a:r>
              <a:rPr lang="fr-FR" sz="1400" dirty="0" smtClean="0"/>
              <a:t>avec </a:t>
            </a:r>
            <a:r>
              <a:rPr lang="fr-FR" sz="1400" dirty="0"/>
              <a:t>instabilité </a:t>
            </a:r>
            <a:r>
              <a:rPr lang="fr-FR" sz="1400" dirty="0" smtClean="0"/>
              <a:t>microsatellite </a:t>
            </a:r>
            <a:r>
              <a:rPr lang="fr-FR" sz="1400" dirty="0"/>
              <a:t>autres </a:t>
            </a:r>
            <a:r>
              <a:rPr lang="fr-FR" sz="1400" dirty="0" smtClean="0"/>
              <a:t>que le </a:t>
            </a:r>
            <a:r>
              <a:rPr lang="fr-FR" sz="1400" dirty="0"/>
              <a:t>cancer </a:t>
            </a:r>
            <a:r>
              <a:rPr lang="fr-FR" sz="1400" dirty="0" smtClean="0"/>
              <a:t>colorectal</a:t>
            </a:r>
          </a:p>
          <a:p>
            <a:pPr marL="541338" lvl="2" indent="-184150"/>
            <a:r>
              <a:rPr lang="en-US" sz="1400" dirty="0" err="1"/>
              <a:t>C</a:t>
            </a:r>
            <a:r>
              <a:rPr lang="en-US" sz="1400" dirty="0" err="1" smtClean="0"/>
              <a:t>arcinome</a:t>
            </a:r>
            <a:r>
              <a:rPr lang="en-US" sz="1400" dirty="0" smtClean="0"/>
              <a:t> </a:t>
            </a:r>
            <a:r>
              <a:rPr lang="en-US" sz="1400" dirty="0" err="1"/>
              <a:t>épidermoïde</a:t>
            </a:r>
            <a:r>
              <a:rPr lang="en-US" sz="1400" dirty="0"/>
              <a:t> du </a:t>
            </a:r>
            <a:r>
              <a:rPr lang="en-US" sz="1400" dirty="0" err="1" smtClean="0"/>
              <a:t>pénis</a:t>
            </a:r>
            <a:endParaRPr lang="en-US" sz="1400" dirty="0" smtClean="0"/>
          </a:p>
          <a:p>
            <a:pPr marL="541338" lvl="2" indent="-184150"/>
            <a:r>
              <a:rPr lang="fr-FR" sz="1400" dirty="0" smtClean="0"/>
              <a:t>Cancer </a:t>
            </a:r>
            <a:r>
              <a:rPr lang="fr-FR" sz="1400" dirty="0"/>
              <a:t>avec mutation du domaine </a:t>
            </a:r>
            <a:r>
              <a:rPr lang="fr-FR" sz="1400" dirty="0" err="1"/>
              <a:t>exonucléaire</a:t>
            </a:r>
            <a:r>
              <a:rPr lang="fr-FR" sz="1400" dirty="0"/>
              <a:t> du gène </a:t>
            </a:r>
            <a:r>
              <a:rPr lang="fr-FR" sz="1400" dirty="0" smtClean="0"/>
              <a:t>POLE</a:t>
            </a:r>
            <a:endParaRPr lang="en-US" sz="1400" dirty="0"/>
          </a:p>
          <a:p>
            <a:endParaRPr lang="fr-FR" dirty="0" smtClean="0"/>
          </a:p>
        </p:txBody>
      </p:sp>
      <p:sp>
        <p:nvSpPr>
          <p:cNvPr id="11" name="Espace réservé du texte 8"/>
          <p:cNvSpPr>
            <a:spLocks noGrp="1"/>
          </p:cNvSpPr>
          <p:nvPr>
            <p:ph type="body" sz="quarter" idx="16"/>
          </p:nvPr>
        </p:nvSpPr>
        <p:spPr>
          <a:xfrm>
            <a:off x="4861743" y="2316565"/>
            <a:ext cx="4295212" cy="2768619"/>
          </a:xfrm>
        </p:spPr>
        <p:txBody>
          <a:bodyPr/>
          <a:lstStyle/>
          <a:p>
            <a:r>
              <a:rPr lang="en-US" b="1" dirty="0" err="1" smtClean="0">
                <a:solidFill>
                  <a:srgbClr val="EA560D"/>
                </a:solidFill>
              </a:rPr>
              <a:t>Essai</a:t>
            </a:r>
            <a:r>
              <a:rPr lang="en-US" b="1" dirty="0" smtClean="0">
                <a:solidFill>
                  <a:srgbClr val="EA560D"/>
                </a:solidFill>
              </a:rPr>
              <a:t> </a:t>
            </a:r>
            <a:r>
              <a:rPr lang="en-US" b="1" dirty="0" err="1" smtClean="0">
                <a:solidFill>
                  <a:srgbClr val="EA560D"/>
                </a:solidFill>
              </a:rPr>
              <a:t>AcSé</a:t>
            </a:r>
            <a:r>
              <a:rPr lang="en-US" b="1" dirty="0" smtClean="0">
                <a:solidFill>
                  <a:srgbClr val="EA560D"/>
                </a:solidFill>
              </a:rPr>
              <a:t>  </a:t>
            </a:r>
            <a:r>
              <a:rPr lang="en-US" b="1" dirty="0" err="1" smtClean="0">
                <a:solidFill>
                  <a:srgbClr val="EA560D"/>
                </a:solidFill>
              </a:rPr>
              <a:t>Pembrolizumab</a:t>
            </a:r>
            <a:endParaRPr lang="en-US" b="1" dirty="0" smtClean="0">
              <a:solidFill>
                <a:srgbClr val="EA560D"/>
              </a:solidFill>
            </a:endParaRPr>
          </a:p>
          <a:p>
            <a:pPr marL="0" indent="0">
              <a:buNone/>
            </a:pPr>
            <a:r>
              <a:rPr lang="en-US" sz="1400" b="1" dirty="0" err="1" smtClean="0"/>
              <a:t>Dr</a:t>
            </a:r>
            <a:r>
              <a:rPr lang="en-US" sz="1400" b="1" dirty="0" smtClean="0"/>
              <a:t> Caroline EVEN, Gustave </a:t>
            </a:r>
            <a:r>
              <a:rPr lang="en-US" sz="1400" b="1" dirty="0" err="1" smtClean="0"/>
              <a:t>Roussy</a:t>
            </a:r>
            <a:endParaRPr lang="en-US" sz="1400" b="1" dirty="0" smtClean="0"/>
          </a:p>
          <a:p>
            <a:endParaRPr lang="en-US" sz="700" dirty="0" smtClean="0"/>
          </a:p>
          <a:p>
            <a:r>
              <a:rPr lang="en-US" sz="1600" dirty="0" smtClean="0"/>
              <a:t>7 </a:t>
            </a:r>
            <a:r>
              <a:rPr lang="en-US" sz="1600" dirty="0" err="1" smtClean="0"/>
              <a:t>cohortes</a:t>
            </a:r>
            <a:r>
              <a:rPr lang="en-US" sz="1600" dirty="0" smtClean="0"/>
              <a:t> :</a:t>
            </a:r>
          </a:p>
          <a:p>
            <a:pPr marL="541338" lvl="2" indent="-184150"/>
            <a:r>
              <a:rPr lang="en-US" sz="1400" dirty="0" smtClean="0"/>
              <a:t>Cancers </a:t>
            </a:r>
            <a:r>
              <a:rPr lang="en-US" sz="1400" dirty="0" err="1"/>
              <a:t>rares</a:t>
            </a:r>
            <a:r>
              <a:rPr lang="en-US" sz="1400" dirty="0"/>
              <a:t> de type </a:t>
            </a:r>
            <a:r>
              <a:rPr lang="en-US" sz="1400" dirty="0" err="1" smtClean="0"/>
              <a:t>sarcome</a:t>
            </a:r>
            <a:endParaRPr lang="en-US" sz="1400" dirty="0" smtClean="0"/>
          </a:p>
          <a:p>
            <a:pPr marL="541338" lvl="2" indent="-184150"/>
            <a:r>
              <a:rPr lang="en-US" sz="1400" dirty="0" smtClean="0"/>
              <a:t> Cancer </a:t>
            </a:r>
            <a:r>
              <a:rPr lang="en-US" sz="1400" dirty="0"/>
              <a:t>des </a:t>
            </a:r>
            <a:r>
              <a:rPr lang="en-US" sz="1400" dirty="0" err="1" smtClean="0"/>
              <a:t>ovaires</a:t>
            </a:r>
            <a:endParaRPr lang="en-US" sz="1400" dirty="0" smtClean="0"/>
          </a:p>
          <a:p>
            <a:pPr marL="541338" lvl="2" indent="-184150"/>
            <a:r>
              <a:rPr lang="en-US" sz="1400" dirty="0" smtClean="0"/>
              <a:t> </a:t>
            </a:r>
            <a:r>
              <a:rPr lang="en-US" sz="1400" dirty="0" err="1" smtClean="0"/>
              <a:t>Lymphome</a:t>
            </a:r>
            <a:r>
              <a:rPr lang="en-US" sz="1400" dirty="0" smtClean="0"/>
              <a:t> </a:t>
            </a:r>
            <a:r>
              <a:rPr lang="en-US" sz="1400" dirty="0" err="1"/>
              <a:t>primitif</a:t>
            </a:r>
            <a:r>
              <a:rPr lang="en-US" sz="1400" dirty="0"/>
              <a:t> du </a:t>
            </a:r>
            <a:r>
              <a:rPr lang="en-US" sz="1400" dirty="0" err="1"/>
              <a:t>système</a:t>
            </a:r>
            <a:r>
              <a:rPr lang="en-US" sz="1400" dirty="0"/>
              <a:t> </a:t>
            </a:r>
            <a:r>
              <a:rPr lang="en-US" sz="1400" dirty="0" err="1"/>
              <a:t>nerveux</a:t>
            </a:r>
            <a:r>
              <a:rPr lang="en-US" sz="1400" dirty="0"/>
              <a:t> </a:t>
            </a:r>
            <a:r>
              <a:rPr lang="en-US" sz="1400" dirty="0" smtClean="0"/>
              <a:t>central</a:t>
            </a:r>
          </a:p>
          <a:p>
            <a:pPr marL="541338" lvl="2" indent="-184150"/>
            <a:r>
              <a:rPr lang="en-US" sz="1400" dirty="0" smtClean="0"/>
              <a:t>Cancer </a:t>
            </a:r>
            <a:r>
              <a:rPr lang="en-US" sz="1400" dirty="0"/>
              <a:t>de la </a:t>
            </a:r>
            <a:r>
              <a:rPr lang="en-US" sz="1400" dirty="0" err="1" smtClean="0"/>
              <a:t>tyroïde</a:t>
            </a:r>
            <a:endParaRPr lang="en-US" sz="1400" dirty="0" smtClean="0"/>
          </a:p>
          <a:p>
            <a:pPr marL="541338" lvl="2" indent="-184150"/>
            <a:r>
              <a:rPr lang="en-US" sz="1400" dirty="0"/>
              <a:t>C</a:t>
            </a:r>
            <a:r>
              <a:rPr lang="en-US" sz="1400" dirty="0" smtClean="0"/>
              <a:t>ancer </a:t>
            </a:r>
            <a:r>
              <a:rPr lang="en-US" sz="1400" dirty="0" err="1" smtClean="0"/>
              <a:t>neuroendocrinien</a:t>
            </a:r>
            <a:endParaRPr lang="en-US" sz="1400" dirty="0" smtClean="0"/>
          </a:p>
          <a:p>
            <a:pPr marL="541338" lvl="2" indent="-184150"/>
            <a:r>
              <a:rPr lang="en-US" sz="1400" dirty="0"/>
              <a:t>C</a:t>
            </a:r>
            <a:r>
              <a:rPr lang="en-US" sz="1400" dirty="0" smtClean="0"/>
              <a:t>ancer </a:t>
            </a:r>
            <a:r>
              <a:rPr lang="en-US" sz="1400" dirty="0"/>
              <a:t>des cellules </a:t>
            </a:r>
            <a:r>
              <a:rPr lang="en-US" sz="1400" dirty="0" err="1"/>
              <a:t>germinales</a:t>
            </a:r>
            <a:r>
              <a:rPr lang="en-US" sz="1400" dirty="0" smtClean="0"/>
              <a:t>,</a:t>
            </a:r>
          </a:p>
          <a:p>
            <a:pPr marL="541338" lvl="2" indent="-184150"/>
            <a:r>
              <a:rPr lang="en-US" sz="1400" dirty="0" err="1"/>
              <a:t>L</a:t>
            </a:r>
            <a:r>
              <a:rPr lang="en-US" sz="1400" dirty="0" err="1" smtClean="0"/>
              <a:t>ymphome</a:t>
            </a:r>
            <a:r>
              <a:rPr lang="en-US" sz="1400" dirty="0" smtClean="0"/>
              <a:t> </a:t>
            </a:r>
            <a:r>
              <a:rPr lang="en-US" sz="1400" dirty="0"/>
              <a:t>des lymphocytes T/Natural </a:t>
            </a:r>
            <a:r>
              <a:rPr lang="en-US" sz="1400" dirty="0" smtClean="0"/>
              <a:t>Killer</a:t>
            </a:r>
            <a:endParaRPr lang="en-US" sz="1400" dirty="0"/>
          </a:p>
        </p:txBody>
      </p:sp>
      <p:sp>
        <p:nvSpPr>
          <p:cNvPr id="14" name="Espace réservé du texte 8"/>
          <p:cNvSpPr>
            <a:spLocks noGrp="1"/>
          </p:cNvSpPr>
          <p:nvPr>
            <p:ph type="body" sz="quarter" idx="16"/>
          </p:nvPr>
        </p:nvSpPr>
        <p:spPr>
          <a:xfrm>
            <a:off x="409433" y="5097914"/>
            <a:ext cx="8734567" cy="1009521"/>
          </a:xfrm>
        </p:spPr>
        <p:txBody>
          <a:bodyPr/>
          <a:lstStyle/>
          <a:p>
            <a:r>
              <a:rPr lang="fr-FR" sz="1600" b="1" dirty="0" smtClean="0">
                <a:solidFill>
                  <a:srgbClr val="EA560D"/>
                </a:solidFill>
              </a:rPr>
              <a:t>Critère </a:t>
            </a:r>
            <a:r>
              <a:rPr lang="fr-FR" sz="1600" b="1" dirty="0">
                <a:solidFill>
                  <a:srgbClr val="EA560D"/>
                </a:solidFill>
              </a:rPr>
              <a:t>d’évaluation principal: </a:t>
            </a:r>
          </a:p>
          <a:p>
            <a:pPr marL="541338" lvl="2" indent="-184150"/>
            <a:r>
              <a:rPr lang="fr-FR" sz="1400" dirty="0"/>
              <a:t>Réponse objective </a:t>
            </a:r>
            <a:r>
              <a:rPr lang="fr-FR" sz="1400" dirty="0" smtClean="0"/>
              <a:t>à 12 semaines. </a:t>
            </a:r>
            <a:endParaRPr lang="fr-FR" sz="1400" dirty="0"/>
          </a:p>
          <a:p>
            <a:pPr marL="541338" lvl="2" indent="-184150"/>
            <a:r>
              <a:rPr lang="fr-FR" sz="1400" dirty="0"/>
              <a:t>Evaluation par imagerie (IRM ou Scanner) selon les critères RECIST V1.1 </a:t>
            </a:r>
          </a:p>
          <a:p>
            <a:pPr marL="541338" lvl="2" indent="-184150"/>
            <a:r>
              <a:rPr lang="fr-FR" sz="1400" dirty="0"/>
              <a:t>Relecture par un comité de relecture indépendant</a:t>
            </a:r>
          </a:p>
          <a:p>
            <a:pPr marL="0" indent="0" algn="just">
              <a:buNone/>
            </a:pPr>
            <a:endParaRPr lang="fr-FR" dirty="0"/>
          </a:p>
        </p:txBody>
      </p:sp>
    </p:spTree>
    <p:extLst>
      <p:ext uri="{BB962C8B-B14F-4D97-AF65-F5344CB8AC3E}">
        <p14:creationId xmlns:p14="http://schemas.microsoft.com/office/powerpoint/2010/main" val="3432455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sz="2800" dirty="0" err="1" smtClean="0"/>
              <a:t>AcSé</a:t>
            </a:r>
            <a:r>
              <a:rPr lang="fr-FR" sz="2800" dirty="0" smtClean="0"/>
              <a:t> Immunothérapie</a:t>
            </a:r>
            <a:endParaRPr lang="fr-FR" sz="2800" dirty="0"/>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10" name="Espace réservé du texte 8"/>
          <p:cNvSpPr>
            <a:spLocks noGrp="1"/>
          </p:cNvSpPr>
          <p:nvPr>
            <p:ph type="body" sz="quarter" idx="16"/>
          </p:nvPr>
        </p:nvSpPr>
        <p:spPr>
          <a:xfrm>
            <a:off x="323528" y="1196752"/>
            <a:ext cx="8136904" cy="3456384"/>
          </a:xfrm>
        </p:spPr>
        <p:txBody>
          <a:bodyPr/>
          <a:lstStyle/>
          <a:p>
            <a:r>
              <a:rPr lang="en-US" b="1" dirty="0" smtClean="0">
                <a:solidFill>
                  <a:srgbClr val="EA560D"/>
                </a:solidFill>
              </a:rPr>
              <a:t>Collaboration avec des </a:t>
            </a:r>
            <a:r>
              <a:rPr lang="en-US" b="1" dirty="0" err="1" smtClean="0">
                <a:solidFill>
                  <a:srgbClr val="EA560D"/>
                </a:solidFill>
              </a:rPr>
              <a:t>réseaux</a:t>
            </a:r>
            <a:r>
              <a:rPr lang="en-US" b="1" dirty="0" smtClean="0">
                <a:solidFill>
                  <a:srgbClr val="EA560D"/>
                </a:solidFill>
              </a:rPr>
              <a:t> </a:t>
            </a:r>
            <a:r>
              <a:rPr lang="en-US" b="1" dirty="0" err="1" smtClean="0">
                <a:solidFill>
                  <a:srgbClr val="EA560D"/>
                </a:solidFill>
              </a:rPr>
              <a:t>nationaux</a:t>
            </a:r>
            <a:r>
              <a:rPr lang="en-US" b="1" dirty="0" smtClean="0">
                <a:solidFill>
                  <a:srgbClr val="EA560D"/>
                </a:solidFill>
              </a:rPr>
              <a:t> </a:t>
            </a:r>
            <a:r>
              <a:rPr lang="en-US" b="1" dirty="0" err="1" smtClean="0">
                <a:solidFill>
                  <a:srgbClr val="EA560D"/>
                </a:solidFill>
              </a:rPr>
              <a:t>d’experts</a:t>
            </a:r>
            <a:r>
              <a:rPr lang="en-US" b="1" dirty="0" smtClean="0">
                <a:solidFill>
                  <a:srgbClr val="EA560D"/>
                </a:solidFill>
              </a:rPr>
              <a:t> des </a:t>
            </a:r>
            <a:r>
              <a:rPr lang="en-US" b="1" dirty="0" err="1" smtClean="0">
                <a:solidFill>
                  <a:srgbClr val="EA560D"/>
                </a:solidFill>
              </a:rPr>
              <a:t>tumeurs</a:t>
            </a:r>
            <a:r>
              <a:rPr lang="en-US" b="1" dirty="0" smtClean="0">
                <a:solidFill>
                  <a:srgbClr val="EA560D"/>
                </a:solidFill>
              </a:rPr>
              <a:t> </a:t>
            </a:r>
            <a:r>
              <a:rPr lang="en-US" b="1" dirty="0" err="1" smtClean="0">
                <a:solidFill>
                  <a:srgbClr val="EA560D"/>
                </a:solidFill>
              </a:rPr>
              <a:t>rares</a:t>
            </a:r>
            <a:r>
              <a:rPr lang="en-US" b="1" dirty="0" smtClean="0">
                <a:solidFill>
                  <a:srgbClr val="EA560D"/>
                </a:solidFill>
              </a:rPr>
              <a:t> (validation de </a:t>
            </a:r>
            <a:r>
              <a:rPr lang="en-US" b="1" dirty="0" err="1" smtClean="0">
                <a:solidFill>
                  <a:srgbClr val="EA560D"/>
                </a:solidFill>
              </a:rPr>
              <a:t>l’inclusion</a:t>
            </a:r>
            <a:r>
              <a:rPr lang="en-US" b="1" dirty="0" smtClean="0">
                <a:solidFill>
                  <a:srgbClr val="EA560D"/>
                </a:solidFill>
              </a:rPr>
              <a:t> des patients </a:t>
            </a:r>
            <a:r>
              <a:rPr lang="en-US" b="1" dirty="0" smtClean="0">
                <a:solidFill>
                  <a:srgbClr val="EA560D"/>
                </a:solidFill>
                <a:sym typeface="Wingdings" panose="05000000000000000000" pitchFamily="2" charset="2"/>
              </a:rPr>
              <a:t> </a:t>
            </a:r>
            <a:r>
              <a:rPr lang="en-US" b="1" dirty="0" err="1" smtClean="0">
                <a:solidFill>
                  <a:srgbClr val="EA560D"/>
                </a:solidFill>
                <a:sym typeface="Wingdings" panose="05000000000000000000" pitchFamily="2" charset="2"/>
              </a:rPr>
              <a:t>accès</a:t>
            </a:r>
            <a:r>
              <a:rPr lang="en-US" b="1" dirty="0" smtClean="0">
                <a:solidFill>
                  <a:srgbClr val="EA560D"/>
                </a:solidFill>
                <a:sym typeface="Wingdings" panose="05000000000000000000" pitchFamily="2" charset="2"/>
              </a:rPr>
              <a:t> </a:t>
            </a:r>
            <a:r>
              <a:rPr lang="en-US" b="1" dirty="0" err="1" smtClean="0">
                <a:solidFill>
                  <a:srgbClr val="EA560D"/>
                </a:solidFill>
                <a:sym typeface="Wingdings" panose="05000000000000000000" pitchFamily="2" charset="2"/>
              </a:rPr>
              <a:t>sécurisé</a:t>
            </a:r>
            <a:r>
              <a:rPr lang="en-US" b="1" dirty="0" smtClean="0">
                <a:solidFill>
                  <a:srgbClr val="EA560D"/>
                </a:solidFill>
              </a:rPr>
              <a:t>)</a:t>
            </a:r>
          </a:p>
          <a:p>
            <a:pPr marL="0" indent="0">
              <a:buNone/>
            </a:pPr>
            <a:endParaRPr lang="en-US" b="1" dirty="0" smtClean="0">
              <a:solidFill>
                <a:srgbClr val="EA560D"/>
              </a:solidFill>
            </a:endParaRPr>
          </a:p>
          <a:p>
            <a:endParaRPr lang="en-US" sz="200" b="1" dirty="0" smtClean="0"/>
          </a:p>
          <a:p>
            <a:pPr marL="538163" lvl="2" indent="-179388">
              <a:lnSpc>
                <a:spcPct val="150000"/>
              </a:lnSpc>
            </a:pPr>
            <a:r>
              <a:rPr lang="en-US" dirty="0" smtClean="0"/>
              <a:t>CARARE  - Cancer rare </a:t>
            </a:r>
            <a:r>
              <a:rPr lang="en-US" dirty="0"/>
              <a:t>du </a:t>
            </a:r>
            <a:r>
              <a:rPr lang="en-US" dirty="0" smtClean="0"/>
              <a:t>rein</a:t>
            </a:r>
            <a:endParaRPr lang="en-US" dirty="0"/>
          </a:p>
          <a:p>
            <a:pPr marL="538163" lvl="2" indent="-179388">
              <a:lnSpc>
                <a:spcPct val="150000"/>
              </a:lnSpc>
            </a:pPr>
            <a:r>
              <a:rPr lang="fr-FR" dirty="0" smtClean="0"/>
              <a:t>CARADERM - Cancers </a:t>
            </a:r>
            <a:r>
              <a:rPr lang="fr-FR" dirty="0"/>
              <a:t>cutanés rares </a:t>
            </a:r>
            <a:endParaRPr lang="en-US" dirty="0"/>
          </a:p>
          <a:p>
            <a:pPr marL="538163" lvl="2" indent="-179388">
              <a:lnSpc>
                <a:spcPct val="150000"/>
              </a:lnSpc>
            </a:pPr>
            <a:r>
              <a:rPr lang="fr-FR" dirty="0" smtClean="0"/>
              <a:t>TMRO-TMRG - Tumeurs </a:t>
            </a:r>
            <a:r>
              <a:rPr lang="fr-FR" dirty="0"/>
              <a:t>malignes rares de l’ovaire et autres tumeurs malignes rares </a:t>
            </a:r>
            <a:r>
              <a:rPr lang="fr-FR" dirty="0" smtClean="0"/>
              <a:t>gynécologiques </a:t>
            </a:r>
          </a:p>
          <a:p>
            <a:pPr marL="538163" lvl="2" indent="-179388">
              <a:lnSpc>
                <a:spcPct val="150000"/>
              </a:lnSpc>
            </a:pPr>
            <a:r>
              <a:rPr lang="en-US" dirty="0" smtClean="0"/>
              <a:t>TUTHYREF </a:t>
            </a:r>
            <a:r>
              <a:rPr lang="fr-FR" dirty="0" smtClean="0"/>
              <a:t>- Tumeurs </a:t>
            </a:r>
            <a:r>
              <a:rPr lang="fr-FR" dirty="0"/>
              <a:t>thyroïdiennes réfractaires </a:t>
            </a:r>
            <a:endParaRPr lang="en-US" dirty="0" smtClean="0"/>
          </a:p>
          <a:p>
            <a:pPr marL="538163" lvl="2" indent="-179388">
              <a:lnSpc>
                <a:spcPct val="150000"/>
              </a:lnSpc>
            </a:pPr>
            <a:r>
              <a:rPr lang="en-US" dirty="0" smtClean="0"/>
              <a:t>RENATEN – </a:t>
            </a:r>
            <a:r>
              <a:rPr lang="en-US" dirty="0" err="1" smtClean="0"/>
              <a:t>Tumeurs</a:t>
            </a:r>
            <a:r>
              <a:rPr lang="en-US" dirty="0" smtClean="0"/>
              <a:t> neuro-endocrines</a:t>
            </a:r>
            <a:endParaRPr lang="en-US" dirty="0"/>
          </a:p>
          <a:p>
            <a:pPr marL="538163" lvl="2" indent="-179388">
              <a:lnSpc>
                <a:spcPct val="150000"/>
              </a:lnSpc>
            </a:pPr>
            <a:r>
              <a:rPr lang="en-US" dirty="0"/>
              <a:t>LOC - </a:t>
            </a:r>
            <a:r>
              <a:rPr lang="en-US" dirty="0" err="1"/>
              <a:t>Lymphomes</a:t>
            </a:r>
            <a:r>
              <a:rPr lang="en-US" dirty="0"/>
              <a:t> </a:t>
            </a:r>
            <a:r>
              <a:rPr lang="en-US" dirty="0" err="1"/>
              <a:t>Oculo-Cérébraux</a:t>
            </a:r>
            <a:endParaRPr lang="en-US" dirty="0"/>
          </a:p>
          <a:p>
            <a:pPr marL="0" indent="0">
              <a:buNone/>
            </a:pPr>
            <a:endParaRPr lang="en-US" sz="1600" dirty="0"/>
          </a:p>
          <a:p>
            <a:endParaRPr lang="en-US" sz="1600" dirty="0" smtClean="0"/>
          </a:p>
          <a:p>
            <a:endParaRPr lang="fr-FR" dirty="0" smtClean="0"/>
          </a:p>
        </p:txBody>
      </p:sp>
    </p:spTree>
    <p:extLst>
      <p:ext uri="{BB962C8B-B14F-4D97-AF65-F5344CB8AC3E}">
        <p14:creationId xmlns:p14="http://schemas.microsoft.com/office/powerpoint/2010/main" val="916695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sz="2800" dirty="0" err="1" smtClean="0"/>
              <a:t>AcSé</a:t>
            </a:r>
            <a:r>
              <a:rPr lang="fr-FR" sz="2800" dirty="0" smtClean="0"/>
              <a:t> </a:t>
            </a:r>
            <a:r>
              <a:rPr lang="fr-FR" sz="2800" dirty="0"/>
              <a:t>Immunothérapie</a:t>
            </a:r>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pic>
        <p:nvPicPr>
          <p:cNvPr id="5" name="Image 4"/>
          <p:cNvPicPr>
            <a:picLocks noChangeAspect="1"/>
          </p:cNvPicPr>
          <p:nvPr/>
        </p:nvPicPr>
        <p:blipFill>
          <a:blip r:embed="rId2"/>
          <a:stretch>
            <a:fillRect/>
          </a:stretch>
        </p:blipFill>
        <p:spPr>
          <a:xfrm>
            <a:off x="936000" y="1124744"/>
            <a:ext cx="7589422" cy="2872075"/>
          </a:xfrm>
          <a:prstGeom prst="rect">
            <a:avLst/>
          </a:prstGeom>
        </p:spPr>
      </p:pic>
      <p:sp>
        <p:nvSpPr>
          <p:cNvPr id="6" name="Rectangle 5"/>
          <p:cNvSpPr/>
          <p:nvPr/>
        </p:nvSpPr>
        <p:spPr>
          <a:xfrm>
            <a:off x="662715" y="4178181"/>
            <a:ext cx="8215017" cy="2031325"/>
          </a:xfrm>
          <a:prstGeom prst="rect">
            <a:avLst/>
          </a:prstGeom>
        </p:spPr>
        <p:txBody>
          <a:bodyPr wrap="square">
            <a:spAutoFit/>
          </a:bodyPr>
          <a:lstStyle/>
          <a:p>
            <a:pPr defTabSz="685800">
              <a:buClr>
                <a:srgbClr val="EA560D"/>
              </a:buClr>
            </a:pPr>
            <a:r>
              <a:rPr lang="en-US" sz="2000" b="1" cap="small" dirty="0" err="1" smtClean="0">
                <a:solidFill>
                  <a:srgbClr val="EA560D"/>
                </a:solidFill>
                <a:latin typeface="Ubuntu"/>
              </a:rPr>
              <a:t>Traitement</a:t>
            </a:r>
            <a:r>
              <a:rPr lang="en-US" sz="2000" b="1" cap="small" dirty="0">
                <a:solidFill>
                  <a:srgbClr val="EA560D"/>
                </a:solidFill>
                <a:latin typeface="Ubuntu"/>
              </a:rPr>
              <a:t>:</a:t>
            </a:r>
          </a:p>
          <a:p>
            <a:pPr marL="285750" indent="-285750" defTabSz="685800">
              <a:spcAft>
                <a:spcPts val="600"/>
              </a:spcAft>
              <a:buClr>
                <a:srgbClr val="EA560D"/>
              </a:buClr>
              <a:buFont typeface="Courier New" panose="02070309020205020404" pitchFamily="49" charset="0"/>
              <a:buChar char="o"/>
            </a:pPr>
            <a:r>
              <a:rPr lang="en-US" sz="1600" dirty="0" err="1" smtClean="0">
                <a:solidFill>
                  <a:srgbClr val="415364"/>
                </a:solidFill>
                <a:latin typeface="Ubuntu"/>
              </a:rPr>
              <a:t>Nivolumab</a:t>
            </a:r>
            <a:r>
              <a:rPr lang="en-US" sz="1600" dirty="0" smtClean="0">
                <a:solidFill>
                  <a:srgbClr val="415364"/>
                </a:solidFill>
                <a:latin typeface="Ubuntu"/>
              </a:rPr>
              <a:t> </a:t>
            </a:r>
            <a:r>
              <a:rPr lang="en-US" sz="1600" dirty="0">
                <a:solidFill>
                  <a:srgbClr val="415364"/>
                </a:solidFill>
                <a:latin typeface="Ubuntu"/>
              </a:rPr>
              <a:t>240 mg IV </a:t>
            </a:r>
            <a:r>
              <a:rPr lang="en-US" sz="1600" dirty="0" err="1" smtClean="0">
                <a:solidFill>
                  <a:srgbClr val="415364"/>
                </a:solidFill>
                <a:latin typeface="Ubuntu"/>
              </a:rPr>
              <a:t>tous</a:t>
            </a:r>
            <a:r>
              <a:rPr lang="en-US" sz="1600" dirty="0" smtClean="0">
                <a:solidFill>
                  <a:srgbClr val="415364"/>
                </a:solidFill>
                <a:latin typeface="Ubuntu"/>
              </a:rPr>
              <a:t> </a:t>
            </a:r>
            <a:r>
              <a:rPr lang="en-US" sz="1600" dirty="0">
                <a:solidFill>
                  <a:srgbClr val="415364"/>
                </a:solidFill>
                <a:latin typeface="Ubuntu"/>
              </a:rPr>
              <a:t>les 14 </a:t>
            </a:r>
            <a:r>
              <a:rPr lang="en-US" sz="1600" dirty="0" err="1">
                <a:solidFill>
                  <a:srgbClr val="415364"/>
                </a:solidFill>
                <a:latin typeface="Ubuntu"/>
              </a:rPr>
              <a:t>jours</a:t>
            </a:r>
            <a:endParaRPr lang="en-US" sz="1600" dirty="0">
              <a:solidFill>
                <a:srgbClr val="415364"/>
              </a:solidFill>
              <a:latin typeface="Ubuntu"/>
            </a:endParaRPr>
          </a:p>
          <a:p>
            <a:pPr marL="285750" indent="-285750" defTabSz="685800">
              <a:spcAft>
                <a:spcPts val="600"/>
              </a:spcAft>
              <a:buClr>
                <a:srgbClr val="EA560D"/>
              </a:buClr>
              <a:buFont typeface="Courier New" panose="02070309020205020404" pitchFamily="49" charset="0"/>
              <a:buChar char="o"/>
            </a:pPr>
            <a:r>
              <a:rPr lang="en-US" sz="1600" dirty="0" err="1" smtClean="0">
                <a:solidFill>
                  <a:srgbClr val="415364"/>
                </a:solidFill>
                <a:latin typeface="Ubuntu"/>
              </a:rPr>
              <a:t>Pembrolizumab</a:t>
            </a:r>
            <a:r>
              <a:rPr lang="en-US" sz="1600" dirty="0" smtClean="0">
                <a:solidFill>
                  <a:srgbClr val="415364"/>
                </a:solidFill>
                <a:latin typeface="Ubuntu"/>
              </a:rPr>
              <a:t> </a:t>
            </a:r>
            <a:r>
              <a:rPr lang="en-US" sz="1600" dirty="0">
                <a:solidFill>
                  <a:srgbClr val="415364"/>
                </a:solidFill>
                <a:latin typeface="Ubuntu"/>
              </a:rPr>
              <a:t>200 mg IV </a:t>
            </a:r>
            <a:r>
              <a:rPr lang="en-US" sz="1600" dirty="0" err="1" smtClean="0">
                <a:solidFill>
                  <a:srgbClr val="415364"/>
                </a:solidFill>
                <a:latin typeface="Ubuntu"/>
              </a:rPr>
              <a:t>tous</a:t>
            </a:r>
            <a:r>
              <a:rPr lang="en-US" sz="1600" dirty="0" smtClean="0">
                <a:solidFill>
                  <a:srgbClr val="415364"/>
                </a:solidFill>
                <a:latin typeface="Ubuntu"/>
              </a:rPr>
              <a:t> les 21 days</a:t>
            </a:r>
          </a:p>
          <a:p>
            <a:pPr marL="285750" indent="-285750" defTabSz="685800">
              <a:buClr>
                <a:srgbClr val="EA560D"/>
              </a:buClr>
              <a:buFont typeface="Courier New" panose="02070309020205020404" pitchFamily="49" charset="0"/>
              <a:buChar char="o"/>
            </a:pPr>
            <a:r>
              <a:rPr lang="en-US" sz="1600" dirty="0" err="1" smtClean="0">
                <a:solidFill>
                  <a:srgbClr val="415364"/>
                </a:solidFill>
                <a:latin typeface="Ubuntu"/>
              </a:rPr>
              <a:t>Durée</a:t>
            </a:r>
            <a:r>
              <a:rPr lang="en-US" sz="1600" dirty="0" smtClean="0">
                <a:solidFill>
                  <a:srgbClr val="415364"/>
                </a:solidFill>
                <a:latin typeface="Ubuntu"/>
              </a:rPr>
              <a:t> de 24 </a:t>
            </a:r>
            <a:r>
              <a:rPr lang="en-US" sz="1600" dirty="0" err="1" smtClean="0">
                <a:solidFill>
                  <a:srgbClr val="415364"/>
                </a:solidFill>
                <a:latin typeface="Ubuntu"/>
              </a:rPr>
              <a:t>mois</a:t>
            </a:r>
            <a:r>
              <a:rPr lang="en-US" sz="1600" dirty="0">
                <a:solidFill>
                  <a:srgbClr val="415364"/>
                </a:solidFill>
                <a:latin typeface="Ubuntu"/>
              </a:rPr>
              <a:t> max (52 cycles </a:t>
            </a:r>
            <a:r>
              <a:rPr lang="en-US" sz="1600" dirty="0" smtClean="0">
                <a:solidFill>
                  <a:srgbClr val="415364"/>
                </a:solidFill>
                <a:latin typeface="Ubuntu"/>
              </a:rPr>
              <a:t>de </a:t>
            </a:r>
            <a:r>
              <a:rPr lang="en-US" sz="1600" dirty="0" err="1">
                <a:solidFill>
                  <a:srgbClr val="415364"/>
                </a:solidFill>
                <a:latin typeface="Ubuntu"/>
              </a:rPr>
              <a:t>nivolumab</a:t>
            </a:r>
            <a:r>
              <a:rPr lang="en-US" sz="1600" dirty="0">
                <a:solidFill>
                  <a:srgbClr val="415364"/>
                </a:solidFill>
                <a:latin typeface="Ubuntu"/>
              </a:rPr>
              <a:t> </a:t>
            </a:r>
            <a:r>
              <a:rPr lang="en-US" sz="1600" dirty="0" err="1" smtClean="0">
                <a:solidFill>
                  <a:srgbClr val="415364"/>
                </a:solidFill>
                <a:latin typeface="Ubuntu"/>
              </a:rPr>
              <a:t>ou</a:t>
            </a:r>
            <a:r>
              <a:rPr lang="en-US" sz="1600" dirty="0" smtClean="0">
                <a:solidFill>
                  <a:srgbClr val="415364"/>
                </a:solidFill>
                <a:latin typeface="Ubuntu"/>
              </a:rPr>
              <a:t> </a:t>
            </a:r>
            <a:r>
              <a:rPr lang="en-US" sz="1600" dirty="0">
                <a:solidFill>
                  <a:srgbClr val="415364"/>
                </a:solidFill>
                <a:latin typeface="Ubuntu"/>
              </a:rPr>
              <a:t>35 cycles of </a:t>
            </a:r>
            <a:r>
              <a:rPr lang="en-US" sz="1600" dirty="0" err="1">
                <a:solidFill>
                  <a:srgbClr val="415364"/>
                </a:solidFill>
                <a:latin typeface="Ubuntu"/>
              </a:rPr>
              <a:t>pembrolizumab</a:t>
            </a:r>
            <a:r>
              <a:rPr lang="en-US" sz="1600" dirty="0">
                <a:solidFill>
                  <a:srgbClr val="415364"/>
                </a:solidFill>
                <a:latin typeface="Ubuntu"/>
              </a:rPr>
              <a:t>) </a:t>
            </a:r>
            <a:r>
              <a:rPr lang="en-US" sz="1600" dirty="0" err="1" smtClean="0">
                <a:solidFill>
                  <a:srgbClr val="415364"/>
                </a:solidFill>
                <a:latin typeface="Ubuntu"/>
              </a:rPr>
              <a:t>ou</a:t>
            </a:r>
            <a:r>
              <a:rPr lang="en-US" sz="1600" dirty="0" smtClean="0">
                <a:solidFill>
                  <a:srgbClr val="415364"/>
                </a:solidFill>
                <a:latin typeface="Ubuntu"/>
              </a:rPr>
              <a:t> </a:t>
            </a:r>
            <a:r>
              <a:rPr lang="fr-FR" sz="1600" dirty="0" smtClean="0">
                <a:solidFill>
                  <a:srgbClr val="415364"/>
                </a:solidFill>
                <a:latin typeface="Ubuntu"/>
              </a:rPr>
              <a:t>jusqu’à </a:t>
            </a:r>
            <a:r>
              <a:rPr lang="fr-FR" sz="1600" dirty="0">
                <a:solidFill>
                  <a:srgbClr val="415364"/>
                </a:solidFill>
                <a:latin typeface="Ubuntu"/>
              </a:rPr>
              <a:t>progression de la maladie, apparition d’une toxicité </a:t>
            </a:r>
            <a:r>
              <a:rPr lang="fr-FR" sz="1600" dirty="0" smtClean="0">
                <a:solidFill>
                  <a:srgbClr val="415364"/>
                </a:solidFill>
                <a:latin typeface="Ubuntu"/>
              </a:rPr>
              <a:t>inacceptable </a:t>
            </a:r>
            <a:r>
              <a:rPr lang="fr-FR" sz="1600" dirty="0">
                <a:solidFill>
                  <a:srgbClr val="415364"/>
                </a:solidFill>
                <a:latin typeface="Ubuntu"/>
              </a:rPr>
              <a:t>ou autres conditions intercurrentes compromettant la poursuite du traitement ou demande du patient. </a:t>
            </a:r>
            <a:endParaRPr lang="en-US" sz="1600" dirty="0">
              <a:solidFill>
                <a:srgbClr val="415364"/>
              </a:solidFill>
              <a:latin typeface="Ubuntu"/>
            </a:endParaRPr>
          </a:p>
        </p:txBody>
      </p:sp>
      <p:sp>
        <p:nvSpPr>
          <p:cNvPr id="9" name="Espace réservé du texte 7"/>
          <p:cNvSpPr>
            <a:spLocks noGrp="1"/>
          </p:cNvSpPr>
          <p:nvPr>
            <p:ph type="body" sz="quarter" idx="15"/>
          </p:nvPr>
        </p:nvSpPr>
        <p:spPr>
          <a:xfrm>
            <a:off x="827584" y="836712"/>
            <a:ext cx="7619256" cy="433388"/>
          </a:xfrm>
        </p:spPr>
        <p:txBody>
          <a:bodyPr/>
          <a:lstStyle/>
          <a:p>
            <a:r>
              <a:rPr lang="fr-FR" sz="2000" cap="small" dirty="0" smtClean="0"/>
              <a:t>Schéma</a:t>
            </a:r>
            <a:endParaRPr lang="fr-FR" sz="2000" cap="small" dirty="0"/>
          </a:p>
        </p:txBody>
      </p:sp>
    </p:spTree>
    <p:extLst>
      <p:ext uri="{BB962C8B-B14F-4D97-AF65-F5344CB8AC3E}">
        <p14:creationId xmlns:p14="http://schemas.microsoft.com/office/powerpoint/2010/main" val="27388610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smtClean="0">
                <a:ln>
                  <a:noFill/>
                </a:ln>
                <a:solidFill>
                  <a:srgbClr val="EA560D"/>
                </a:solidFill>
                <a:effectLst/>
                <a:uLnTx/>
                <a:uFillTx/>
                <a:latin typeface="Ubuntu" panose="020B0504030602030204"/>
                <a:ea typeface="+mn-ea"/>
                <a:cs typeface="+mn-cs"/>
              </a:rPr>
              <a:t>Ateliers de la Recherche Clinique - 06-Avril-2023</a:t>
            </a:r>
            <a:endParaRPr kumimoji="0" lang="fr-FR" sz="1000" b="0" i="0" u="none" strike="noStrike" kern="1200" cap="none" spc="0" normalizeH="0" baseline="0" noProof="0" dirty="0">
              <a:ln>
                <a:noFill/>
              </a:ln>
              <a:solidFill>
                <a:srgbClr val="EA560D"/>
              </a:solidFill>
              <a:effectLst/>
              <a:uLnTx/>
              <a:uFillTx/>
              <a:latin typeface="Ubuntu" panose="020B0504030602030204"/>
              <a:ea typeface="+mn-ea"/>
              <a:cs typeface="+mn-cs"/>
            </a:endParaRPr>
          </a:p>
        </p:txBody>
      </p:sp>
      <p:sp>
        <p:nvSpPr>
          <p:cNvPr id="39" name="OTLSHAPE_T_f132fc9bc9dc4862a7e5d8c4b51bd54f_ShapePercentage" hidden="1"/>
          <p:cNvSpPr/>
          <p:nvPr>
            <p:custDataLst>
              <p:tags r:id="rId2"/>
            </p:custDataLst>
          </p:nvPr>
        </p:nvSpPr>
        <p:spPr>
          <a:xfrm>
            <a:off x="1267991" y="3202312"/>
            <a:ext cx="0" cy="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white"/>
              </a:solidFill>
              <a:effectLst/>
              <a:uLnTx/>
              <a:uFillTx/>
              <a:latin typeface="Arial" panose="020B0604020202020204"/>
              <a:ea typeface="+mn-ea"/>
              <a:cs typeface="+mn-cs"/>
            </a:endParaRPr>
          </a:p>
        </p:txBody>
      </p:sp>
      <p:sp>
        <p:nvSpPr>
          <p:cNvPr id="55" name="OTLSHAPE_T_aeccfc1d7bf4475392215184ab143900_ShapePercentage" hidden="1"/>
          <p:cNvSpPr/>
          <p:nvPr>
            <p:custDataLst>
              <p:tags r:id="rId3"/>
            </p:custDataLst>
          </p:nvPr>
        </p:nvSpPr>
        <p:spPr>
          <a:xfrm>
            <a:off x="4569449" y="3701422"/>
            <a:ext cx="0" cy="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white"/>
              </a:solidFill>
              <a:effectLst/>
              <a:uLnTx/>
              <a:uFillTx/>
              <a:latin typeface="Arial" panose="020B0604020202020204"/>
              <a:ea typeface="+mn-ea"/>
              <a:cs typeface="+mn-cs"/>
            </a:endParaRPr>
          </a:p>
        </p:txBody>
      </p:sp>
      <p:sp>
        <p:nvSpPr>
          <p:cNvPr id="86" name="OTLSHAPE_T_38fc135007fc4a3ca84a89e7ecad54d0_ShapePercentage" hidden="1"/>
          <p:cNvSpPr/>
          <p:nvPr>
            <p:custDataLst>
              <p:tags r:id="rId4"/>
            </p:custDataLst>
          </p:nvPr>
        </p:nvSpPr>
        <p:spPr>
          <a:xfrm>
            <a:off x="1267991" y="3451867"/>
            <a:ext cx="0" cy="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white"/>
              </a:solidFill>
              <a:effectLst/>
              <a:uLnTx/>
              <a:uFillTx/>
              <a:latin typeface="Arial" panose="020B0604020202020204"/>
              <a:ea typeface="+mn-ea"/>
              <a:cs typeface="+mn-cs"/>
            </a:endParaRPr>
          </a:p>
        </p:txBody>
      </p:sp>
      <p:sp>
        <p:nvSpPr>
          <p:cNvPr id="40" name="OTLSHAPE_T_f132fc9bc9dc4862a7e5d8c4b51bd54f_Duration" hidden="1"/>
          <p:cNvSpPr txBox="1"/>
          <p:nvPr>
            <p:custDataLst>
              <p:tags r:id="rId5"/>
            </p:custDataLst>
          </p:nvPr>
        </p:nvSpPr>
        <p:spPr>
          <a:xfrm>
            <a:off x="12699" y="-489525"/>
            <a:ext cx="4826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smtClean="0">
                <a:ln>
                  <a:noFill/>
                </a:ln>
                <a:solidFill>
                  <a:srgbClr val="ED7D31"/>
                </a:solidFill>
                <a:effectLst/>
                <a:uLnTx/>
                <a:uFillTx/>
                <a:latin typeface="Calibri" panose="020F0502020204030204" pitchFamily="34" charset="0"/>
                <a:ea typeface="+mn-ea"/>
                <a:cs typeface="+mn-cs"/>
              </a:rPr>
              <a:t>924 jours</a:t>
            </a:r>
            <a:endParaRPr kumimoji="0" lang="fr-FR" sz="1000" b="0" i="0" u="none" strike="noStrike" kern="1200" cap="none" spc="0" normalizeH="0" baseline="0" noProof="0" dirty="0" err="1" smtClean="0">
              <a:ln>
                <a:noFill/>
              </a:ln>
              <a:solidFill>
                <a:srgbClr val="ED7D31"/>
              </a:solidFill>
              <a:effectLst/>
              <a:uLnTx/>
              <a:uFillTx/>
              <a:latin typeface="Calibri" panose="020F0502020204030204" pitchFamily="34" charset="0"/>
              <a:ea typeface="+mn-ea"/>
              <a:cs typeface="+mn-cs"/>
            </a:endParaRPr>
          </a:p>
        </p:txBody>
      </p:sp>
      <p:sp>
        <p:nvSpPr>
          <p:cNvPr id="41" name="OTLSHAPE_T_f132fc9bc9dc4862a7e5d8c4b51bd54f_TextPercentage" hidden="1"/>
          <p:cNvSpPr txBox="1"/>
          <p:nvPr>
            <p:custDataLst>
              <p:tags r:id="rId6"/>
            </p:custDataLst>
          </p:nvPr>
        </p:nvSpPr>
        <p:spPr>
          <a:xfrm>
            <a:off x="12700" y="43478"/>
            <a:ext cx="65"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err="1" smtClean="0">
              <a:ln>
                <a:noFill/>
              </a:ln>
              <a:solidFill>
                <a:srgbClr val="ED7D31"/>
              </a:solidFill>
              <a:effectLst/>
              <a:uLnTx/>
              <a:uFillTx/>
              <a:latin typeface="Calibri" panose="020F0502020204030204" pitchFamily="34" charset="0"/>
              <a:ea typeface="+mn-ea"/>
              <a:cs typeface="+mn-cs"/>
            </a:endParaRPr>
          </a:p>
        </p:txBody>
      </p:sp>
      <p:sp>
        <p:nvSpPr>
          <p:cNvPr id="42" name="OTLSHAPE_T_f132fc9bc9dc4862a7e5d8c4b51bd54f_StartDate" hidden="1"/>
          <p:cNvSpPr txBox="1"/>
          <p:nvPr>
            <p:custDataLst>
              <p:tags r:id="rId7"/>
            </p:custDataLst>
          </p:nvPr>
        </p:nvSpPr>
        <p:spPr>
          <a:xfrm>
            <a:off x="12700" y="-33466"/>
            <a:ext cx="65"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err="1" smtClean="0">
              <a:ln>
                <a:noFill/>
              </a:ln>
              <a:solidFill>
                <a:srgbClr val="44546A"/>
              </a:solidFill>
              <a:effectLst/>
              <a:uLnTx/>
              <a:uFillTx/>
              <a:latin typeface="Calibri" panose="020F0502020204030204" pitchFamily="34" charset="0"/>
              <a:ea typeface="+mn-ea"/>
              <a:cs typeface="+mn-cs"/>
            </a:endParaRPr>
          </a:p>
        </p:txBody>
      </p:sp>
      <p:sp>
        <p:nvSpPr>
          <p:cNvPr id="43" name="OTLSHAPE_T_f132fc9bc9dc4862a7e5d8c4b51bd54f_EndDate" hidden="1"/>
          <p:cNvSpPr txBox="1"/>
          <p:nvPr>
            <p:custDataLst>
              <p:tags r:id="rId8"/>
            </p:custDataLst>
          </p:nvPr>
        </p:nvSpPr>
        <p:spPr>
          <a:xfrm>
            <a:off x="12700" y="-33466"/>
            <a:ext cx="65"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err="1" smtClean="0">
              <a:ln>
                <a:noFill/>
              </a:ln>
              <a:solidFill>
                <a:srgbClr val="44546A"/>
              </a:solidFill>
              <a:effectLst/>
              <a:uLnTx/>
              <a:uFillTx/>
              <a:latin typeface="Calibri" panose="020F0502020204030204" pitchFamily="34" charset="0"/>
              <a:ea typeface="+mn-ea"/>
              <a:cs typeface="+mn-cs"/>
            </a:endParaRPr>
          </a:p>
        </p:txBody>
      </p:sp>
      <p:sp>
        <p:nvSpPr>
          <p:cNvPr id="56" name="OTLSHAPE_T_aeccfc1d7bf4475392215184ab143900_Duration" hidden="1"/>
          <p:cNvSpPr txBox="1"/>
          <p:nvPr>
            <p:custDataLst>
              <p:tags r:id="rId9"/>
            </p:custDataLst>
          </p:nvPr>
        </p:nvSpPr>
        <p:spPr>
          <a:xfrm>
            <a:off x="12699" y="-489525"/>
            <a:ext cx="4826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smtClean="0">
                <a:ln>
                  <a:noFill/>
                </a:ln>
                <a:solidFill>
                  <a:srgbClr val="ED7D31"/>
                </a:solidFill>
                <a:effectLst/>
                <a:uLnTx/>
                <a:uFillTx/>
                <a:latin typeface="Calibri" panose="020F0502020204030204" pitchFamily="34" charset="0"/>
                <a:ea typeface="+mn-ea"/>
                <a:cs typeface="+mn-cs"/>
              </a:rPr>
              <a:t>782 jours</a:t>
            </a:r>
            <a:endParaRPr kumimoji="0" lang="fr-FR" sz="1000" b="0" i="0" u="none" strike="noStrike" kern="1200" cap="none" spc="0" normalizeH="0" baseline="0" noProof="0" dirty="0" err="1" smtClean="0">
              <a:ln>
                <a:noFill/>
              </a:ln>
              <a:solidFill>
                <a:srgbClr val="ED7D31"/>
              </a:solidFill>
              <a:effectLst/>
              <a:uLnTx/>
              <a:uFillTx/>
              <a:latin typeface="Calibri" panose="020F0502020204030204" pitchFamily="34" charset="0"/>
              <a:ea typeface="+mn-ea"/>
              <a:cs typeface="+mn-cs"/>
            </a:endParaRPr>
          </a:p>
        </p:txBody>
      </p:sp>
      <p:sp>
        <p:nvSpPr>
          <p:cNvPr id="57" name="OTLSHAPE_T_aeccfc1d7bf4475392215184ab143900_TextPercentage" hidden="1"/>
          <p:cNvSpPr txBox="1"/>
          <p:nvPr>
            <p:custDataLst>
              <p:tags r:id="rId10"/>
            </p:custDataLst>
          </p:nvPr>
        </p:nvSpPr>
        <p:spPr>
          <a:xfrm>
            <a:off x="12700" y="43478"/>
            <a:ext cx="65"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err="1" smtClean="0">
              <a:ln>
                <a:noFill/>
              </a:ln>
              <a:solidFill>
                <a:srgbClr val="ED7D31"/>
              </a:solidFill>
              <a:effectLst/>
              <a:uLnTx/>
              <a:uFillTx/>
              <a:latin typeface="Calibri" panose="020F0502020204030204" pitchFamily="34" charset="0"/>
              <a:ea typeface="+mn-ea"/>
              <a:cs typeface="+mn-cs"/>
            </a:endParaRPr>
          </a:p>
        </p:txBody>
      </p:sp>
      <p:sp>
        <p:nvSpPr>
          <p:cNvPr id="58" name="OTLSHAPE_T_aeccfc1d7bf4475392215184ab143900_StartDate" hidden="1"/>
          <p:cNvSpPr txBox="1"/>
          <p:nvPr>
            <p:custDataLst>
              <p:tags r:id="rId11"/>
            </p:custDataLst>
          </p:nvPr>
        </p:nvSpPr>
        <p:spPr>
          <a:xfrm>
            <a:off x="12700" y="-33466"/>
            <a:ext cx="65"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err="1" smtClean="0">
              <a:ln>
                <a:noFill/>
              </a:ln>
              <a:solidFill>
                <a:srgbClr val="44546A"/>
              </a:solidFill>
              <a:effectLst/>
              <a:uLnTx/>
              <a:uFillTx/>
              <a:latin typeface="Calibri" panose="020F0502020204030204" pitchFamily="34" charset="0"/>
              <a:ea typeface="+mn-ea"/>
              <a:cs typeface="+mn-cs"/>
            </a:endParaRPr>
          </a:p>
        </p:txBody>
      </p:sp>
      <p:sp>
        <p:nvSpPr>
          <p:cNvPr id="59" name="OTLSHAPE_T_aeccfc1d7bf4475392215184ab143900_EndDate" hidden="1"/>
          <p:cNvSpPr txBox="1"/>
          <p:nvPr>
            <p:custDataLst>
              <p:tags r:id="rId12"/>
            </p:custDataLst>
          </p:nvPr>
        </p:nvSpPr>
        <p:spPr>
          <a:xfrm>
            <a:off x="12700" y="-33466"/>
            <a:ext cx="65"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err="1" smtClean="0">
              <a:ln>
                <a:noFill/>
              </a:ln>
              <a:solidFill>
                <a:srgbClr val="44546A"/>
              </a:solidFill>
              <a:effectLst/>
              <a:uLnTx/>
              <a:uFillTx/>
              <a:latin typeface="Calibri" panose="020F0502020204030204" pitchFamily="34" charset="0"/>
              <a:ea typeface="+mn-ea"/>
              <a:cs typeface="+mn-cs"/>
            </a:endParaRPr>
          </a:p>
        </p:txBody>
      </p:sp>
      <p:sp>
        <p:nvSpPr>
          <p:cNvPr id="87" name="OTLSHAPE_T_38fc135007fc4a3ca84a89e7ecad54d0_Duration" hidden="1"/>
          <p:cNvSpPr txBox="1"/>
          <p:nvPr>
            <p:custDataLst>
              <p:tags r:id="rId13"/>
            </p:custDataLst>
          </p:nvPr>
        </p:nvSpPr>
        <p:spPr>
          <a:xfrm>
            <a:off x="12699" y="-572075"/>
            <a:ext cx="5461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smtClean="0">
                <a:ln>
                  <a:noFill/>
                </a:ln>
                <a:solidFill>
                  <a:srgbClr val="ED7D31"/>
                </a:solidFill>
                <a:effectLst/>
                <a:uLnTx/>
                <a:uFillTx/>
                <a:latin typeface="Calibri" panose="020F0502020204030204" pitchFamily="34" charset="0"/>
                <a:ea typeface="+mn-ea"/>
                <a:cs typeface="+mn-cs"/>
              </a:rPr>
              <a:t>1446 jours</a:t>
            </a:r>
            <a:endParaRPr kumimoji="0" lang="fr-FR" sz="1000" b="0" i="0" u="none" strike="noStrike" kern="1200" cap="none" spc="0" normalizeH="0" baseline="0" noProof="0" dirty="0" err="1" smtClean="0">
              <a:ln>
                <a:noFill/>
              </a:ln>
              <a:solidFill>
                <a:srgbClr val="ED7D31"/>
              </a:solidFill>
              <a:effectLst/>
              <a:uLnTx/>
              <a:uFillTx/>
              <a:latin typeface="Calibri" panose="020F0502020204030204" pitchFamily="34" charset="0"/>
              <a:ea typeface="+mn-ea"/>
              <a:cs typeface="+mn-cs"/>
            </a:endParaRPr>
          </a:p>
        </p:txBody>
      </p:sp>
      <p:sp>
        <p:nvSpPr>
          <p:cNvPr id="88" name="OTLSHAPE_T_38fc135007fc4a3ca84a89e7ecad54d0_TextPercentage" hidden="1"/>
          <p:cNvSpPr txBox="1"/>
          <p:nvPr>
            <p:custDataLst>
              <p:tags r:id="rId14"/>
            </p:custDataLst>
          </p:nvPr>
        </p:nvSpPr>
        <p:spPr>
          <a:xfrm>
            <a:off x="12700" y="43478"/>
            <a:ext cx="65"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err="1" smtClean="0">
              <a:ln>
                <a:noFill/>
              </a:ln>
              <a:solidFill>
                <a:srgbClr val="ED7D31"/>
              </a:solidFill>
              <a:effectLst/>
              <a:uLnTx/>
              <a:uFillTx/>
              <a:latin typeface="Calibri" panose="020F0502020204030204" pitchFamily="34" charset="0"/>
              <a:ea typeface="+mn-ea"/>
              <a:cs typeface="+mn-cs"/>
            </a:endParaRPr>
          </a:p>
        </p:txBody>
      </p:sp>
      <p:sp>
        <p:nvSpPr>
          <p:cNvPr id="89" name="OTLSHAPE_T_38fc135007fc4a3ca84a89e7ecad54d0_StartDate" hidden="1"/>
          <p:cNvSpPr txBox="1"/>
          <p:nvPr>
            <p:custDataLst>
              <p:tags r:id="rId15"/>
            </p:custDataLst>
          </p:nvPr>
        </p:nvSpPr>
        <p:spPr>
          <a:xfrm>
            <a:off x="12700" y="43478"/>
            <a:ext cx="65"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err="1" smtClean="0">
              <a:ln>
                <a:noFill/>
              </a:ln>
              <a:solidFill>
                <a:srgbClr val="44546A"/>
              </a:solidFill>
              <a:effectLst/>
              <a:uLnTx/>
              <a:uFillTx/>
              <a:latin typeface="Calibri" panose="020F0502020204030204" pitchFamily="34" charset="0"/>
              <a:ea typeface="+mn-ea"/>
              <a:cs typeface="+mn-cs"/>
            </a:endParaRPr>
          </a:p>
        </p:txBody>
      </p:sp>
      <p:sp>
        <p:nvSpPr>
          <p:cNvPr id="90" name="OTLSHAPE_T_38fc135007fc4a3ca84a89e7ecad54d0_EndDate" hidden="1"/>
          <p:cNvSpPr txBox="1"/>
          <p:nvPr>
            <p:custDataLst>
              <p:tags r:id="rId16"/>
            </p:custDataLst>
          </p:nvPr>
        </p:nvSpPr>
        <p:spPr>
          <a:xfrm>
            <a:off x="12700" y="43478"/>
            <a:ext cx="65"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err="1" smtClean="0">
              <a:ln>
                <a:noFill/>
              </a:ln>
              <a:solidFill>
                <a:srgbClr val="44546A"/>
              </a:solidFill>
              <a:effectLst/>
              <a:uLnTx/>
              <a:uFillTx/>
              <a:latin typeface="Calibri" panose="020F0502020204030204" pitchFamily="34" charset="0"/>
              <a:ea typeface="+mn-ea"/>
              <a:cs typeface="+mn-cs"/>
            </a:endParaRPr>
          </a:p>
        </p:txBody>
      </p:sp>
      <p:sp>
        <p:nvSpPr>
          <p:cNvPr id="70" name="Titre 6"/>
          <p:cNvSpPr txBox="1">
            <a:spLocks/>
          </p:cNvSpPr>
          <p:nvPr/>
        </p:nvSpPr>
        <p:spPr>
          <a:xfrm>
            <a:off x="936000" y="252000"/>
            <a:ext cx="7941733" cy="458510"/>
          </a:xfrm>
          <a:prstGeom prst="rect">
            <a:avLst/>
          </a:prstGeom>
        </p:spPr>
        <p:txBody>
          <a:bodyPr/>
          <a:lstStyle>
            <a:lvl1pPr algn="l" defTabSz="685800" rtl="0" eaLnBrk="1" latinLnBrk="0" hangingPunct="1">
              <a:lnSpc>
                <a:spcPct val="90000"/>
              </a:lnSpc>
              <a:spcBef>
                <a:spcPct val="0"/>
              </a:spcBef>
              <a:buNone/>
              <a:defRPr lang="fr-FR" sz="2800" b="1" kern="1200" dirty="0">
                <a:solidFill>
                  <a:schemeClr val="accent1"/>
                </a:solidFill>
                <a:latin typeface="Ubuntu"/>
                <a:ea typeface="+mn-ea"/>
                <a:cs typeface="+mn-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b="1" i="0" u="none" strike="noStrike" kern="1200" cap="none" spc="0" normalizeH="0" baseline="0" noProof="0" dirty="0" err="1" smtClean="0">
                <a:ln>
                  <a:noFill/>
                </a:ln>
                <a:solidFill>
                  <a:srgbClr val="415364"/>
                </a:solidFill>
                <a:effectLst/>
                <a:uLnTx/>
                <a:uFillTx/>
                <a:latin typeface="Ubuntu"/>
                <a:ea typeface="+mn-ea"/>
                <a:cs typeface="+mn-cs"/>
              </a:rPr>
              <a:t>AcSé</a:t>
            </a:r>
            <a:r>
              <a:rPr kumimoji="0" lang="fr-FR" b="1" i="0" u="none" strike="noStrike" kern="1200" cap="none" spc="0" normalizeH="0" baseline="0" noProof="0" dirty="0" smtClean="0">
                <a:ln>
                  <a:noFill/>
                </a:ln>
                <a:solidFill>
                  <a:srgbClr val="415364"/>
                </a:solidFill>
                <a:effectLst/>
                <a:uLnTx/>
                <a:uFillTx/>
                <a:latin typeface="Ubuntu"/>
                <a:ea typeface="+mn-ea"/>
                <a:cs typeface="+mn-cs"/>
              </a:rPr>
              <a:t> Immunothérapie</a:t>
            </a:r>
            <a:endParaRPr kumimoji="0" lang="fr-FR" b="1" i="0" u="none" strike="noStrike" kern="1200" cap="none" spc="0" normalizeH="0" baseline="0" noProof="0" dirty="0">
              <a:ln>
                <a:noFill/>
              </a:ln>
              <a:solidFill>
                <a:srgbClr val="415364"/>
              </a:solidFill>
              <a:effectLst/>
              <a:uLnTx/>
              <a:uFillTx/>
              <a:latin typeface="Ubuntu"/>
              <a:ea typeface="+mn-ea"/>
              <a:cs typeface="+mn-cs"/>
            </a:endParaRPr>
          </a:p>
        </p:txBody>
      </p:sp>
      <p:sp>
        <p:nvSpPr>
          <p:cNvPr id="71" name="Espace réservé du texte 8"/>
          <p:cNvSpPr txBox="1">
            <a:spLocks/>
          </p:cNvSpPr>
          <p:nvPr/>
        </p:nvSpPr>
        <p:spPr>
          <a:xfrm>
            <a:off x="872751" y="4653136"/>
            <a:ext cx="7940675" cy="1056454"/>
          </a:xfrm>
          <a:prstGeom prst="rect">
            <a:avLst/>
          </a:prstGeom>
        </p:spPr>
        <p:txBody>
          <a:bodyPr/>
          <a:lstStyle>
            <a:lvl1pPr marL="0" indent="0" algn="l" defTabSz="685800" rtl="0" eaLnBrk="1" latinLnBrk="0" hangingPunct="1">
              <a:lnSpc>
                <a:spcPct val="100000"/>
              </a:lnSpc>
              <a:spcBef>
                <a:spcPts val="0"/>
              </a:spcBef>
              <a:buFontTx/>
              <a:buNone/>
              <a:defRPr sz="1400" b="0" kern="1200">
                <a:solidFill>
                  <a:schemeClr val="tx1"/>
                </a:solidFill>
                <a:latin typeface="Ubuntu"/>
                <a:ea typeface="+mn-ea"/>
                <a:cs typeface="+mn-cs"/>
              </a:defRPr>
            </a:lvl1pPr>
            <a:lvl2pPr marL="180000" indent="-180000" algn="l" defTabSz="685800" rtl="0" eaLnBrk="1" latinLnBrk="0" hangingPunct="1">
              <a:lnSpc>
                <a:spcPct val="100000"/>
              </a:lnSpc>
              <a:spcBef>
                <a:spcPts val="600"/>
              </a:spcBef>
              <a:buClr>
                <a:srgbClr val="EA560D"/>
              </a:buClr>
              <a:buSzPct val="100000"/>
              <a:buFont typeface="Courier New" panose="02070309020205020404" pitchFamily="49" charset="0"/>
              <a:buChar char="o"/>
              <a:defRPr sz="1800" kern="1200">
                <a:solidFill>
                  <a:srgbClr val="415364"/>
                </a:solidFill>
                <a:latin typeface="Ubuntu"/>
                <a:ea typeface="+mn-ea"/>
                <a:cs typeface="+mn-cs"/>
              </a:defRPr>
            </a:lvl2pPr>
            <a:lvl3pPr marL="360000" indent="-180000" algn="l" defTabSz="685800" rtl="0" eaLnBrk="1" latinLnBrk="0" hangingPunct="1">
              <a:lnSpc>
                <a:spcPct val="100000"/>
              </a:lnSpc>
              <a:spcBef>
                <a:spcPts val="300"/>
              </a:spcBef>
              <a:buClrTx/>
              <a:buSzPct val="100000"/>
              <a:buFont typeface="Courier New" panose="02070309020205020404" pitchFamily="49" charset="0"/>
              <a:buChar char="o"/>
              <a:defRPr sz="1600" kern="1200">
                <a:solidFill>
                  <a:srgbClr val="415364"/>
                </a:solidFill>
                <a:latin typeface="Ubuntu"/>
                <a:ea typeface="+mn-ea"/>
                <a:cs typeface="+mn-cs"/>
              </a:defRPr>
            </a:lvl3pPr>
            <a:lvl4pPr marL="540000" indent="-180000" algn="l" defTabSz="685800" rtl="0" eaLnBrk="1" latinLnBrk="0" hangingPunct="1">
              <a:lnSpc>
                <a:spcPct val="100000"/>
              </a:lnSpc>
              <a:spcBef>
                <a:spcPts val="0"/>
              </a:spcBef>
              <a:buClr>
                <a:schemeClr val="accent6">
                  <a:lumMod val="60000"/>
                  <a:lumOff val="40000"/>
                </a:schemeClr>
              </a:buClr>
              <a:buSzPct val="100000"/>
              <a:buFont typeface="Courier New" panose="02070309020205020404" pitchFamily="49" charset="0"/>
              <a:buChar char="o"/>
              <a:defRPr sz="1600" kern="1200">
                <a:solidFill>
                  <a:srgbClr val="415364"/>
                </a:solidFill>
                <a:latin typeface="Ubuntu"/>
                <a:ea typeface="+mn-ea"/>
                <a:cs typeface="+mn-cs"/>
              </a:defRPr>
            </a:lvl4pPr>
            <a:lvl5pPr marL="747450" indent="-171450" algn="l" defTabSz="685800" rtl="0" eaLnBrk="1" latinLnBrk="0" hangingPunct="1">
              <a:lnSpc>
                <a:spcPct val="100000"/>
              </a:lnSpc>
              <a:spcBef>
                <a:spcPts val="300"/>
              </a:spcBef>
              <a:buClr>
                <a:schemeClr val="accent4">
                  <a:lumMod val="60000"/>
                  <a:lumOff val="40000"/>
                </a:schemeClr>
              </a:buClr>
              <a:buFont typeface="Courier New" panose="02070309020205020404" pitchFamily="49" charset="0"/>
              <a:buChar char="o"/>
              <a:defRPr sz="1400" i="0" kern="1200">
                <a:solidFill>
                  <a:srgbClr val="415364"/>
                </a:solidFill>
                <a:latin typeface="Ubuntu"/>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marR="0" lvl="0" indent="-285750" algn="l" defTabSz="685800" rtl="0" eaLnBrk="1" fontAlgn="auto" latinLnBrk="0" hangingPunct="1">
              <a:lnSpc>
                <a:spcPct val="100000"/>
              </a:lnSpc>
              <a:spcBef>
                <a:spcPts val="400"/>
              </a:spcBef>
              <a:spcAft>
                <a:spcPts val="0"/>
              </a:spcAft>
              <a:buClr>
                <a:srgbClr val="EA560D"/>
              </a:buClr>
              <a:buSzPct val="100000"/>
              <a:buFont typeface="Courier New" panose="02070309020205020404" pitchFamily="49" charset="0"/>
              <a:buChar char="o"/>
              <a:tabLst/>
              <a:defRPr/>
            </a:pPr>
            <a:r>
              <a:rPr kumimoji="0" lang="fr-FR" sz="1600" b="0" i="0" u="none" strike="noStrike" kern="1200" cap="none" spc="0" normalizeH="0" baseline="0" noProof="0" dirty="0" smtClean="0">
                <a:ln>
                  <a:noFill/>
                </a:ln>
                <a:solidFill>
                  <a:srgbClr val="415364"/>
                </a:solidFill>
                <a:effectLst/>
                <a:uLnTx/>
                <a:uFillTx/>
                <a:latin typeface="Ubuntu"/>
                <a:ea typeface="+mn-ea"/>
                <a:cs typeface="+mn-cs"/>
              </a:rPr>
              <a:t>Fin des inclusions = 31/12/2020</a:t>
            </a:r>
          </a:p>
          <a:p>
            <a:pPr marL="285750" marR="0" lvl="0" indent="-285750" algn="l" defTabSz="685800" rtl="0" eaLnBrk="1" fontAlgn="auto" latinLnBrk="0" hangingPunct="1">
              <a:lnSpc>
                <a:spcPct val="100000"/>
              </a:lnSpc>
              <a:spcBef>
                <a:spcPts val="400"/>
              </a:spcBef>
              <a:spcAft>
                <a:spcPts val="0"/>
              </a:spcAft>
              <a:buClr>
                <a:srgbClr val="EA560D"/>
              </a:buClr>
              <a:buSzPct val="100000"/>
              <a:buFont typeface="Courier New" panose="02070309020205020404" pitchFamily="49" charset="0"/>
              <a:buChar char="o"/>
              <a:tabLst/>
              <a:defRPr/>
            </a:pPr>
            <a:r>
              <a:rPr kumimoji="0" lang="fr-FR" sz="1600" b="0" i="0" u="none" strike="noStrike" kern="1200" cap="none" spc="0" normalizeH="0" baseline="0" noProof="0" dirty="0" smtClean="0">
                <a:ln>
                  <a:noFill/>
                </a:ln>
                <a:solidFill>
                  <a:srgbClr val="415364"/>
                </a:solidFill>
                <a:effectLst/>
                <a:uLnTx/>
                <a:uFillTx/>
                <a:latin typeface="Ubuntu"/>
                <a:ea typeface="+mn-ea"/>
                <a:cs typeface="+mn-cs"/>
              </a:rPr>
              <a:t>Dernier patient traité = 31/12/2022</a:t>
            </a:r>
          </a:p>
          <a:p>
            <a:pPr marL="285750" marR="0" lvl="0" indent="-285750" algn="l" defTabSz="685800" rtl="0" eaLnBrk="1" fontAlgn="auto" latinLnBrk="0" hangingPunct="1">
              <a:lnSpc>
                <a:spcPct val="100000"/>
              </a:lnSpc>
              <a:spcBef>
                <a:spcPts val="400"/>
              </a:spcBef>
              <a:spcAft>
                <a:spcPts val="0"/>
              </a:spcAft>
              <a:buClr>
                <a:srgbClr val="EA560D"/>
              </a:buClr>
              <a:buSzPct val="100000"/>
              <a:buFont typeface="Courier New" panose="02070309020205020404" pitchFamily="49" charset="0"/>
              <a:buChar char="o"/>
              <a:tabLst/>
              <a:defRPr/>
            </a:pPr>
            <a:r>
              <a:rPr kumimoji="0" lang="fr-FR" sz="1600" b="0" i="0" u="none" strike="noStrike" kern="1200" cap="none" spc="0" normalizeH="0" baseline="0" noProof="0" dirty="0" smtClean="0">
                <a:ln>
                  <a:noFill/>
                </a:ln>
                <a:solidFill>
                  <a:srgbClr val="415364"/>
                </a:solidFill>
                <a:effectLst/>
                <a:uLnTx/>
                <a:uFillTx/>
                <a:latin typeface="Ubuntu"/>
                <a:ea typeface="+mn-ea"/>
                <a:cs typeface="+mn-cs"/>
              </a:rPr>
              <a:t>Fin du suivi = 31/12/2023</a:t>
            </a:r>
          </a:p>
        </p:txBody>
      </p:sp>
      <p:sp>
        <p:nvSpPr>
          <p:cNvPr id="73" name="OTLSHAPE_TB_00000000000000000000000000000000_LeftEndCaps"/>
          <p:cNvSpPr txBox="1"/>
          <p:nvPr>
            <p:custDataLst>
              <p:tags r:id="rId17"/>
            </p:custDataLst>
          </p:nvPr>
        </p:nvSpPr>
        <p:spPr>
          <a:xfrm>
            <a:off x="254000" y="2504340"/>
            <a:ext cx="469900" cy="279400"/>
          </a:xfrm>
          <a:prstGeom prst="rect">
            <a:avLst/>
          </a:prstGeom>
          <a:noFill/>
        </p:spPr>
        <p:txBody>
          <a:bodyPr vert="horz"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smtClean="0">
                <a:ln>
                  <a:noFill/>
                </a:ln>
                <a:solidFill>
                  <a:srgbClr val="ED7D31"/>
                </a:solidFill>
                <a:effectLst/>
                <a:uLnTx/>
                <a:uFillTx/>
                <a:latin typeface="Calibri" panose="020F0502020204030204" pitchFamily="34" charset="0"/>
                <a:ea typeface="+mn-ea"/>
                <a:cs typeface="+mn-cs"/>
              </a:rPr>
              <a:t>2017</a:t>
            </a:r>
            <a:endParaRPr kumimoji="0" lang="fr-FR" sz="1800" b="1" i="0" u="none" strike="noStrike" kern="1200" cap="none" spc="0" normalizeH="0" baseline="0" noProof="0" dirty="0" err="1" smtClean="0">
              <a:ln>
                <a:noFill/>
              </a:ln>
              <a:solidFill>
                <a:srgbClr val="ED7D31"/>
              </a:solidFill>
              <a:effectLst/>
              <a:uLnTx/>
              <a:uFillTx/>
              <a:latin typeface="Calibri" panose="020F0502020204030204" pitchFamily="34" charset="0"/>
              <a:ea typeface="+mn-ea"/>
              <a:cs typeface="+mn-cs"/>
            </a:endParaRPr>
          </a:p>
        </p:txBody>
      </p:sp>
      <p:sp>
        <p:nvSpPr>
          <p:cNvPr id="74" name="OTLSHAPE_TB_00000000000000000000000000000000_RightEndCaps"/>
          <p:cNvSpPr txBox="1"/>
          <p:nvPr>
            <p:custDataLst>
              <p:tags r:id="rId18"/>
            </p:custDataLst>
          </p:nvPr>
        </p:nvSpPr>
        <p:spPr>
          <a:xfrm>
            <a:off x="8426534" y="2504340"/>
            <a:ext cx="451662" cy="279061"/>
          </a:xfrm>
          <a:prstGeom prst="rect">
            <a:avLst/>
          </a:prstGeom>
          <a:noFill/>
        </p:spPr>
        <p:txBody>
          <a:bodyPr vert="horz"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44" normalizeH="0" baseline="0" noProof="0" dirty="0" smtClean="0">
                <a:ln>
                  <a:noFill/>
                </a:ln>
                <a:solidFill>
                  <a:srgbClr val="ED7D31"/>
                </a:solidFill>
                <a:effectLst/>
                <a:uLnTx/>
                <a:uFillTx/>
                <a:latin typeface="Calibri" panose="020F0502020204030204" pitchFamily="34" charset="0"/>
                <a:ea typeface="+mn-ea"/>
                <a:cs typeface="+mn-cs"/>
              </a:rPr>
              <a:t>2024</a:t>
            </a:r>
          </a:p>
        </p:txBody>
      </p:sp>
      <p:cxnSp>
        <p:nvCxnSpPr>
          <p:cNvPr id="77" name="OTLSHAPE_M_4b878d43fa684f67833e7e28277b9ec7_Connector1"/>
          <p:cNvCxnSpPr/>
          <p:nvPr>
            <p:custDataLst>
              <p:tags r:id="rId19"/>
            </p:custDataLst>
          </p:nvPr>
        </p:nvCxnSpPr>
        <p:spPr>
          <a:xfrm>
            <a:off x="964377" y="1861129"/>
            <a:ext cx="0" cy="592243"/>
          </a:xfrm>
          <a:prstGeom prst="line">
            <a:avLst/>
          </a:prstGeom>
          <a:ln w="9525" cap="flat" cmpd="sng" algn="ctr">
            <a:solidFill>
              <a:srgbClr val="4F81BD">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OTLSHAPE_M_81a43fb0aa834f8c91ee2da5cc57684c_Connector1"/>
          <p:cNvCxnSpPr/>
          <p:nvPr>
            <p:custDataLst>
              <p:tags r:id="rId20"/>
            </p:custDataLst>
          </p:nvPr>
        </p:nvCxnSpPr>
        <p:spPr>
          <a:xfrm>
            <a:off x="1276890" y="2068349"/>
            <a:ext cx="0" cy="448522"/>
          </a:xfrm>
          <a:prstGeom prst="line">
            <a:avLst/>
          </a:prstGeom>
          <a:ln w="9525" cap="flat" cmpd="sng" algn="ctr">
            <a:solidFill>
              <a:srgbClr val="4F81BD">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OTLSHAPE_M_76f186a30488492d85862af11ac27a26_Connector1"/>
          <p:cNvCxnSpPr/>
          <p:nvPr>
            <p:custDataLst>
              <p:tags r:id="rId21"/>
            </p:custDataLst>
          </p:nvPr>
        </p:nvCxnSpPr>
        <p:spPr>
          <a:xfrm>
            <a:off x="4575797" y="2068349"/>
            <a:ext cx="0" cy="448522"/>
          </a:xfrm>
          <a:prstGeom prst="line">
            <a:avLst/>
          </a:prstGeom>
          <a:ln w="9525" cap="flat" cmpd="sng" algn="ctr">
            <a:solidFill>
              <a:srgbClr val="4F81BD">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OTLSHAPE_M_9510bb309e79432db5fc1c9e26985f50_Connector1"/>
          <p:cNvCxnSpPr/>
          <p:nvPr>
            <p:custDataLst>
              <p:tags r:id="rId22"/>
            </p:custDataLst>
          </p:nvPr>
        </p:nvCxnSpPr>
        <p:spPr>
          <a:xfrm>
            <a:off x="7359329" y="2068349"/>
            <a:ext cx="0" cy="448522"/>
          </a:xfrm>
          <a:prstGeom prst="line">
            <a:avLst/>
          </a:prstGeom>
          <a:ln w="9525" cap="flat" cmpd="sng" algn="ctr">
            <a:solidFill>
              <a:srgbClr val="4F81BD">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OTLSHAPE_M_9e949a4d116e4d87955706d75ccb0488_Connector1"/>
          <p:cNvCxnSpPr/>
          <p:nvPr>
            <p:custDataLst>
              <p:tags r:id="rId23"/>
            </p:custDataLst>
          </p:nvPr>
        </p:nvCxnSpPr>
        <p:spPr>
          <a:xfrm>
            <a:off x="7918076" y="1603106"/>
            <a:ext cx="0" cy="542840"/>
          </a:xfrm>
          <a:prstGeom prst="line">
            <a:avLst/>
          </a:prstGeom>
          <a:ln w="9525" cap="flat" cmpd="sng" algn="ctr">
            <a:solidFill>
              <a:srgbClr val="4F81BD">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OTLSHAPE_M_9e949a4d116e4d87955706d75ccb0488_Connector2"/>
          <p:cNvCxnSpPr/>
          <p:nvPr>
            <p:custDataLst>
              <p:tags r:id="rId24"/>
            </p:custDataLst>
          </p:nvPr>
        </p:nvCxnSpPr>
        <p:spPr>
          <a:xfrm>
            <a:off x="7918076" y="2300971"/>
            <a:ext cx="0" cy="215900"/>
          </a:xfrm>
          <a:prstGeom prst="line">
            <a:avLst/>
          </a:prstGeom>
          <a:ln w="9525" cap="flat" cmpd="sng" algn="ctr">
            <a:solidFill>
              <a:srgbClr val="4F81BD">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OTLSHAPE_M_deb2b666b9304735b2f99fa59b50a6ea_Connector1"/>
          <p:cNvCxnSpPr/>
          <p:nvPr>
            <p:custDataLst>
              <p:tags r:id="rId25"/>
            </p:custDataLst>
          </p:nvPr>
        </p:nvCxnSpPr>
        <p:spPr>
          <a:xfrm>
            <a:off x="8229342" y="2068349"/>
            <a:ext cx="0" cy="448522"/>
          </a:xfrm>
          <a:prstGeom prst="line">
            <a:avLst/>
          </a:prstGeom>
          <a:ln w="9525" cap="flat" cmpd="sng" algn="ctr">
            <a:solidFill>
              <a:srgbClr val="4F81BD">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OTLSHAPE_T_4e1b6d524b8e450cbb8a915d2a0d2219_HorizontalConnector1"/>
          <p:cNvCxnSpPr/>
          <p:nvPr>
            <p:custDataLst>
              <p:tags r:id="rId26"/>
            </p:custDataLst>
          </p:nvPr>
        </p:nvCxnSpPr>
        <p:spPr>
          <a:xfrm>
            <a:off x="903394" y="3798089"/>
            <a:ext cx="2227089" cy="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OTLSHAPE_T_c09da4c5bf0e4d89b988ab4d940fc726_HorizontalConnector1"/>
          <p:cNvCxnSpPr/>
          <p:nvPr>
            <p:custDataLst>
              <p:tags r:id="rId27"/>
            </p:custDataLst>
          </p:nvPr>
        </p:nvCxnSpPr>
        <p:spPr>
          <a:xfrm flipH="1">
            <a:off x="1267991" y="3564071"/>
            <a:ext cx="135571" cy="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5" name="OTLSHAPE_TB_00000000000000000000000000000000_ScaleContainer"/>
          <p:cNvSpPr/>
          <p:nvPr>
            <p:custDataLst>
              <p:tags r:id="rId28"/>
            </p:custDataLst>
          </p:nvPr>
        </p:nvSpPr>
        <p:spPr>
          <a:xfrm>
            <a:off x="844465" y="2516871"/>
            <a:ext cx="7467600" cy="254000"/>
          </a:xfrm>
          <a:prstGeom prst="roundRect">
            <a:avLst/>
          </a:prstGeom>
          <a:gradFill flip="none" rotWithShape="1">
            <a:gsLst>
              <a:gs pos="0">
                <a:srgbClr val="44546A"/>
              </a:gs>
              <a:gs pos="100000">
                <a:srgbClr val="52667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white"/>
              </a:solidFill>
              <a:effectLst/>
              <a:uLnTx/>
              <a:uFillTx/>
              <a:latin typeface="Arial" panose="020B0604020202020204"/>
              <a:ea typeface="+mn-ea"/>
              <a:cs typeface="+mn-cs"/>
            </a:endParaRPr>
          </a:p>
        </p:txBody>
      </p:sp>
      <p:sp>
        <p:nvSpPr>
          <p:cNvPr id="97" name="OTLSHAPE_TB_00000000000000000000000000000000_ElapsedTime"/>
          <p:cNvSpPr/>
          <p:nvPr>
            <p:custDataLst>
              <p:tags r:id="rId29"/>
            </p:custDataLst>
          </p:nvPr>
        </p:nvSpPr>
        <p:spPr>
          <a:xfrm>
            <a:off x="844465" y="2720071"/>
            <a:ext cx="5486400" cy="50800"/>
          </a:xfrm>
          <a:prstGeom prst="roundRect">
            <a:avLst/>
          </a:prstGeom>
          <a:solidFill>
            <a:srgbClr val="FF0000">
              <a:alpha val="74902"/>
            </a:srgbClr>
          </a:solidFill>
          <a:ln w="12700" cap="flat" cmpd="sng" algn="ctr">
            <a:noFill/>
            <a:prstDash val="solid"/>
            <a:miter lim="800000"/>
          </a:ln>
          <a:effectLst/>
          <a:scene3d>
            <a:camera prst="orthographicFront"/>
            <a:lightRig rig="threePt" dir="t"/>
          </a:scene3d>
          <a:sp3d>
            <a:bevelT w="12700" h="139700"/>
          </a:sp3d>
          <a:extLs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white"/>
              </a:solidFill>
              <a:effectLst/>
              <a:uLnTx/>
              <a:uFillTx/>
              <a:latin typeface="Arial" panose="020B0604020202020204"/>
              <a:ea typeface="+mn-ea"/>
              <a:cs typeface="+mn-cs"/>
            </a:endParaRPr>
          </a:p>
        </p:txBody>
      </p:sp>
      <p:sp>
        <p:nvSpPr>
          <p:cNvPr id="98" name="OTLSHAPE_TB_00000000000000000000000000000000_TodayMarkerShape"/>
          <p:cNvSpPr/>
          <p:nvPr>
            <p:custDataLst>
              <p:tags r:id="rId30"/>
            </p:custDataLst>
          </p:nvPr>
        </p:nvSpPr>
        <p:spPr>
          <a:xfrm>
            <a:off x="6287186" y="2770871"/>
            <a:ext cx="76200" cy="84667"/>
          </a:xfrm>
          <a:prstGeom prst="triangle">
            <a:avLst/>
          </a:prstGeom>
          <a:solidFill>
            <a:srgbClr val="FF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white"/>
              </a:solidFill>
              <a:effectLst/>
              <a:uLnTx/>
              <a:uFillTx/>
              <a:latin typeface="Arial" panose="020B0604020202020204"/>
              <a:ea typeface="+mn-ea"/>
              <a:cs typeface="+mn-cs"/>
            </a:endParaRPr>
          </a:p>
        </p:txBody>
      </p:sp>
      <p:sp>
        <p:nvSpPr>
          <p:cNvPr id="99" name="OTLSHAPE_TB_00000000000000000000000000000000_TodayMarkerText"/>
          <p:cNvSpPr txBox="1"/>
          <p:nvPr>
            <p:custDataLst>
              <p:tags r:id="rId31"/>
            </p:custDataLst>
          </p:nvPr>
        </p:nvSpPr>
        <p:spPr>
          <a:xfrm>
            <a:off x="5961014" y="2855538"/>
            <a:ext cx="736600" cy="186055"/>
          </a:xfrm>
          <a:prstGeom prst="rect">
            <a:avLst/>
          </a:prstGeom>
          <a:noFill/>
        </p:spPr>
        <p:txBody>
          <a:bodyPr vert="horz"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6" normalizeH="0" baseline="0" noProof="0" smtClean="0">
                <a:ln>
                  <a:noFill/>
                </a:ln>
                <a:solidFill>
                  <a:prstClr val="black"/>
                </a:solidFill>
                <a:effectLst/>
                <a:uLnTx/>
                <a:uFillTx/>
                <a:latin typeface="Calibri" panose="020F0502020204030204" pitchFamily="34" charset="0"/>
                <a:ea typeface="+mn-ea"/>
                <a:cs typeface="+mn-cs"/>
              </a:rPr>
              <a:t>Aujourd'hui</a:t>
            </a:r>
            <a:endParaRPr kumimoji="0" lang="fr-FR" sz="1200" b="0" i="0" u="none" strike="noStrike" kern="1200" cap="none" spc="-6" normalizeH="0" baseline="0" noProof="0" dirty="0" smtClean="0">
              <a:ln>
                <a:noFill/>
              </a:ln>
              <a:solidFill>
                <a:prstClr val="black"/>
              </a:solidFill>
              <a:effectLst/>
              <a:uLnTx/>
              <a:uFillTx/>
              <a:latin typeface="Calibri" panose="020F0502020204030204" pitchFamily="34" charset="0"/>
              <a:ea typeface="+mn-ea"/>
              <a:cs typeface="+mn-cs"/>
            </a:endParaRPr>
          </a:p>
        </p:txBody>
      </p:sp>
      <p:sp>
        <p:nvSpPr>
          <p:cNvPr id="100" name="OTLSHAPE_TB_00000000000000000000000000000000_TimescaleInterval1"/>
          <p:cNvSpPr txBox="1"/>
          <p:nvPr>
            <p:custDataLst>
              <p:tags r:id="rId32"/>
            </p:custDataLst>
          </p:nvPr>
        </p:nvSpPr>
        <p:spPr>
          <a:xfrm>
            <a:off x="907965" y="2550843"/>
            <a:ext cx="304955"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20" normalizeH="0" baseline="0" noProof="0" smtClean="0">
                <a:ln>
                  <a:noFill/>
                </a:ln>
                <a:solidFill>
                  <a:prstClr val="white"/>
                </a:solidFill>
                <a:effectLst/>
                <a:uLnTx/>
                <a:uFillTx/>
                <a:latin typeface="Calibri" panose="020F0502020204030204" pitchFamily="34" charset="0"/>
                <a:ea typeface="+mn-ea"/>
                <a:cs typeface="+mn-cs"/>
              </a:rPr>
              <a:t>2017</a:t>
            </a:r>
            <a:endParaRPr kumimoji="0" lang="fr-FR" sz="1200" b="0" i="0" u="none" strike="noStrike" kern="1200" cap="none" spc="-20" normalizeH="0" baseline="0" noProof="0" dirty="0" err="1" smtClean="0">
              <a:ln>
                <a:noFill/>
              </a:ln>
              <a:solidFill>
                <a:prstClr val="white"/>
              </a:solidFill>
              <a:effectLst/>
              <a:uLnTx/>
              <a:uFillTx/>
              <a:latin typeface="Calibri" panose="020F0502020204030204" pitchFamily="34" charset="0"/>
              <a:ea typeface="+mn-ea"/>
              <a:cs typeface="+mn-cs"/>
            </a:endParaRPr>
          </a:p>
        </p:txBody>
      </p:sp>
      <p:sp>
        <p:nvSpPr>
          <p:cNvPr id="101" name="OTLSHAPE_TB_00000000000000000000000000000000_TimescaleInterval2"/>
          <p:cNvSpPr txBox="1"/>
          <p:nvPr>
            <p:custDataLst>
              <p:tags r:id="rId33"/>
            </p:custDataLst>
          </p:nvPr>
        </p:nvSpPr>
        <p:spPr>
          <a:xfrm>
            <a:off x="1839211" y="2550843"/>
            <a:ext cx="304955"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20" normalizeH="0" baseline="0" noProof="0" smtClean="0">
                <a:ln>
                  <a:noFill/>
                </a:ln>
                <a:solidFill>
                  <a:prstClr val="white"/>
                </a:solidFill>
                <a:effectLst/>
                <a:uLnTx/>
                <a:uFillTx/>
                <a:latin typeface="Calibri" panose="020F0502020204030204" pitchFamily="34" charset="0"/>
                <a:ea typeface="+mn-ea"/>
                <a:cs typeface="+mn-cs"/>
              </a:rPr>
              <a:t>2018</a:t>
            </a:r>
            <a:endParaRPr kumimoji="0" lang="fr-FR" sz="1200" b="0" i="0" u="none" strike="noStrike" kern="1200" cap="none" spc="-20" normalizeH="0" baseline="0" noProof="0" dirty="0" err="1" smtClean="0">
              <a:ln>
                <a:noFill/>
              </a:ln>
              <a:solidFill>
                <a:prstClr val="white"/>
              </a:solidFill>
              <a:effectLst/>
              <a:uLnTx/>
              <a:uFillTx/>
              <a:latin typeface="Calibri" panose="020F0502020204030204" pitchFamily="34" charset="0"/>
              <a:ea typeface="+mn-ea"/>
              <a:cs typeface="+mn-cs"/>
            </a:endParaRPr>
          </a:p>
        </p:txBody>
      </p:sp>
      <p:sp>
        <p:nvSpPr>
          <p:cNvPr id="102" name="OTLSHAPE_TB_00000000000000000000000000000000_TimescaleInterval3"/>
          <p:cNvSpPr txBox="1"/>
          <p:nvPr>
            <p:custDataLst>
              <p:tags r:id="rId34"/>
            </p:custDataLst>
          </p:nvPr>
        </p:nvSpPr>
        <p:spPr>
          <a:xfrm>
            <a:off x="2770457" y="2550843"/>
            <a:ext cx="304955"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20" normalizeH="0" baseline="0" noProof="0" smtClean="0">
                <a:ln>
                  <a:noFill/>
                </a:ln>
                <a:solidFill>
                  <a:prstClr val="white"/>
                </a:solidFill>
                <a:effectLst/>
                <a:uLnTx/>
                <a:uFillTx/>
                <a:latin typeface="Calibri" panose="020F0502020204030204" pitchFamily="34" charset="0"/>
                <a:ea typeface="+mn-ea"/>
                <a:cs typeface="+mn-cs"/>
              </a:rPr>
              <a:t>2019</a:t>
            </a:r>
            <a:endParaRPr kumimoji="0" lang="fr-FR" sz="1200" b="0" i="0" u="none" strike="noStrike" kern="1200" cap="none" spc="-20" normalizeH="0" baseline="0" noProof="0" dirty="0" err="1" smtClean="0">
              <a:ln>
                <a:noFill/>
              </a:ln>
              <a:solidFill>
                <a:prstClr val="white"/>
              </a:solidFill>
              <a:effectLst/>
              <a:uLnTx/>
              <a:uFillTx/>
              <a:latin typeface="Calibri" panose="020F0502020204030204" pitchFamily="34" charset="0"/>
              <a:ea typeface="+mn-ea"/>
              <a:cs typeface="+mn-cs"/>
            </a:endParaRPr>
          </a:p>
        </p:txBody>
      </p:sp>
      <p:sp>
        <p:nvSpPr>
          <p:cNvPr id="103" name="OTLSHAPE_TB_00000000000000000000000000000000_TimescaleInterval4"/>
          <p:cNvSpPr txBox="1"/>
          <p:nvPr>
            <p:custDataLst>
              <p:tags r:id="rId35"/>
            </p:custDataLst>
          </p:nvPr>
        </p:nvSpPr>
        <p:spPr>
          <a:xfrm>
            <a:off x="3701703" y="2550843"/>
            <a:ext cx="304955"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20" normalizeH="0" baseline="0" noProof="0" smtClean="0">
                <a:ln>
                  <a:noFill/>
                </a:ln>
                <a:solidFill>
                  <a:prstClr val="white"/>
                </a:solidFill>
                <a:effectLst/>
                <a:uLnTx/>
                <a:uFillTx/>
                <a:latin typeface="Calibri" panose="020F0502020204030204" pitchFamily="34" charset="0"/>
                <a:ea typeface="+mn-ea"/>
                <a:cs typeface="+mn-cs"/>
              </a:rPr>
              <a:t>2020</a:t>
            </a:r>
            <a:endParaRPr kumimoji="0" lang="fr-FR" sz="1200" b="0" i="0" u="none" strike="noStrike" kern="1200" cap="none" spc="-20" normalizeH="0" baseline="0" noProof="0" dirty="0" err="1" smtClean="0">
              <a:ln>
                <a:noFill/>
              </a:ln>
              <a:solidFill>
                <a:prstClr val="white"/>
              </a:solidFill>
              <a:effectLst/>
              <a:uLnTx/>
              <a:uFillTx/>
              <a:latin typeface="Calibri" panose="020F0502020204030204" pitchFamily="34" charset="0"/>
              <a:ea typeface="+mn-ea"/>
              <a:cs typeface="+mn-cs"/>
            </a:endParaRPr>
          </a:p>
        </p:txBody>
      </p:sp>
      <p:sp>
        <p:nvSpPr>
          <p:cNvPr id="104" name="OTLSHAPE_TB_00000000000000000000000000000000_TimescaleInterval5"/>
          <p:cNvSpPr txBox="1"/>
          <p:nvPr>
            <p:custDataLst>
              <p:tags r:id="rId36"/>
            </p:custDataLst>
          </p:nvPr>
        </p:nvSpPr>
        <p:spPr>
          <a:xfrm>
            <a:off x="4635500" y="2550843"/>
            <a:ext cx="304955"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20" normalizeH="0" baseline="0" noProof="0" smtClean="0">
                <a:ln>
                  <a:noFill/>
                </a:ln>
                <a:solidFill>
                  <a:prstClr val="white"/>
                </a:solidFill>
                <a:effectLst/>
                <a:uLnTx/>
                <a:uFillTx/>
                <a:latin typeface="Calibri" panose="020F0502020204030204" pitchFamily="34" charset="0"/>
                <a:ea typeface="+mn-ea"/>
                <a:cs typeface="+mn-cs"/>
              </a:rPr>
              <a:t>2021</a:t>
            </a:r>
            <a:endParaRPr kumimoji="0" lang="fr-FR" sz="1200" b="0" i="0" u="none" strike="noStrike" kern="1200" cap="none" spc="-20" normalizeH="0" baseline="0" noProof="0" dirty="0" err="1" smtClean="0">
              <a:ln>
                <a:noFill/>
              </a:ln>
              <a:solidFill>
                <a:prstClr val="white"/>
              </a:solidFill>
              <a:effectLst/>
              <a:uLnTx/>
              <a:uFillTx/>
              <a:latin typeface="Calibri" panose="020F0502020204030204" pitchFamily="34" charset="0"/>
              <a:ea typeface="+mn-ea"/>
              <a:cs typeface="+mn-cs"/>
            </a:endParaRPr>
          </a:p>
        </p:txBody>
      </p:sp>
      <p:sp>
        <p:nvSpPr>
          <p:cNvPr id="105" name="OTLSHAPE_TB_00000000000000000000000000000000_TimescaleInterval6"/>
          <p:cNvSpPr txBox="1"/>
          <p:nvPr>
            <p:custDataLst>
              <p:tags r:id="rId37"/>
            </p:custDataLst>
          </p:nvPr>
        </p:nvSpPr>
        <p:spPr>
          <a:xfrm>
            <a:off x="5566746" y="2550843"/>
            <a:ext cx="304955"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20" normalizeH="0" baseline="0" noProof="0" smtClean="0">
                <a:ln>
                  <a:noFill/>
                </a:ln>
                <a:solidFill>
                  <a:prstClr val="white"/>
                </a:solidFill>
                <a:effectLst/>
                <a:uLnTx/>
                <a:uFillTx/>
                <a:latin typeface="Calibri" panose="020F0502020204030204" pitchFamily="34" charset="0"/>
                <a:ea typeface="+mn-ea"/>
                <a:cs typeface="+mn-cs"/>
              </a:rPr>
              <a:t>2022</a:t>
            </a:r>
            <a:endParaRPr kumimoji="0" lang="fr-FR" sz="1200" b="0" i="0" u="none" strike="noStrike" kern="1200" cap="none" spc="-20" normalizeH="0" baseline="0" noProof="0" dirty="0" err="1" smtClean="0">
              <a:ln>
                <a:noFill/>
              </a:ln>
              <a:solidFill>
                <a:prstClr val="white"/>
              </a:solidFill>
              <a:effectLst/>
              <a:uLnTx/>
              <a:uFillTx/>
              <a:latin typeface="Calibri" panose="020F0502020204030204" pitchFamily="34" charset="0"/>
              <a:ea typeface="+mn-ea"/>
              <a:cs typeface="+mn-cs"/>
            </a:endParaRPr>
          </a:p>
        </p:txBody>
      </p:sp>
      <p:sp>
        <p:nvSpPr>
          <p:cNvPr id="106" name="OTLSHAPE_TB_00000000000000000000000000000000_TimescaleInterval7"/>
          <p:cNvSpPr txBox="1"/>
          <p:nvPr>
            <p:custDataLst>
              <p:tags r:id="rId38"/>
            </p:custDataLst>
          </p:nvPr>
        </p:nvSpPr>
        <p:spPr>
          <a:xfrm>
            <a:off x="6497992" y="2550843"/>
            <a:ext cx="304955"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20" normalizeH="0" baseline="0" noProof="0" smtClean="0">
                <a:ln>
                  <a:noFill/>
                </a:ln>
                <a:solidFill>
                  <a:prstClr val="white"/>
                </a:solidFill>
                <a:effectLst/>
                <a:uLnTx/>
                <a:uFillTx/>
                <a:latin typeface="Calibri" panose="020F0502020204030204" pitchFamily="34" charset="0"/>
                <a:ea typeface="+mn-ea"/>
                <a:cs typeface="+mn-cs"/>
              </a:rPr>
              <a:t>2023</a:t>
            </a:r>
            <a:endParaRPr kumimoji="0" lang="fr-FR" sz="1200" b="0" i="0" u="none" strike="noStrike" kern="1200" cap="none" spc="-20" normalizeH="0" baseline="0" noProof="0" dirty="0" err="1" smtClean="0">
              <a:ln>
                <a:noFill/>
              </a:ln>
              <a:solidFill>
                <a:prstClr val="white"/>
              </a:solidFill>
              <a:effectLst/>
              <a:uLnTx/>
              <a:uFillTx/>
              <a:latin typeface="Calibri" panose="020F0502020204030204" pitchFamily="34" charset="0"/>
              <a:ea typeface="+mn-ea"/>
              <a:cs typeface="+mn-cs"/>
            </a:endParaRPr>
          </a:p>
        </p:txBody>
      </p:sp>
      <p:sp>
        <p:nvSpPr>
          <p:cNvPr id="107" name="OTLSHAPE_TB_00000000000000000000000000000000_TimescaleInterval8"/>
          <p:cNvSpPr txBox="1"/>
          <p:nvPr>
            <p:custDataLst>
              <p:tags r:id="rId39"/>
            </p:custDataLst>
          </p:nvPr>
        </p:nvSpPr>
        <p:spPr>
          <a:xfrm>
            <a:off x="7429237" y="2550843"/>
            <a:ext cx="304955"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20" normalizeH="0" baseline="0" noProof="0" smtClean="0">
                <a:ln>
                  <a:noFill/>
                </a:ln>
                <a:solidFill>
                  <a:prstClr val="white"/>
                </a:solidFill>
                <a:effectLst/>
                <a:uLnTx/>
                <a:uFillTx/>
                <a:latin typeface="Calibri" panose="020F0502020204030204" pitchFamily="34" charset="0"/>
                <a:ea typeface="+mn-ea"/>
                <a:cs typeface="+mn-cs"/>
              </a:rPr>
              <a:t>2024</a:t>
            </a:r>
            <a:endParaRPr kumimoji="0" lang="fr-FR" sz="1200" b="0" i="0" u="none" strike="noStrike" kern="1200" cap="none" spc="-20" normalizeH="0" baseline="0" noProof="0" dirty="0" err="1" smtClean="0">
              <a:ln>
                <a:noFill/>
              </a:ln>
              <a:solidFill>
                <a:prstClr val="white"/>
              </a:solidFill>
              <a:effectLst/>
              <a:uLnTx/>
              <a:uFillTx/>
              <a:latin typeface="Calibri" panose="020F0502020204030204" pitchFamily="34" charset="0"/>
              <a:ea typeface="+mn-ea"/>
              <a:cs typeface="+mn-cs"/>
            </a:endParaRPr>
          </a:p>
        </p:txBody>
      </p:sp>
      <p:sp>
        <p:nvSpPr>
          <p:cNvPr id="108" name="OTLSHAPE_T_a7045a87b82b46fab2fb36f0c2dfc362_Shape"/>
          <p:cNvSpPr/>
          <p:nvPr>
            <p:custDataLst>
              <p:tags r:id="rId40"/>
            </p:custDataLst>
          </p:nvPr>
        </p:nvSpPr>
        <p:spPr>
          <a:xfrm>
            <a:off x="1267991" y="3266552"/>
            <a:ext cx="3302000" cy="127000"/>
          </a:xfrm>
          <a:prstGeom prst="roundRect">
            <a:avLst/>
          </a:prstGeom>
          <a:solidFill>
            <a:srgbClr val="96D64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white"/>
              </a:solidFill>
              <a:effectLst/>
              <a:uLnTx/>
              <a:uFillTx/>
              <a:latin typeface="Arial" panose="020B0604020202020204"/>
              <a:ea typeface="+mn-ea"/>
              <a:cs typeface="+mn-cs"/>
            </a:endParaRPr>
          </a:p>
        </p:txBody>
      </p:sp>
      <p:sp>
        <p:nvSpPr>
          <p:cNvPr id="109" name="OTLSHAPE_T_c09da4c5bf0e4d89b988ab4d940fc726_Shape"/>
          <p:cNvSpPr/>
          <p:nvPr>
            <p:custDataLst>
              <p:tags r:id="rId41"/>
            </p:custDataLst>
          </p:nvPr>
        </p:nvSpPr>
        <p:spPr>
          <a:xfrm>
            <a:off x="1267991" y="3500571"/>
            <a:ext cx="5168900" cy="127000"/>
          </a:xfrm>
          <a:prstGeom prst="roundRect">
            <a:avLst/>
          </a:prstGeom>
          <a:solidFill>
            <a:srgbClr val="0072BC"/>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white"/>
              </a:solidFill>
              <a:effectLst/>
              <a:uLnTx/>
              <a:uFillTx/>
              <a:latin typeface="Arial" panose="020B0604020202020204"/>
              <a:ea typeface="+mn-ea"/>
              <a:cs typeface="+mn-cs"/>
            </a:endParaRPr>
          </a:p>
        </p:txBody>
      </p:sp>
      <p:sp>
        <p:nvSpPr>
          <p:cNvPr id="110" name="OTLSHAPE_T_4e1b6d524b8e450cbb8a915d2a0d2219_Shape"/>
          <p:cNvSpPr/>
          <p:nvPr>
            <p:custDataLst>
              <p:tags r:id="rId42"/>
            </p:custDataLst>
          </p:nvPr>
        </p:nvSpPr>
        <p:spPr>
          <a:xfrm>
            <a:off x="3130483" y="3734589"/>
            <a:ext cx="4241800" cy="127000"/>
          </a:xfrm>
          <a:prstGeom prst="roundRect">
            <a:avLst/>
          </a:prstGeom>
          <a:solidFill>
            <a:schemeClr val="dk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white"/>
              </a:solidFill>
              <a:effectLst/>
              <a:uLnTx/>
              <a:uFillTx/>
              <a:latin typeface="Arial" panose="020B0604020202020204"/>
              <a:ea typeface="+mn-ea"/>
              <a:cs typeface="+mn-cs"/>
            </a:endParaRPr>
          </a:p>
        </p:txBody>
      </p:sp>
      <p:sp>
        <p:nvSpPr>
          <p:cNvPr id="111" name="OTLSHAPE_T_a7045a87b82b46fab2fb36f0c2dfc362_JoinedDate"/>
          <p:cNvSpPr txBox="1"/>
          <p:nvPr>
            <p:custDataLst>
              <p:tags r:id="rId43"/>
            </p:custDataLst>
          </p:nvPr>
        </p:nvSpPr>
        <p:spPr>
          <a:xfrm>
            <a:off x="4620247" y="3252540"/>
            <a:ext cx="1079500" cy="155025"/>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4" normalizeH="0" baseline="0" noProof="0" smtClean="0">
                <a:ln>
                  <a:noFill/>
                </a:ln>
                <a:solidFill>
                  <a:srgbClr val="44546A"/>
                </a:solidFill>
                <a:effectLst/>
                <a:uLnTx/>
                <a:uFillTx/>
                <a:latin typeface="Calibri" panose="020F0502020204030204" pitchFamily="34" charset="0"/>
                <a:ea typeface="+mn-ea"/>
                <a:cs typeface="+mn-cs"/>
              </a:rPr>
              <a:t>juin 2017 - déc. 2020</a:t>
            </a:r>
            <a:endParaRPr kumimoji="0" lang="fr-FR" sz="1000" b="0" i="0" u="none" strike="noStrike" kern="1200" cap="none" spc="-4" normalizeH="0" baseline="0" noProof="0" dirty="0" err="1" smtClean="0">
              <a:ln>
                <a:noFill/>
              </a:ln>
              <a:solidFill>
                <a:srgbClr val="44546A"/>
              </a:solidFill>
              <a:effectLst/>
              <a:uLnTx/>
              <a:uFillTx/>
              <a:latin typeface="Calibri" panose="020F0502020204030204" pitchFamily="34" charset="0"/>
              <a:ea typeface="+mn-ea"/>
              <a:cs typeface="+mn-cs"/>
            </a:endParaRPr>
          </a:p>
        </p:txBody>
      </p:sp>
      <p:sp>
        <p:nvSpPr>
          <p:cNvPr id="112" name="OTLSHAPE_T_a7045a87b82b46fab2fb36f0c2dfc362_Title"/>
          <p:cNvSpPr txBox="1"/>
          <p:nvPr>
            <p:custDataLst>
              <p:tags r:id="rId44"/>
            </p:custDataLst>
          </p:nvPr>
        </p:nvSpPr>
        <p:spPr>
          <a:xfrm>
            <a:off x="127000" y="3244793"/>
            <a:ext cx="11049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4" normalizeH="0" baseline="0" noProof="0" smtClean="0">
                <a:ln>
                  <a:noFill/>
                </a:ln>
                <a:solidFill>
                  <a:prstClr val="black"/>
                </a:solidFill>
                <a:effectLst/>
                <a:uLnTx/>
                <a:uFillTx/>
                <a:latin typeface="Calibri" panose="020F0502020204030204" pitchFamily="34" charset="0"/>
                <a:ea typeface="+mn-ea"/>
                <a:cs typeface="+mn-cs"/>
              </a:rPr>
              <a:t>Période d'inclusion</a:t>
            </a:r>
            <a:endParaRPr kumimoji="0" lang="fr-FR" sz="1100" b="1" i="0" u="none" strike="noStrike" kern="1200" cap="none" spc="-4" normalizeH="0" baseline="0" noProof="0" dirty="0" err="1" smtClean="0">
              <a:ln>
                <a:noFill/>
              </a:ln>
              <a:solidFill>
                <a:prstClr val="black"/>
              </a:solidFill>
              <a:effectLst/>
              <a:uLnTx/>
              <a:uFillTx/>
              <a:latin typeface="Calibri" panose="020F0502020204030204" pitchFamily="34" charset="0"/>
              <a:ea typeface="+mn-ea"/>
              <a:cs typeface="+mn-cs"/>
            </a:endParaRPr>
          </a:p>
        </p:txBody>
      </p:sp>
      <p:sp>
        <p:nvSpPr>
          <p:cNvPr id="113" name="OTLSHAPE_T_c09da4c5bf0e4d89b988ab4d940fc726_JoinedDate"/>
          <p:cNvSpPr txBox="1"/>
          <p:nvPr>
            <p:custDataLst>
              <p:tags r:id="rId45"/>
            </p:custDataLst>
          </p:nvPr>
        </p:nvSpPr>
        <p:spPr>
          <a:xfrm>
            <a:off x="6485290" y="3486558"/>
            <a:ext cx="1079500" cy="155025"/>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4" normalizeH="0" baseline="0" noProof="0" smtClean="0">
                <a:ln>
                  <a:noFill/>
                </a:ln>
                <a:solidFill>
                  <a:srgbClr val="44546A"/>
                </a:solidFill>
                <a:effectLst/>
                <a:uLnTx/>
                <a:uFillTx/>
                <a:latin typeface="Calibri" panose="020F0502020204030204" pitchFamily="34" charset="0"/>
                <a:ea typeface="+mn-ea"/>
                <a:cs typeface="+mn-cs"/>
              </a:rPr>
              <a:t>juin 2017 - déc. 2022</a:t>
            </a:r>
            <a:endParaRPr kumimoji="0" lang="fr-FR" sz="1000" b="0" i="0" u="none" strike="noStrike" kern="1200" cap="none" spc="-4" normalizeH="0" baseline="0" noProof="0" dirty="0" err="1" smtClean="0">
              <a:ln>
                <a:noFill/>
              </a:ln>
              <a:solidFill>
                <a:srgbClr val="44546A"/>
              </a:solidFill>
              <a:effectLst/>
              <a:uLnTx/>
              <a:uFillTx/>
              <a:latin typeface="Calibri" panose="020F0502020204030204" pitchFamily="34" charset="0"/>
              <a:ea typeface="+mn-ea"/>
              <a:cs typeface="+mn-cs"/>
            </a:endParaRPr>
          </a:p>
        </p:txBody>
      </p:sp>
      <p:sp>
        <p:nvSpPr>
          <p:cNvPr id="114" name="OTLSHAPE_T_c09da4c5bf0e4d89b988ab4d940fc726_Title"/>
          <p:cNvSpPr txBox="1"/>
          <p:nvPr>
            <p:custDataLst>
              <p:tags r:id="rId46"/>
            </p:custDataLst>
          </p:nvPr>
        </p:nvSpPr>
        <p:spPr>
          <a:xfrm>
            <a:off x="127000" y="3478812"/>
            <a:ext cx="12827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6" normalizeH="0" baseline="0" noProof="0" dirty="0" smtClean="0">
                <a:ln>
                  <a:noFill/>
                </a:ln>
                <a:solidFill>
                  <a:prstClr val="black"/>
                </a:solidFill>
                <a:effectLst/>
                <a:uLnTx/>
                <a:uFillTx/>
                <a:latin typeface="Calibri" panose="020F0502020204030204" pitchFamily="34" charset="0"/>
                <a:ea typeface="+mn-ea"/>
                <a:cs typeface="+mn-cs"/>
              </a:rPr>
              <a:t>Période de TTT</a:t>
            </a:r>
          </a:p>
        </p:txBody>
      </p:sp>
      <p:sp>
        <p:nvSpPr>
          <p:cNvPr id="115" name="OTLSHAPE_T_4e1b6d524b8e450cbb8a915d2a0d2219_JoinedDate"/>
          <p:cNvSpPr txBox="1"/>
          <p:nvPr>
            <p:custDataLst>
              <p:tags r:id="rId47"/>
            </p:custDataLst>
          </p:nvPr>
        </p:nvSpPr>
        <p:spPr>
          <a:xfrm>
            <a:off x="7416536" y="3720577"/>
            <a:ext cx="1079500" cy="155025"/>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4" normalizeH="0" baseline="0" noProof="0" smtClean="0">
                <a:ln>
                  <a:noFill/>
                </a:ln>
                <a:solidFill>
                  <a:srgbClr val="44546A"/>
                </a:solidFill>
                <a:effectLst/>
                <a:uLnTx/>
                <a:uFillTx/>
                <a:latin typeface="Calibri" panose="020F0502020204030204" pitchFamily="34" charset="0"/>
                <a:ea typeface="+mn-ea"/>
                <a:cs typeface="+mn-cs"/>
              </a:rPr>
              <a:t>juin 2019 - déc. 2023</a:t>
            </a:r>
            <a:endParaRPr kumimoji="0" lang="fr-FR" sz="1000" b="0" i="0" u="none" strike="noStrike" kern="1200" cap="none" spc="-4" normalizeH="0" baseline="0" noProof="0" dirty="0" smtClean="0">
              <a:ln>
                <a:noFill/>
              </a:ln>
              <a:solidFill>
                <a:srgbClr val="44546A"/>
              </a:solidFill>
              <a:effectLst/>
              <a:uLnTx/>
              <a:uFillTx/>
              <a:latin typeface="Calibri" panose="020F0502020204030204" pitchFamily="34" charset="0"/>
              <a:ea typeface="+mn-ea"/>
              <a:cs typeface="+mn-cs"/>
            </a:endParaRPr>
          </a:p>
        </p:txBody>
      </p:sp>
      <p:sp>
        <p:nvSpPr>
          <p:cNvPr id="116" name="OTLSHAPE_T_4e1b6d524b8e450cbb8a915d2a0d2219_Title"/>
          <p:cNvSpPr txBox="1"/>
          <p:nvPr>
            <p:custDataLst>
              <p:tags r:id="rId48"/>
            </p:custDataLst>
          </p:nvPr>
        </p:nvSpPr>
        <p:spPr>
          <a:xfrm>
            <a:off x="127000" y="3712830"/>
            <a:ext cx="7874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8" normalizeH="0" baseline="0" noProof="0" dirty="0" err="1" smtClean="0">
                <a:ln>
                  <a:noFill/>
                </a:ln>
                <a:solidFill>
                  <a:prstClr val="black"/>
                </a:solidFill>
                <a:effectLst/>
                <a:uLnTx/>
                <a:uFillTx/>
                <a:latin typeface="Calibri" panose="020F0502020204030204" pitchFamily="34" charset="0"/>
                <a:ea typeface="+mn-ea"/>
                <a:cs typeface="+mn-cs"/>
              </a:rPr>
              <a:t>Suiv</a:t>
            </a:r>
            <a:r>
              <a:rPr kumimoji="0" lang="fr-FR" sz="1100" b="1" i="0" u="none" strike="noStrike" kern="1200" cap="none" spc="-8" normalizeH="0" baseline="0" noProof="0" dirty="0" smtClean="0">
                <a:ln>
                  <a:noFill/>
                </a:ln>
                <a:solidFill>
                  <a:prstClr val="black"/>
                </a:solidFill>
                <a:effectLst/>
                <a:uLnTx/>
                <a:uFillTx/>
                <a:latin typeface="Calibri" panose="020F0502020204030204" pitchFamily="34" charset="0"/>
                <a:ea typeface="+mn-ea"/>
                <a:cs typeface="+mn-cs"/>
              </a:rPr>
              <a:t> Post-TTT</a:t>
            </a:r>
          </a:p>
        </p:txBody>
      </p:sp>
      <p:sp>
        <p:nvSpPr>
          <p:cNvPr id="117" name="OTLSHAPE_M_4b878d43fa684f67833e7e28277b9ec7_Title"/>
          <p:cNvSpPr txBox="1"/>
          <p:nvPr>
            <p:custDataLst>
              <p:tags r:id="rId49"/>
            </p:custDataLst>
          </p:nvPr>
        </p:nvSpPr>
        <p:spPr>
          <a:xfrm>
            <a:off x="124590" y="1484784"/>
            <a:ext cx="1689100" cy="170519"/>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4" normalizeH="0" baseline="0" noProof="0" dirty="0" smtClean="0">
                <a:ln>
                  <a:noFill/>
                </a:ln>
                <a:solidFill>
                  <a:prstClr val="black"/>
                </a:solidFill>
                <a:effectLst/>
                <a:uLnTx/>
                <a:uFillTx/>
                <a:latin typeface="Calibri" panose="020F0502020204030204" pitchFamily="34" charset="0"/>
                <a:ea typeface="+mn-ea"/>
                <a:cs typeface="+mn-cs"/>
              </a:rPr>
              <a:t>Autorisations réglementaires</a:t>
            </a:r>
          </a:p>
        </p:txBody>
      </p:sp>
      <p:sp>
        <p:nvSpPr>
          <p:cNvPr id="118" name="OTLSHAPE_M_4b878d43fa684f67833e7e28277b9ec7_Date"/>
          <p:cNvSpPr txBox="1"/>
          <p:nvPr>
            <p:custDataLst>
              <p:tags r:id="rId50"/>
            </p:custDataLst>
          </p:nvPr>
        </p:nvSpPr>
        <p:spPr>
          <a:xfrm>
            <a:off x="711711" y="1680703"/>
            <a:ext cx="508000" cy="155025"/>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16" normalizeH="0" baseline="0" noProof="0" smtClean="0">
                <a:ln>
                  <a:noFill/>
                </a:ln>
                <a:solidFill>
                  <a:srgbClr val="44546A"/>
                </a:solidFill>
                <a:effectLst/>
                <a:uLnTx/>
                <a:uFillTx/>
                <a:latin typeface="Calibri" panose="020F0502020204030204" pitchFamily="34" charset="0"/>
                <a:ea typeface="+mn-ea"/>
                <a:cs typeface="+mn-cs"/>
              </a:rPr>
              <a:t>févr. 2017</a:t>
            </a:r>
            <a:endParaRPr kumimoji="0" lang="fr-FR" sz="1000" b="0" i="0" u="none" strike="noStrike" kern="1200" cap="none" spc="-16" normalizeH="0" baseline="0" noProof="0" dirty="0" smtClean="0">
              <a:ln>
                <a:noFill/>
              </a:ln>
              <a:solidFill>
                <a:srgbClr val="44546A"/>
              </a:solidFill>
              <a:effectLst/>
              <a:uLnTx/>
              <a:uFillTx/>
              <a:latin typeface="Calibri" panose="020F0502020204030204" pitchFamily="34" charset="0"/>
              <a:ea typeface="+mn-ea"/>
              <a:cs typeface="+mn-cs"/>
            </a:endParaRPr>
          </a:p>
        </p:txBody>
      </p:sp>
      <p:sp>
        <p:nvSpPr>
          <p:cNvPr id="119" name="OTLSHAPE_M_81a43fb0aa834f8c91ee2da5cc57684c_Title"/>
          <p:cNvSpPr txBox="1"/>
          <p:nvPr>
            <p:custDataLst>
              <p:tags r:id="rId51"/>
            </p:custDataLst>
          </p:nvPr>
        </p:nvSpPr>
        <p:spPr>
          <a:xfrm>
            <a:off x="1499140" y="1950028"/>
            <a:ext cx="1778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12" normalizeH="0" baseline="0" noProof="0" smtClean="0">
                <a:ln>
                  <a:noFill/>
                </a:ln>
                <a:solidFill>
                  <a:prstClr val="black"/>
                </a:solidFill>
                <a:effectLst/>
                <a:uLnTx/>
                <a:uFillTx/>
                <a:latin typeface="Calibri" panose="020F0502020204030204" pitchFamily="34" charset="0"/>
                <a:ea typeface="+mn-ea"/>
                <a:cs typeface="+mn-cs"/>
              </a:rPr>
              <a:t>FPI</a:t>
            </a:r>
            <a:endParaRPr kumimoji="0" lang="fr-FR" sz="1100" b="1" i="0" u="none" strike="noStrike" kern="1200" cap="none" spc="-12" normalizeH="0" baseline="0" noProof="0" dirty="0" err="1" smtClean="0">
              <a:ln>
                <a:noFill/>
              </a:ln>
              <a:solidFill>
                <a:prstClr val="black"/>
              </a:solidFill>
              <a:effectLst/>
              <a:uLnTx/>
              <a:uFillTx/>
              <a:latin typeface="Calibri" panose="020F0502020204030204" pitchFamily="34" charset="0"/>
              <a:ea typeface="+mn-ea"/>
              <a:cs typeface="+mn-cs"/>
            </a:endParaRPr>
          </a:p>
        </p:txBody>
      </p:sp>
      <p:sp>
        <p:nvSpPr>
          <p:cNvPr id="120" name="OTLSHAPE_M_81a43fb0aa834f8c91ee2da5cc57684c_Date"/>
          <p:cNvSpPr txBox="1"/>
          <p:nvPr>
            <p:custDataLst>
              <p:tags r:id="rId52"/>
            </p:custDataLst>
          </p:nvPr>
        </p:nvSpPr>
        <p:spPr>
          <a:xfrm>
            <a:off x="1499140" y="2145946"/>
            <a:ext cx="469900" cy="155025"/>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10" normalizeH="0" baseline="0" noProof="0" smtClean="0">
                <a:ln>
                  <a:noFill/>
                </a:ln>
                <a:solidFill>
                  <a:srgbClr val="44546A"/>
                </a:solidFill>
                <a:effectLst/>
                <a:uLnTx/>
                <a:uFillTx/>
                <a:latin typeface="Calibri" panose="020F0502020204030204" pitchFamily="34" charset="0"/>
                <a:ea typeface="+mn-ea"/>
                <a:cs typeface="+mn-cs"/>
              </a:rPr>
              <a:t>juin 2017</a:t>
            </a:r>
            <a:endParaRPr kumimoji="0" lang="fr-FR" sz="1000" b="0" i="0" u="none" strike="noStrike" kern="1200" cap="none" spc="-10" normalizeH="0" baseline="0" noProof="0" dirty="0" err="1" smtClean="0">
              <a:ln>
                <a:noFill/>
              </a:ln>
              <a:solidFill>
                <a:srgbClr val="44546A"/>
              </a:solidFill>
              <a:effectLst/>
              <a:uLnTx/>
              <a:uFillTx/>
              <a:latin typeface="Calibri" panose="020F0502020204030204" pitchFamily="34" charset="0"/>
              <a:ea typeface="+mn-ea"/>
              <a:cs typeface="+mn-cs"/>
            </a:endParaRPr>
          </a:p>
        </p:txBody>
      </p:sp>
      <p:sp>
        <p:nvSpPr>
          <p:cNvPr id="121" name="OTLSHAPE_M_76f186a30488492d85862af11ac27a26_Title"/>
          <p:cNvSpPr txBox="1"/>
          <p:nvPr>
            <p:custDataLst>
              <p:tags r:id="rId53"/>
            </p:custDataLst>
          </p:nvPr>
        </p:nvSpPr>
        <p:spPr>
          <a:xfrm>
            <a:off x="4798047" y="1950028"/>
            <a:ext cx="1778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12" normalizeH="0" baseline="0" noProof="0" smtClean="0">
                <a:ln>
                  <a:noFill/>
                </a:ln>
                <a:solidFill>
                  <a:prstClr val="black"/>
                </a:solidFill>
                <a:effectLst/>
                <a:uLnTx/>
                <a:uFillTx/>
                <a:latin typeface="Calibri" panose="020F0502020204030204" pitchFamily="34" charset="0"/>
                <a:ea typeface="+mn-ea"/>
                <a:cs typeface="+mn-cs"/>
              </a:rPr>
              <a:t>LPI</a:t>
            </a:r>
            <a:endParaRPr kumimoji="0" lang="fr-FR" sz="1100" b="1" i="0" u="none" strike="noStrike" kern="1200" cap="none" spc="-12" normalizeH="0" baseline="0" noProof="0" dirty="0" err="1" smtClean="0">
              <a:ln>
                <a:noFill/>
              </a:ln>
              <a:solidFill>
                <a:prstClr val="black"/>
              </a:solidFill>
              <a:effectLst/>
              <a:uLnTx/>
              <a:uFillTx/>
              <a:latin typeface="Calibri" panose="020F0502020204030204" pitchFamily="34" charset="0"/>
              <a:ea typeface="+mn-ea"/>
              <a:cs typeface="+mn-cs"/>
            </a:endParaRPr>
          </a:p>
        </p:txBody>
      </p:sp>
      <p:sp>
        <p:nvSpPr>
          <p:cNvPr id="122" name="OTLSHAPE_M_76f186a30488492d85862af11ac27a26_Date"/>
          <p:cNvSpPr txBox="1"/>
          <p:nvPr>
            <p:custDataLst>
              <p:tags r:id="rId54"/>
            </p:custDataLst>
          </p:nvPr>
        </p:nvSpPr>
        <p:spPr>
          <a:xfrm>
            <a:off x="4798047" y="2145946"/>
            <a:ext cx="508000" cy="155025"/>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6" normalizeH="0" baseline="0" noProof="0" smtClean="0">
                <a:ln>
                  <a:noFill/>
                </a:ln>
                <a:solidFill>
                  <a:srgbClr val="44546A"/>
                </a:solidFill>
                <a:effectLst/>
                <a:uLnTx/>
                <a:uFillTx/>
                <a:latin typeface="Calibri" panose="020F0502020204030204" pitchFamily="34" charset="0"/>
                <a:ea typeface="+mn-ea"/>
                <a:cs typeface="+mn-cs"/>
              </a:rPr>
              <a:t>déc. 2020</a:t>
            </a:r>
            <a:endParaRPr kumimoji="0" lang="fr-FR" sz="1000" b="0" i="0" u="none" strike="noStrike" kern="1200" cap="none" spc="-6" normalizeH="0" baseline="0" noProof="0" dirty="0" err="1" smtClean="0">
              <a:ln>
                <a:noFill/>
              </a:ln>
              <a:solidFill>
                <a:srgbClr val="44546A"/>
              </a:solidFill>
              <a:effectLst/>
              <a:uLnTx/>
              <a:uFillTx/>
              <a:latin typeface="Calibri" panose="020F0502020204030204" pitchFamily="34" charset="0"/>
              <a:ea typeface="+mn-ea"/>
              <a:cs typeface="+mn-cs"/>
            </a:endParaRPr>
          </a:p>
        </p:txBody>
      </p:sp>
      <p:sp>
        <p:nvSpPr>
          <p:cNvPr id="123" name="OTLSHAPE_M_9510bb309e79432db5fc1c9e26985f50_Title"/>
          <p:cNvSpPr txBox="1"/>
          <p:nvPr>
            <p:custDataLst>
              <p:tags r:id="rId55"/>
            </p:custDataLst>
          </p:nvPr>
        </p:nvSpPr>
        <p:spPr>
          <a:xfrm>
            <a:off x="7581579" y="1950028"/>
            <a:ext cx="2667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28" normalizeH="0" baseline="0" noProof="0" smtClean="0">
                <a:ln>
                  <a:noFill/>
                </a:ln>
                <a:solidFill>
                  <a:prstClr val="black"/>
                </a:solidFill>
                <a:effectLst/>
                <a:uLnTx/>
                <a:uFillTx/>
                <a:latin typeface="Calibri" panose="020F0502020204030204" pitchFamily="34" charset="0"/>
                <a:ea typeface="+mn-ea"/>
                <a:cs typeface="+mn-cs"/>
              </a:rPr>
              <a:t>LPLV</a:t>
            </a:r>
            <a:endParaRPr kumimoji="0" lang="fr-FR" sz="1100" b="1" i="0" u="none" strike="noStrike" kern="1200" cap="none" spc="-28" normalizeH="0" baseline="0" noProof="0" dirty="0" err="1" smtClean="0">
              <a:ln>
                <a:noFill/>
              </a:ln>
              <a:solidFill>
                <a:prstClr val="black"/>
              </a:solidFill>
              <a:effectLst/>
              <a:uLnTx/>
              <a:uFillTx/>
              <a:latin typeface="Calibri" panose="020F0502020204030204" pitchFamily="34" charset="0"/>
              <a:ea typeface="+mn-ea"/>
              <a:cs typeface="+mn-cs"/>
            </a:endParaRPr>
          </a:p>
        </p:txBody>
      </p:sp>
      <p:sp>
        <p:nvSpPr>
          <p:cNvPr id="124" name="OTLSHAPE_M_9510bb309e79432db5fc1c9e26985f50_Date"/>
          <p:cNvSpPr txBox="1"/>
          <p:nvPr>
            <p:custDataLst>
              <p:tags r:id="rId56"/>
            </p:custDataLst>
          </p:nvPr>
        </p:nvSpPr>
        <p:spPr>
          <a:xfrm>
            <a:off x="7581579" y="2145946"/>
            <a:ext cx="508000" cy="155025"/>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6" normalizeH="0" baseline="0" noProof="0" smtClean="0">
                <a:ln>
                  <a:noFill/>
                </a:ln>
                <a:solidFill>
                  <a:srgbClr val="44546A"/>
                </a:solidFill>
                <a:effectLst/>
                <a:uLnTx/>
                <a:uFillTx/>
                <a:latin typeface="Calibri" panose="020F0502020204030204" pitchFamily="34" charset="0"/>
                <a:ea typeface="+mn-ea"/>
                <a:cs typeface="+mn-cs"/>
              </a:rPr>
              <a:t>déc. 2023</a:t>
            </a:r>
            <a:endParaRPr kumimoji="0" lang="fr-FR" sz="1000" b="0" i="0" u="none" strike="noStrike" kern="1200" cap="none" spc="-6" normalizeH="0" baseline="0" noProof="0" dirty="0" err="1" smtClean="0">
              <a:ln>
                <a:noFill/>
              </a:ln>
              <a:solidFill>
                <a:srgbClr val="44546A"/>
              </a:solidFill>
              <a:effectLst/>
              <a:uLnTx/>
              <a:uFillTx/>
              <a:latin typeface="Calibri" panose="020F0502020204030204" pitchFamily="34" charset="0"/>
              <a:ea typeface="+mn-ea"/>
              <a:cs typeface="+mn-cs"/>
            </a:endParaRPr>
          </a:p>
        </p:txBody>
      </p:sp>
      <p:sp>
        <p:nvSpPr>
          <p:cNvPr id="125" name="OTLSHAPE_M_9e949a4d116e4d87955706d75ccb0488_Title"/>
          <p:cNvSpPr txBox="1"/>
          <p:nvPr>
            <p:custDataLst>
              <p:tags r:id="rId57"/>
            </p:custDataLst>
          </p:nvPr>
        </p:nvSpPr>
        <p:spPr>
          <a:xfrm>
            <a:off x="8140326" y="1484784"/>
            <a:ext cx="6731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4" normalizeH="0" baseline="0" noProof="0" smtClean="0">
                <a:ln>
                  <a:noFill/>
                </a:ln>
                <a:solidFill>
                  <a:prstClr val="black"/>
                </a:solidFill>
                <a:effectLst/>
                <a:uLnTx/>
                <a:uFillTx/>
                <a:latin typeface="Calibri" panose="020F0502020204030204" pitchFamily="34" charset="0"/>
                <a:ea typeface="+mn-ea"/>
                <a:cs typeface="+mn-cs"/>
              </a:rPr>
              <a:t>Gel de base</a:t>
            </a:r>
            <a:endParaRPr kumimoji="0" lang="fr-FR" sz="1100" b="1" i="0" u="none" strike="noStrike" kern="1200" cap="none" spc="-4" normalizeH="0" baseline="0" noProof="0" dirty="0" err="1" smtClean="0">
              <a:ln>
                <a:noFill/>
              </a:ln>
              <a:solidFill>
                <a:prstClr val="black"/>
              </a:solidFill>
              <a:effectLst/>
              <a:uLnTx/>
              <a:uFillTx/>
              <a:latin typeface="Calibri" panose="020F0502020204030204" pitchFamily="34" charset="0"/>
              <a:ea typeface="+mn-ea"/>
              <a:cs typeface="+mn-cs"/>
            </a:endParaRPr>
          </a:p>
        </p:txBody>
      </p:sp>
      <p:sp>
        <p:nvSpPr>
          <p:cNvPr id="126" name="OTLSHAPE_M_9e949a4d116e4d87955706d75ccb0488_Date"/>
          <p:cNvSpPr txBox="1"/>
          <p:nvPr>
            <p:custDataLst>
              <p:tags r:id="rId58"/>
            </p:custDataLst>
          </p:nvPr>
        </p:nvSpPr>
        <p:spPr>
          <a:xfrm>
            <a:off x="8140326" y="1680703"/>
            <a:ext cx="533400" cy="155025"/>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6" normalizeH="0" baseline="0" noProof="0" smtClean="0">
                <a:ln>
                  <a:noFill/>
                </a:ln>
                <a:solidFill>
                  <a:srgbClr val="44546A"/>
                </a:solidFill>
                <a:effectLst/>
                <a:uLnTx/>
                <a:uFillTx/>
                <a:latin typeface="Calibri" panose="020F0502020204030204" pitchFamily="34" charset="0"/>
                <a:ea typeface="+mn-ea"/>
                <a:cs typeface="+mn-cs"/>
              </a:rPr>
              <a:t>août 2024</a:t>
            </a:r>
            <a:endParaRPr kumimoji="0" lang="fr-FR" sz="1000" b="0" i="0" u="none" strike="noStrike" kern="1200" cap="none" spc="-6" normalizeH="0" baseline="0" noProof="0" dirty="0" err="1" smtClean="0">
              <a:ln>
                <a:noFill/>
              </a:ln>
              <a:solidFill>
                <a:srgbClr val="44546A"/>
              </a:solidFill>
              <a:effectLst/>
              <a:uLnTx/>
              <a:uFillTx/>
              <a:latin typeface="Calibri" panose="020F0502020204030204" pitchFamily="34" charset="0"/>
              <a:ea typeface="+mn-ea"/>
              <a:cs typeface="+mn-cs"/>
            </a:endParaRPr>
          </a:p>
        </p:txBody>
      </p:sp>
      <p:sp>
        <p:nvSpPr>
          <p:cNvPr id="127" name="OTLSHAPE_M_deb2b666b9304735b2f99fa59b50a6ea_Title"/>
          <p:cNvSpPr txBox="1"/>
          <p:nvPr>
            <p:custDataLst>
              <p:tags r:id="rId59"/>
            </p:custDataLst>
          </p:nvPr>
        </p:nvSpPr>
        <p:spPr>
          <a:xfrm>
            <a:off x="8451592" y="1950028"/>
            <a:ext cx="2286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18" normalizeH="0" baseline="0" noProof="0" smtClean="0">
                <a:ln>
                  <a:noFill/>
                </a:ln>
                <a:solidFill>
                  <a:prstClr val="black"/>
                </a:solidFill>
                <a:effectLst/>
                <a:uLnTx/>
                <a:uFillTx/>
                <a:latin typeface="Calibri" panose="020F0502020204030204" pitchFamily="34" charset="0"/>
                <a:ea typeface="+mn-ea"/>
                <a:cs typeface="+mn-cs"/>
              </a:rPr>
              <a:t>CSR</a:t>
            </a:r>
            <a:endParaRPr kumimoji="0" lang="fr-FR" sz="1100" b="1" i="0" u="none" strike="noStrike" kern="1200" cap="none" spc="-18" normalizeH="0" baseline="0" noProof="0" dirty="0" err="1" smtClean="0">
              <a:ln>
                <a:noFill/>
              </a:ln>
              <a:solidFill>
                <a:prstClr val="black"/>
              </a:solidFill>
              <a:effectLst/>
              <a:uLnTx/>
              <a:uFillTx/>
              <a:latin typeface="Calibri" panose="020F0502020204030204" pitchFamily="34" charset="0"/>
              <a:ea typeface="+mn-ea"/>
              <a:cs typeface="+mn-cs"/>
            </a:endParaRPr>
          </a:p>
        </p:txBody>
      </p:sp>
      <p:sp>
        <p:nvSpPr>
          <p:cNvPr id="128" name="OTLSHAPE_M_deb2b666b9304735b2f99fa59b50a6ea_Date"/>
          <p:cNvSpPr txBox="1"/>
          <p:nvPr>
            <p:custDataLst>
              <p:tags r:id="rId60"/>
            </p:custDataLst>
          </p:nvPr>
        </p:nvSpPr>
        <p:spPr>
          <a:xfrm>
            <a:off x="8451592" y="2145946"/>
            <a:ext cx="508000" cy="155025"/>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6" normalizeH="0" baseline="0" noProof="0" smtClean="0">
                <a:ln>
                  <a:noFill/>
                </a:ln>
                <a:solidFill>
                  <a:srgbClr val="44546A"/>
                </a:solidFill>
                <a:effectLst/>
                <a:uLnTx/>
                <a:uFillTx/>
                <a:latin typeface="Calibri" panose="020F0502020204030204" pitchFamily="34" charset="0"/>
                <a:ea typeface="+mn-ea"/>
                <a:cs typeface="+mn-cs"/>
              </a:rPr>
              <a:t>déc. 2024</a:t>
            </a:r>
            <a:endParaRPr kumimoji="0" lang="fr-FR" sz="1000" b="0" i="0" u="none" strike="noStrike" kern="1200" cap="none" spc="-6" normalizeH="0" baseline="0" noProof="0" dirty="0" err="1" smtClean="0">
              <a:ln>
                <a:noFill/>
              </a:ln>
              <a:solidFill>
                <a:srgbClr val="44546A"/>
              </a:solidFill>
              <a:effectLst/>
              <a:uLnTx/>
              <a:uFillTx/>
              <a:latin typeface="Calibri" panose="020F0502020204030204" pitchFamily="34" charset="0"/>
              <a:ea typeface="+mn-ea"/>
              <a:cs typeface="+mn-cs"/>
            </a:endParaRPr>
          </a:p>
        </p:txBody>
      </p:sp>
      <p:sp>
        <p:nvSpPr>
          <p:cNvPr id="129" name="OTLSHAPE_M_4b878d43fa684f67833e7e28277b9ec7_Shape"/>
          <p:cNvSpPr/>
          <p:nvPr>
            <p:custDataLst>
              <p:tags r:id="rId61"/>
            </p:custDataLst>
          </p:nvPr>
        </p:nvSpPr>
        <p:spPr>
          <a:xfrm>
            <a:off x="850077" y="2326371"/>
            <a:ext cx="228600" cy="254000"/>
          </a:xfrm>
          <a:prstGeom prst="star5">
            <a:avLst>
              <a:gd name="adj" fmla="val 25000"/>
              <a:gd name="hf" fmla="val 105146"/>
              <a:gd name="vf" fmla="val 110557"/>
            </a:avLst>
          </a:prstGeom>
          <a:solidFill>
            <a:srgbClr val="1AAA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white"/>
              </a:solidFill>
              <a:effectLst/>
              <a:uLnTx/>
              <a:uFillTx/>
              <a:latin typeface="Arial" panose="020B0604020202020204"/>
              <a:ea typeface="+mn-ea"/>
              <a:cs typeface="+mn-cs"/>
            </a:endParaRPr>
          </a:p>
        </p:txBody>
      </p:sp>
      <p:sp>
        <p:nvSpPr>
          <p:cNvPr id="130" name="OTLSHAPE_M_81a43fb0aa834f8c91ee2da5cc57684c_Shape"/>
          <p:cNvSpPr/>
          <p:nvPr>
            <p:custDataLst>
              <p:tags r:id="rId62"/>
            </p:custDataLst>
          </p:nvPr>
        </p:nvSpPr>
        <p:spPr>
          <a:xfrm>
            <a:off x="1302290" y="2068349"/>
            <a:ext cx="165100" cy="165100"/>
          </a:xfrm>
          <a:prstGeom prst="wave">
            <a:avLst/>
          </a:prstGeom>
          <a:solidFill>
            <a:srgbClr val="1AAA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white"/>
              </a:solidFill>
              <a:effectLst/>
              <a:uLnTx/>
              <a:uFillTx/>
              <a:latin typeface="Arial" panose="020B0604020202020204"/>
              <a:ea typeface="+mn-ea"/>
              <a:cs typeface="+mn-cs"/>
            </a:endParaRPr>
          </a:p>
        </p:txBody>
      </p:sp>
      <p:sp>
        <p:nvSpPr>
          <p:cNvPr id="131" name="OTLSHAPE_M_76f186a30488492d85862af11ac27a26_Shape"/>
          <p:cNvSpPr/>
          <p:nvPr>
            <p:custDataLst>
              <p:tags r:id="rId63"/>
            </p:custDataLst>
          </p:nvPr>
        </p:nvSpPr>
        <p:spPr>
          <a:xfrm>
            <a:off x="4601197" y="2068349"/>
            <a:ext cx="165100" cy="165100"/>
          </a:xfrm>
          <a:prstGeom prst="wave">
            <a:avLst/>
          </a:prstGeom>
          <a:solidFill>
            <a:srgbClr val="1AAA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white"/>
              </a:solidFill>
              <a:effectLst/>
              <a:uLnTx/>
              <a:uFillTx/>
              <a:latin typeface="Arial" panose="020B0604020202020204"/>
              <a:ea typeface="+mn-ea"/>
              <a:cs typeface="+mn-cs"/>
            </a:endParaRPr>
          </a:p>
        </p:txBody>
      </p:sp>
      <p:sp>
        <p:nvSpPr>
          <p:cNvPr id="132" name="OTLSHAPE_M_9510bb309e79432db5fc1c9e26985f50_Shape"/>
          <p:cNvSpPr/>
          <p:nvPr>
            <p:custDataLst>
              <p:tags r:id="rId64"/>
            </p:custDataLst>
          </p:nvPr>
        </p:nvSpPr>
        <p:spPr>
          <a:xfrm>
            <a:off x="7384729" y="2068349"/>
            <a:ext cx="165100" cy="165100"/>
          </a:xfrm>
          <a:prstGeom prst="wave">
            <a:avLst/>
          </a:prstGeom>
          <a:solidFill>
            <a:srgbClr val="1AAA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white"/>
              </a:solidFill>
              <a:effectLst/>
              <a:uLnTx/>
              <a:uFillTx/>
              <a:latin typeface="Arial" panose="020B0604020202020204"/>
              <a:ea typeface="+mn-ea"/>
              <a:cs typeface="+mn-cs"/>
            </a:endParaRPr>
          </a:p>
        </p:txBody>
      </p:sp>
      <p:sp>
        <p:nvSpPr>
          <p:cNvPr id="133" name="OTLSHAPE_M_9e949a4d116e4d87955706d75ccb0488_Shape"/>
          <p:cNvSpPr/>
          <p:nvPr>
            <p:custDataLst>
              <p:tags r:id="rId65"/>
            </p:custDataLst>
          </p:nvPr>
        </p:nvSpPr>
        <p:spPr>
          <a:xfrm>
            <a:off x="7943476" y="1603106"/>
            <a:ext cx="165100" cy="165100"/>
          </a:xfrm>
          <a:prstGeom prst="wave">
            <a:avLst/>
          </a:prstGeom>
          <a:solidFill>
            <a:schemeClr val="accent1"/>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white"/>
              </a:solidFill>
              <a:effectLst/>
              <a:uLnTx/>
              <a:uFillTx/>
              <a:latin typeface="Arial" panose="020B0604020202020204"/>
              <a:ea typeface="+mn-ea"/>
              <a:cs typeface="+mn-cs"/>
            </a:endParaRPr>
          </a:p>
        </p:txBody>
      </p:sp>
      <p:sp>
        <p:nvSpPr>
          <p:cNvPr id="134" name="OTLSHAPE_M_deb2b666b9304735b2f99fa59b50a6ea_Shape"/>
          <p:cNvSpPr/>
          <p:nvPr>
            <p:custDataLst>
              <p:tags r:id="rId66"/>
            </p:custDataLst>
          </p:nvPr>
        </p:nvSpPr>
        <p:spPr>
          <a:xfrm>
            <a:off x="8254742" y="2068349"/>
            <a:ext cx="165100" cy="165100"/>
          </a:xfrm>
          <a:prstGeom prst="wave">
            <a:avLst/>
          </a:prstGeom>
          <a:solidFill>
            <a:schemeClr val="accent1"/>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white"/>
              </a:solidFill>
              <a:effectLst/>
              <a:uLnTx/>
              <a:uFillTx/>
              <a:latin typeface="Arial" panose="020B0604020202020204"/>
              <a:ea typeface="+mn-ea"/>
              <a:cs typeface="+mn-cs"/>
            </a:endParaRPr>
          </a:p>
        </p:txBody>
      </p:sp>
      <p:sp>
        <p:nvSpPr>
          <p:cNvPr id="3" name="Rectangle 2"/>
          <p:cNvSpPr/>
          <p:nvPr/>
        </p:nvSpPr>
        <p:spPr>
          <a:xfrm>
            <a:off x="1005121" y="879738"/>
            <a:ext cx="1507144" cy="400110"/>
          </a:xfrm>
          <a:prstGeom prst="rect">
            <a:avLst/>
          </a:prstGeom>
        </p:spPr>
        <p:txBody>
          <a:bodyPr wrap="none">
            <a:spAutoFit/>
          </a:bodyPr>
          <a:lstStyle/>
          <a:p>
            <a:r>
              <a:rPr lang="fr-FR" sz="2000" b="1" cap="small" dirty="0" smtClean="0">
                <a:solidFill>
                  <a:srgbClr val="EA560D"/>
                </a:solidFill>
                <a:latin typeface="Ubuntu"/>
              </a:rPr>
              <a:t>Calendrier</a:t>
            </a:r>
            <a:endParaRPr lang="fr-FR" sz="2000" cap="small" dirty="0">
              <a:solidFill>
                <a:srgbClr val="EA560D"/>
              </a:solidFill>
            </a:endParaRPr>
          </a:p>
        </p:txBody>
      </p:sp>
    </p:spTree>
    <p:custDataLst>
      <p:tags r:id="rId1"/>
    </p:custDataLst>
    <p:extLst>
      <p:ext uri="{BB962C8B-B14F-4D97-AF65-F5344CB8AC3E}">
        <p14:creationId xmlns:p14="http://schemas.microsoft.com/office/powerpoint/2010/main" val="1021370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sz="2800" dirty="0" err="1" smtClean="0"/>
              <a:t>AcSé</a:t>
            </a:r>
            <a:r>
              <a:rPr lang="fr-FR" sz="2800" dirty="0" smtClean="0"/>
              <a:t> </a:t>
            </a:r>
            <a:r>
              <a:rPr lang="fr-FR" sz="2800" dirty="0"/>
              <a:t>Immunothérapie</a:t>
            </a:r>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8" name="Espace réservé du texte 7"/>
          <p:cNvSpPr>
            <a:spLocks noGrp="1"/>
          </p:cNvSpPr>
          <p:nvPr>
            <p:ph type="body" sz="quarter" idx="15"/>
          </p:nvPr>
        </p:nvSpPr>
        <p:spPr>
          <a:xfrm>
            <a:off x="827583" y="878874"/>
            <a:ext cx="8050149" cy="449935"/>
          </a:xfrm>
        </p:spPr>
        <p:txBody>
          <a:bodyPr/>
          <a:lstStyle/>
          <a:p>
            <a:r>
              <a:rPr lang="fr-FR" sz="2000" cap="small" dirty="0" smtClean="0"/>
              <a:t>Etat d’avancement des inclusions</a:t>
            </a:r>
          </a:p>
          <a:p>
            <a:endParaRPr lang="fr-FR" dirty="0"/>
          </a:p>
        </p:txBody>
      </p:sp>
      <p:pic>
        <p:nvPicPr>
          <p:cNvPr id="2" name="Image 1"/>
          <p:cNvPicPr>
            <a:picLocks noChangeAspect="1"/>
          </p:cNvPicPr>
          <p:nvPr/>
        </p:nvPicPr>
        <p:blipFill>
          <a:blip r:embed="rId2"/>
          <a:stretch>
            <a:fillRect/>
          </a:stretch>
        </p:blipFill>
        <p:spPr>
          <a:xfrm>
            <a:off x="979509" y="1666335"/>
            <a:ext cx="6760843" cy="4300048"/>
          </a:xfrm>
          <a:prstGeom prst="rect">
            <a:avLst/>
          </a:prstGeom>
        </p:spPr>
      </p:pic>
    </p:spTree>
    <p:extLst>
      <p:ext uri="{BB962C8B-B14F-4D97-AF65-F5344CB8AC3E}">
        <p14:creationId xmlns:p14="http://schemas.microsoft.com/office/powerpoint/2010/main" val="9973065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sz="2800" dirty="0" err="1" smtClean="0"/>
              <a:t>AcSé</a:t>
            </a:r>
            <a:r>
              <a:rPr lang="fr-FR" sz="2800" dirty="0" smtClean="0"/>
              <a:t> Immunothérapie</a:t>
            </a:r>
            <a:endParaRPr lang="fr-FR" sz="2800" dirty="0"/>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8" name="Espace réservé du texte 7"/>
          <p:cNvSpPr>
            <a:spLocks noGrp="1"/>
          </p:cNvSpPr>
          <p:nvPr>
            <p:ph type="body" sz="quarter" idx="15"/>
          </p:nvPr>
        </p:nvSpPr>
        <p:spPr>
          <a:xfrm>
            <a:off x="611560" y="871709"/>
            <a:ext cx="7811456" cy="391359"/>
          </a:xfrm>
        </p:spPr>
        <p:txBody>
          <a:bodyPr/>
          <a:lstStyle/>
          <a:p>
            <a:r>
              <a:rPr lang="fr-FR" sz="2000" cap="small" dirty="0"/>
              <a:t>Statut par cohorte</a:t>
            </a:r>
            <a:endParaRPr lang="fr-FR" sz="2000" dirty="0" smtClean="0"/>
          </a:p>
        </p:txBody>
      </p:sp>
      <p:pic>
        <p:nvPicPr>
          <p:cNvPr id="15" name="Image 14"/>
          <p:cNvPicPr>
            <a:picLocks noChangeAspect="1"/>
          </p:cNvPicPr>
          <p:nvPr/>
        </p:nvPicPr>
        <p:blipFill>
          <a:blip r:embed="rId2"/>
          <a:stretch>
            <a:fillRect/>
          </a:stretch>
        </p:blipFill>
        <p:spPr>
          <a:xfrm>
            <a:off x="83303" y="1556792"/>
            <a:ext cx="4371869" cy="2232247"/>
          </a:xfrm>
          <a:prstGeom prst="rect">
            <a:avLst/>
          </a:prstGeom>
        </p:spPr>
      </p:pic>
      <p:sp>
        <p:nvSpPr>
          <p:cNvPr id="16" name="Rectangle 15"/>
          <p:cNvSpPr/>
          <p:nvPr/>
        </p:nvSpPr>
        <p:spPr>
          <a:xfrm>
            <a:off x="145045" y="4437111"/>
            <a:ext cx="4246935" cy="933589"/>
          </a:xfrm>
          <a:prstGeom prst="rect">
            <a:avLst/>
          </a:prstGeom>
          <a:ln>
            <a:solidFill>
              <a:schemeClr val="bg1">
                <a:lumMod val="50000"/>
              </a:schemeClr>
            </a:solidFill>
            <a:prstDash val="solid"/>
          </a:ln>
        </p:spPr>
        <p:txBody>
          <a:bodyPr wrap="square">
            <a:spAutoFit/>
          </a:bodyPr>
          <a:lstStyle/>
          <a:p>
            <a:pPr marL="285750" indent="-285750" defTabSz="685800">
              <a:spcBef>
                <a:spcPts val="400"/>
              </a:spcBef>
              <a:buClr>
                <a:srgbClr val="EA560D"/>
              </a:buClr>
              <a:buSzPct val="100000"/>
              <a:buFont typeface="Courier New" panose="02070309020205020404" pitchFamily="49" charset="0"/>
              <a:buChar char="o"/>
            </a:pPr>
            <a:r>
              <a:rPr lang="en-GB" sz="1600" dirty="0">
                <a:solidFill>
                  <a:srgbClr val="415364"/>
                </a:solidFill>
                <a:latin typeface="Ubuntu"/>
              </a:rPr>
              <a:t>269 patients </a:t>
            </a:r>
            <a:r>
              <a:rPr lang="en-GB" sz="1600" dirty="0" err="1">
                <a:solidFill>
                  <a:srgbClr val="415364"/>
                </a:solidFill>
                <a:latin typeface="Ubuntu"/>
              </a:rPr>
              <a:t>inclus</a:t>
            </a:r>
            <a:r>
              <a:rPr lang="en-GB" sz="1600" dirty="0">
                <a:solidFill>
                  <a:srgbClr val="415364"/>
                </a:solidFill>
                <a:latin typeface="Ubuntu"/>
              </a:rPr>
              <a:t> </a:t>
            </a:r>
            <a:r>
              <a:rPr lang="en-GB" sz="1600" dirty="0" err="1">
                <a:solidFill>
                  <a:srgbClr val="415364"/>
                </a:solidFill>
                <a:latin typeface="Ubuntu"/>
              </a:rPr>
              <a:t>dont</a:t>
            </a:r>
            <a:r>
              <a:rPr lang="en-GB" sz="1600" dirty="0">
                <a:solidFill>
                  <a:srgbClr val="415364"/>
                </a:solidFill>
                <a:latin typeface="Ubuntu"/>
              </a:rPr>
              <a:t> :</a:t>
            </a:r>
          </a:p>
          <a:p>
            <a:pPr marL="792000" lvl="3" indent="-252000" defTabSz="685800">
              <a:spcBef>
                <a:spcPts val="400"/>
              </a:spcBef>
              <a:buClr>
                <a:srgbClr val="92D050"/>
              </a:buClr>
              <a:buSzPct val="80000"/>
              <a:buFont typeface="Courier New" panose="02070309020205020404" pitchFamily="49" charset="0"/>
              <a:buChar char="o"/>
            </a:pPr>
            <a:r>
              <a:rPr lang="en-GB" sz="1600" dirty="0">
                <a:solidFill>
                  <a:srgbClr val="415364"/>
                </a:solidFill>
                <a:latin typeface="Ubuntu"/>
              </a:rPr>
              <a:t>3 patients </a:t>
            </a:r>
            <a:r>
              <a:rPr lang="en-GB" sz="1600" dirty="0" err="1" smtClean="0">
                <a:solidFill>
                  <a:srgbClr val="415364"/>
                </a:solidFill>
                <a:latin typeface="Ubuntu"/>
              </a:rPr>
              <a:t>en</a:t>
            </a:r>
            <a:r>
              <a:rPr lang="en-GB" sz="1600" dirty="0" smtClean="0">
                <a:solidFill>
                  <a:srgbClr val="415364"/>
                </a:solidFill>
                <a:latin typeface="Ubuntu"/>
              </a:rPr>
              <a:t> </a:t>
            </a:r>
            <a:r>
              <a:rPr lang="en-GB" sz="1600" dirty="0" err="1">
                <a:solidFill>
                  <a:srgbClr val="415364"/>
                </a:solidFill>
                <a:latin typeface="Ubuntu"/>
              </a:rPr>
              <a:t>suivi</a:t>
            </a:r>
            <a:r>
              <a:rPr lang="en-GB" sz="1600" dirty="0">
                <a:solidFill>
                  <a:srgbClr val="415364"/>
                </a:solidFill>
                <a:latin typeface="Ubuntu"/>
              </a:rPr>
              <a:t> post-</a:t>
            </a:r>
            <a:r>
              <a:rPr lang="en-GB" sz="1600" dirty="0" err="1">
                <a:solidFill>
                  <a:srgbClr val="415364"/>
                </a:solidFill>
                <a:latin typeface="Ubuntu"/>
              </a:rPr>
              <a:t>traitement</a:t>
            </a:r>
            <a:endParaRPr lang="en-GB" sz="1600" dirty="0">
              <a:solidFill>
                <a:srgbClr val="415364"/>
              </a:solidFill>
              <a:latin typeface="Ubuntu"/>
            </a:endParaRPr>
          </a:p>
          <a:p>
            <a:pPr marL="792000" lvl="3" indent="-252000" defTabSz="685800">
              <a:spcBef>
                <a:spcPts val="400"/>
              </a:spcBef>
              <a:buClr>
                <a:srgbClr val="92D050"/>
              </a:buClr>
              <a:buSzPct val="80000"/>
              <a:buFont typeface="Courier New" panose="02070309020205020404" pitchFamily="49" charset="0"/>
              <a:buChar char="o"/>
            </a:pPr>
            <a:r>
              <a:rPr lang="en-GB" sz="1600" dirty="0">
                <a:solidFill>
                  <a:srgbClr val="415364"/>
                </a:solidFill>
                <a:latin typeface="Ubuntu"/>
              </a:rPr>
              <a:t>266 patients </a:t>
            </a:r>
            <a:r>
              <a:rPr lang="en-GB" sz="1600" dirty="0" err="1">
                <a:solidFill>
                  <a:srgbClr val="415364"/>
                </a:solidFill>
                <a:latin typeface="Ubuntu"/>
              </a:rPr>
              <a:t>ayant</a:t>
            </a:r>
            <a:r>
              <a:rPr lang="en-GB" sz="1600" dirty="0">
                <a:solidFill>
                  <a:srgbClr val="415364"/>
                </a:solidFill>
                <a:latin typeface="Ubuntu"/>
              </a:rPr>
              <a:t> </a:t>
            </a:r>
            <a:r>
              <a:rPr lang="en-GB" sz="1600" dirty="0" err="1">
                <a:solidFill>
                  <a:srgbClr val="415364"/>
                </a:solidFill>
                <a:latin typeface="Ubuntu"/>
              </a:rPr>
              <a:t>terminé</a:t>
            </a:r>
            <a:r>
              <a:rPr lang="en-GB" sz="1600" dirty="0">
                <a:solidFill>
                  <a:srgbClr val="415364"/>
                </a:solidFill>
                <a:latin typeface="Ubuntu"/>
              </a:rPr>
              <a:t> </a:t>
            </a:r>
            <a:r>
              <a:rPr lang="en-GB" sz="1600" dirty="0" err="1">
                <a:solidFill>
                  <a:srgbClr val="415364"/>
                </a:solidFill>
                <a:latin typeface="Ubuntu"/>
              </a:rPr>
              <a:t>l’étude</a:t>
            </a:r>
            <a:endParaRPr lang="en-GB" sz="1600" dirty="0">
              <a:solidFill>
                <a:srgbClr val="415364"/>
              </a:solidFill>
              <a:latin typeface="Ubuntu"/>
            </a:endParaRPr>
          </a:p>
        </p:txBody>
      </p:sp>
      <p:sp>
        <p:nvSpPr>
          <p:cNvPr id="17" name="Flèche vers le bas 16"/>
          <p:cNvSpPr/>
          <p:nvPr/>
        </p:nvSpPr>
        <p:spPr>
          <a:xfrm>
            <a:off x="2158680" y="3857955"/>
            <a:ext cx="253080" cy="484128"/>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400" dirty="0" smtClean="0"/>
          </a:p>
        </p:txBody>
      </p:sp>
      <p:sp>
        <p:nvSpPr>
          <p:cNvPr id="18" name="Espace réservé du texte 8"/>
          <p:cNvSpPr>
            <a:spLocks noGrp="1"/>
          </p:cNvSpPr>
          <p:nvPr>
            <p:ph type="body" sz="quarter" idx="16"/>
          </p:nvPr>
        </p:nvSpPr>
        <p:spPr>
          <a:xfrm>
            <a:off x="4608004" y="4437112"/>
            <a:ext cx="4140460" cy="933589"/>
          </a:xfrm>
          <a:ln>
            <a:solidFill>
              <a:schemeClr val="bg1">
                <a:lumMod val="50000"/>
              </a:schemeClr>
            </a:solidFill>
          </a:ln>
        </p:spPr>
        <p:txBody>
          <a:bodyPr/>
          <a:lstStyle/>
          <a:p>
            <a:pPr>
              <a:spcBef>
                <a:spcPts val="400"/>
              </a:spcBef>
              <a:buSzPct val="100000"/>
            </a:pPr>
            <a:r>
              <a:rPr lang="fr-FR" sz="1600" dirty="0"/>
              <a:t>334 patients inclus dont:</a:t>
            </a:r>
          </a:p>
          <a:p>
            <a:pPr marL="792000" lvl="3" indent="-252000">
              <a:spcBef>
                <a:spcPts val="400"/>
              </a:spcBef>
              <a:buClr>
                <a:srgbClr val="92D050"/>
              </a:buClr>
              <a:buSzPct val="80000"/>
            </a:pPr>
            <a:r>
              <a:rPr lang="fr-FR" dirty="0" smtClean="0"/>
              <a:t>5 </a:t>
            </a:r>
            <a:r>
              <a:rPr lang="fr-FR" dirty="0"/>
              <a:t>patients en suivi </a:t>
            </a:r>
            <a:r>
              <a:rPr lang="fr-FR" dirty="0" smtClean="0"/>
              <a:t>post-traitement</a:t>
            </a:r>
          </a:p>
          <a:p>
            <a:pPr marL="792000" lvl="3" indent="-252000">
              <a:spcBef>
                <a:spcPts val="400"/>
              </a:spcBef>
              <a:buClr>
                <a:srgbClr val="92D050"/>
              </a:buClr>
              <a:buSzPct val="80000"/>
            </a:pPr>
            <a:r>
              <a:rPr lang="fr-FR" dirty="0" smtClean="0"/>
              <a:t>329 </a:t>
            </a:r>
            <a:r>
              <a:rPr lang="fr-FR" dirty="0"/>
              <a:t>patients ayant terminé l’étude</a:t>
            </a:r>
          </a:p>
        </p:txBody>
      </p:sp>
      <p:pic>
        <p:nvPicPr>
          <p:cNvPr id="19" name="Image 18"/>
          <p:cNvPicPr>
            <a:picLocks noChangeAspect="1"/>
          </p:cNvPicPr>
          <p:nvPr/>
        </p:nvPicPr>
        <p:blipFill>
          <a:blip r:embed="rId3"/>
          <a:stretch>
            <a:fillRect/>
          </a:stretch>
        </p:blipFill>
        <p:spPr>
          <a:xfrm>
            <a:off x="4518155" y="1363085"/>
            <a:ext cx="4419751" cy="2496341"/>
          </a:xfrm>
          <a:prstGeom prst="rect">
            <a:avLst/>
          </a:prstGeom>
        </p:spPr>
      </p:pic>
      <p:sp>
        <p:nvSpPr>
          <p:cNvPr id="21" name="Flèche vers le bas 20"/>
          <p:cNvSpPr/>
          <p:nvPr/>
        </p:nvSpPr>
        <p:spPr>
          <a:xfrm>
            <a:off x="6588224" y="3904322"/>
            <a:ext cx="253080" cy="484128"/>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400" dirty="0" smtClean="0"/>
          </a:p>
        </p:txBody>
      </p:sp>
    </p:spTree>
    <p:extLst>
      <p:ext uri="{BB962C8B-B14F-4D97-AF65-F5344CB8AC3E}">
        <p14:creationId xmlns:p14="http://schemas.microsoft.com/office/powerpoint/2010/main" val="41242795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sz="2800" dirty="0" err="1" smtClean="0"/>
              <a:t>AcSé</a:t>
            </a:r>
            <a:r>
              <a:rPr lang="fr-FR" sz="2800" dirty="0" smtClean="0"/>
              <a:t> Immunothérapie </a:t>
            </a:r>
            <a:endParaRPr lang="fr-FR" sz="2800" dirty="0"/>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8" name="Espace réservé du texte 7"/>
          <p:cNvSpPr>
            <a:spLocks noGrp="1"/>
          </p:cNvSpPr>
          <p:nvPr>
            <p:ph type="body" sz="quarter" idx="15"/>
          </p:nvPr>
        </p:nvSpPr>
        <p:spPr/>
        <p:txBody>
          <a:bodyPr/>
          <a:lstStyle/>
          <a:p>
            <a:r>
              <a:rPr lang="en-GB" sz="1800" dirty="0" smtClean="0"/>
              <a:t>Participation </a:t>
            </a:r>
            <a:r>
              <a:rPr lang="en-GB" sz="1800" dirty="0" err="1" smtClean="0"/>
              <a:t>nationale</a:t>
            </a:r>
            <a:r>
              <a:rPr lang="en-GB" sz="1800" dirty="0" smtClean="0"/>
              <a:t> – 57 centres</a:t>
            </a:r>
            <a:endParaRPr lang="fr-FR" sz="1800" dirty="0"/>
          </a:p>
        </p:txBody>
      </p:sp>
      <p:pic>
        <p:nvPicPr>
          <p:cNvPr id="6" name="Espace réservé pour une image  4" descr="Cartes des centres Nivo et Pembro_20190221 – Google My Ma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27584" y="1339455"/>
            <a:ext cx="4752528" cy="4665832"/>
          </a:xfrm>
          <a:prstGeom prst="rect">
            <a:avLst/>
          </a:prstGeom>
        </p:spPr>
      </p:pic>
      <p:pic>
        <p:nvPicPr>
          <p:cNvPr id="10" name="Image 9"/>
          <p:cNvPicPr>
            <a:picLocks noChangeAspect="1"/>
          </p:cNvPicPr>
          <p:nvPr/>
        </p:nvPicPr>
        <p:blipFill>
          <a:blip r:embed="rId3"/>
          <a:stretch>
            <a:fillRect/>
          </a:stretch>
        </p:blipFill>
        <p:spPr>
          <a:xfrm>
            <a:off x="5652120" y="1307333"/>
            <a:ext cx="3225612" cy="2335976"/>
          </a:xfrm>
          <a:prstGeom prst="rect">
            <a:avLst/>
          </a:prstGeom>
        </p:spPr>
      </p:pic>
      <p:grpSp>
        <p:nvGrpSpPr>
          <p:cNvPr id="16" name="Groupe 15"/>
          <p:cNvGrpSpPr/>
          <p:nvPr/>
        </p:nvGrpSpPr>
        <p:grpSpPr>
          <a:xfrm>
            <a:off x="5688994" y="3908976"/>
            <a:ext cx="3396238" cy="1177666"/>
            <a:chOff x="5688994" y="3908976"/>
            <a:chExt cx="3396238" cy="1177666"/>
          </a:xfrm>
        </p:grpSpPr>
        <p:pic>
          <p:nvPicPr>
            <p:cNvPr id="9" name="Espace réservé pour une image  4" descr="Cartes des centres Nivo et Pembro_20190221 – Google My Maps"/>
            <p:cNvPicPr>
              <a:picLocks noChangeAspect="1"/>
            </p:cNvPicPr>
            <p:nvPr/>
          </p:nvPicPr>
          <p:blipFill rotWithShape="1">
            <a:blip r:embed="rId4">
              <a:extLst>
                <a:ext uri="{28A0092B-C50C-407E-A947-70E740481C1C}">
                  <a14:useLocalDpi xmlns:a14="http://schemas.microsoft.com/office/drawing/2010/main" val="0"/>
                </a:ext>
              </a:extLst>
            </a:blip>
            <a:srcRect r="88685"/>
            <a:stretch/>
          </p:blipFill>
          <p:spPr>
            <a:xfrm>
              <a:off x="5688994" y="3908976"/>
              <a:ext cx="358300" cy="1177666"/>
            </a:xfrm>
            <a:prstGeom prst="rect">
              <a:avLst/>
            </a:prstGeom>
          </p:spPr>
        </p:pic>
        <p:sp>
          <p:nvSpPr>
            <p:cNvPr id="5" name="ZoneTexte 4"/>
            <p:cNvSpPr txBox="1"/>
            <p:nvPr/>
          </p:nvSpPr>
          <p:spPr>
            <a:xfrm>
              <a:off x="6047294" y="4042592"/>
              <a:ext cx="3037938" cy="215444"/>
            </a:xfrm>
            <a:prstGeom prst="rect">
              <a:avLst/>
            </a:prstGeom>
            <a:noFill/>
          </p:spPr>
          <p:txBody>
            <a:bodyPr wrap="none" lIns="36000" tIns="0" rIns="36000" bIns="0" rtlCol="0">
              <a:spAutoFit/>
            </a:bodyPr>
            <a:lstStyle/>
            <a:p>
              <a:r>
                <a:rPr lang="en-GB" sz="1400" dirty="0" err="1" smtClean="0">
                  <a:latin typeface="Calibri" panose="020F0502020204030204" pitchFamily="34" charset="0"/>
                  <a:cs typeface="Calibri" panose="020F0502020204030204" pitchFamily="34" charset="0"/>
                </a:rPr>
                <a:t>Nivo</a:t>
              </a:r>
              <a:r>
                <a:rPr lang="en-GB" sz="1400" dirty="0" smtClean="0">
                  <a:latin typeface="Calibri" panose="020F0502020204030204" pitchFamily="34" charset="0"/>
                  <a:cs typeface="Calibri" panose="020F0502020204030204" pitchFamily="34" charset="0"/>
                </a:rPr>
                <a:t> and </a:t>
              </a:r>
              <a:r>
                <a:rPr lang="en-GB" sz="1400" dirty="0" err="1" smtClean="0">
                  <a:latin typeface="Calibri" panose="020F0502020204030204" pitchFamily="34" charset="0"/>
                  <a:cs typeface="Calibri" panose="020F0502020204030204" pitchFamily="34" charset="0"/>
                </a:rPr>
                <a:t>Pembro</a:t>
              </a:r>
              <a:r>
                <a:rPr lang="en-GB" sz="1400" dirty="0" smtClean="0">
                  <a:latin typeface="Calibri" panose="020F0502020204030204" pitchFamily="34" charset="0"/>
                  <a:cs typeface="Calibri" panose="020F0502020204030204" pitchFamily="34" charset="0"/>
                </a:rPr>
                <a:t> (30 centres </a:t>
              </a:r>
              <a:r>
                <a:rPr lang="en-GB" sz="1400" dirty="0" err="1" smtClean="0">
                  <a:latin typeface="Calibri" panose="020F0502020204030204" pitchFamily="34" charset="0"/>
                  <a:cs typeface="Calibri" panose="020F0502020204030204" pitchFamily="34" charset="0"/>
                </a:rPr>
                <a:t>recruteurs</a:t>
              </a:r>
              <a:r>
                <a:rPr lang="en-GB" sz="1400" dirty="0" smtClean="0">
                  <a:latin typeface="Calibri" panose="020F0502020204030204" pitchFamily="34" charset="0"/>
                  <a:cs typeface="Calibri" panose="020F0502020204030204" pitchFamily="34" charset="0"/>
                </a:rPr>
                <a:t>)</a:t>
              </a:r>
            </a:p>
          </p:txBody>
        </p:sp>
        <p:sp>
          <p:nvSpPr>
            <p:cNvPr id="14" name="ZoneTexte 13"/>
            <p:cNvSpPr txBox="1"/>
            <p:nvPr/>
          </p:nvSpPr>
          <p:spPr>
            <a:xfrm>
              <a:off x="6047294" y="4349173"/>
              <a:ext cx="2464127" cy="215444"/>
            </a:xfrm>
            <a:prstGeom prst="rect">
              <a:avLst/>
            </a:prstGeom>
            <a:noFill/>
          </p:spPr>
          <p:txBody>
            <a:bodyPr wrap="none" lIns="36000" tIns="0" rIns="36000" bIns="0" rtlCol="0">
              <a:spAutoFit/>
            </a:bodyPr>
            <a:lstStyle/>
            <a:p>
              <a:r>
                <a:rPr lang="en-GB" sz="1400" dirty="0" err="1" smtClean="0">
                  <a:latin typeface="Calibri" panose="020F0502020204030204" pitchFamily="34" charset="0"/>
                  <a:cs typeface="Calibri" panose="020F0502020204030204" pitchFamily="34" charset="0"/>
                </a:rPr>
                <a:t>Nivo</a:t>
              </a:r>
              <a:r>
                <a:rPr lang="en-GB" sz="1400" dirty="0" smtClean="0">
                  <a:latin typeface="Calibri" panose="020F0502020204030204" pitchFamily="34" charset="0"/>
                  <a:cs typeface="Calibri" panose="020F0502020204030204" pitchFamily="34" charset="0"/>
                </a:rPr>
                <a:t> only (16 </a:t>
              </a:r>
              <a:r>
                <a:rPr lang="en-GB" sz="1400" dirty="0">
                  <a:latin typeface="Calibri" panose="020F0502020204030204" pitchFamily="34" charset="0"/>
                  <a:cs typeface="Calibri" panose="020F0502020204030204" pitchFamily="34" charset="0"/>
                </a:rPr>
                <a:t>centres </a:t>
              </a:r>
              <a:r>
                <a:rPr lang="en-GB" sz="1400" dirty="0" err="1">
                  <a:latin typeface="Calibri" panose="020F0502020204030204" pitchFamily="34" charset="0"/>
                  <a:cs typeface="Calibri" panose="020F0502020204030204" pitchFamily="34" charset="0"/>
                </a:rPr>
                <a:t>recruteurs</a:t>
              </a:r>
              <a:r>
                <a:rPr lang="en-GB" sz="1400" dirty="0">
                  <a:latin typeface="Calibri" panose="020F0502020204030204" pitchFamily="34" charset="0"/>
                  <a:cs typeface="Calibri" panose="020F0502020204030204" pitchFamily="34" charset="0"/>
                </a:rPr>
                <a:t>)</a:t>
              </a:r>
              <a:endParaRPr lang="en-GB" sz="1400" dirty="0" smtClean="0">
                <a:latin typeface="Calibri" panose="020F0502020204030204" pitchFamily="34" charset="0"/>
                <a:cs typeface="Calibri" panose="020F0502020204030204" pitchFamily="34" charset="0"/>
              </a:endParaRPr>
            </a:p>
          </p:txBody>
        </p:sp>
        <p:sp>
          <p:nvSpPr>
            <p:cNvPr id="15" name="ZoneTexte 14"/>
            <p:cNvSpPr txBox="1"/>
            <p:nvPr/>
          </p:nvSpPr>
          <p:spPr>
            <a:xfrm>
              <a:off x="6048617" y="4680154"/>
              <a:ext cx="2702975" cy="215444"/>
            </a:xfrm>
            <a:prstGeom prst="rect">
              <a:avLst/>
            </a:prstGeom>
            <a:noFill/>
          </p:spPr>
          <p:txBody>
            <a:bodyPr wrap="none" lIns="36000" tIns="0" rIns="36000" bIns="0" rtlCol="0">
              <a:spAutoFit/>
            </a:bodyPr>
            <a:lstStyle/>
            <a:p>
              <a:r>
                <a:rPr lang="en-GB" sz="1400" dirty="0" err="1" smtClean="0">
                  <a:latin typeface="Calibri" panose="020F0502020204030204" pitchFamily="34" charset="0"/>
                  <a:cs typeface="Calibri" panose="020F0502020204030204" pitchFamily="34" charset="0"/>
                </a:rPr>
                <a:t>Pembro</a:t>
              </a:r>
              <a:r>
                <a:rPr lang="en-GB" sz="1400" dirty="0" smtClean="0">
                  <a:latin typeface="Calibri" panose="020F0502020204030204" pitchFamily="34" charset="0"/>
                  <a:cs typeface="Calibri" panose="020F0502020204030204" pitchFamily="34" charset="0"/>
                </a:rPr>
                <a:t> only (11 </a:t>
              </a:r>
              <a:r>
                <a:rPr lang="en-GB" sz="1400" dirty="0">
                  <a:latin typeface="Calibri" panose="020F0502020204030204" pitchFamily="34" charset="0"/>
                  <a:cs typeface="Calibri" panose="020F0502020204030204" pitchFamily="34" charset="0"/>
                </a:rPr>
                <a:t>centres </a:t>
              </a:r>
              <a:r>
                <a:rPr lang="en-GB" sz="1400" dirty="0" err="1">
                  <a:latin typeface="Calibri" panose="020F0502020204030204" pitchFamily="34" charset="0"/>
                  <a:cs typeface="Calibri" panose="020F0502020204030204" pitchFamily="34" charset="0"/>
                </a:rPr>
                <a:t>recruteurs</a:t>
              </a:r>
              <a:r>
                <a:rPr lang="en-GB" sz="1400" dirty="0">
                  <a:latin typeface="Calibri" panose="020F0502020204030204" pitchFamily="34" charset="0"/>
                  <a:cs typeface="Calibri" panose="020F0502020204030204" pitchFamily="34" charset="0"/>
                </a:rPr>
                <a:t>)</a:t>
              </a:r>
              <a:endParaRPr lang="en-GB" sz="1400" dirty="0" smtClean="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290860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27584" y="210660"/>
            <a:ext cx="8100496" cy="458510"/>
          </a:xfrm>
        </p:spPr>
        <p:txBody>
          <a:bodyPr/>
          <a:lstStyle/>
          <a:p>
            <a:r>
              <a:rPr lang="fr-FR" dirty="0" err="1" smtClean="0"/>
              <a:t>AcSé</a:t>
            </a:r>
            <a:r>
              <a:rPr lang="fr-FR" dirty="0" smtClean="0"/>
              <a:t> Immunothérapie - Communications</a:t>
            </a:r>
            <a:endParaRPr lang="fr-FR" dirty="0"/>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pic>
        <p:nvPicPr>
          <p:cNvPr id="9" name="Image 8"/>
          <p:cNvPicPr>
            <a:picLocks noChangeAspect="1"/>
          </p:cNvPicPr>
          <p:nvPr/>
        </p:nvPicPr>
        <p:blipFill>
          <a:blip r:embed="rId3"/>
          <a:stretch>
            <a:fillRect/>
          </a:stretch>
        </p:blipFill>
        <p:spPr>
          <a:xfrm>
            <a:off x="35496" y="1124744"/>
            <a:ext cx="9099346" cy="4782709"/>
          </a:xfrm>
          <a:prstGeom prst="rect">
            <a:avLst/>
          </a:prstGeom>
        </p:spPr>
      </p:pic>
    </p:spTree>
    <p:extLst>
      <p:ext uri="{BB962C8B-B14F-4D97-AF65-F5344CB8AC3E}">
        <p14:creationId xmlns:p14="http://schemas.microsoft.com/office/powerpoint/2010/main" val="3075841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err="1" smtClean="0"/>
              <a:t>AcSé</a:t>
            </a:r>
            <a:r>
              <a:rPr lang="fr-FR" dirty="0" smtClean="0"/>
              <a:t> </a:t>
            </a:r>
            <a:r>
              <a:rPr lang="fr-FR" dirty="0" err="1" smtClean="0"/>
              <a:t>Nivolumab</a:t>
            </a:r>
            <a:r>
              <a:rPr lang="fr-FR" dirty="0" smtClean="0"/>
              <a:t> - Publications 2022</a:t>
            </a:r>
            <a:endParaRPr lang="fr-FR" dirty="0"/>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9" name="Espace réservé du texte 8"/>
          <p:cNvSpPr>
            <a:spLocks noGrp="1"/>
          </p:cNvSpPr>
          <p:nvPr>
            <p:ph type="body" sz="quarter" idx="16"/>
          </p:nvPr>
        </p:nvSpPr>
        <p:spPr>
          <a:xfrm>
            <a:off x="107504" y="1270099"/>
            <a:ext cx="8856984" cy="4528703"/>
          </a:xfrm>
        </p:spPr>
        <p:txBody>
          <a:bodyPr/>
          <a:lstStyle/>
          <a:p>
            <a:pPr marL="465750" lvl="3" indent="-285750" algn="just">
              <a:buClr>
                <a:srgbClr val="EA560D"/>
              </a:buClr>
            </a:pPr>
            <a:r>
              <a:rPr lang="fr-FR" dirty="0" smtClean="0"/>
              <a:t>Les tumeurs avec altérations de la polymérase epsilon (POLE) sont des tumeurs rares qui concernent 0,5% des patients atteints de cancer et qui sont caractérisées par une forte charge mutationnelle et produisent de nombreux </a:t>
            </a:r>
            <a:r>
              <a:rPr lang="fr-FR" dirty="0" err="1" smtClean="0"/>
              <a:t>néoantigènes</a:t>
            </a:r>
            <a:r>
              <a:rPr lang="fr-FR" dirty="0" smtClean="0"/>
              <a:t>, et donc candidates à une approche de type immunothérapie. </a:t>
            </a:r>
          </a:p>
          <a:p>
            <a:pPr marL="465750" lvl="3" indent="-285750" algn="just">
              <a:buClr>
                <a:srgbClr val="EA560D"/>
              </a:buClr>
            </a:pPr>
            <a:endParaRPr lang="fr-FR" dirty="0" smtClean="0"/>
          </a:p>
          <a:p>
            <a:pPr marL="465750" lvl="3" indent="-285750" algn="just">
              <a:buClr>
                <a:srgbClr val="EA560D"/>
              </a:buClr>
            </a:pPr>
            <a:r>
              <a:rPr lang="fr-FR" dirty="0" smtClean="0"/>
              <a:t>L’essai </a:t>
            </a:r>
            <a:r>
              <a:rPr lang="fr-FR" dirty="0" err="1" smtClean="0"/>
              <a:t>AcSé</a:t>
            </a:r>
            <a:r>
              <a:rPr lang="fr-FR" dirty="0" smtClean="0"/>
              <a:t> </a:t>
            </a:r>
            <a:r>
              <a:rPr lang="fr-FR" dirty="0" err="1" smtClean="0"/>
              <a:t>Nivolumab</a:t>
            </a:r>
            <a:r>
              <a:rPr lang="fr-FR" dirty="0" smtClean="0"/>
              <a:t> a évalué les effets </a:t>
            </a:r>
            <a:r>
              <a:rPr lang="fr-FR" dirty="0"/>
              <a:t>de </a:t>
            </a:r>
            <a:r>
              <a:rPr lang="fr-FR" dirty="0" smtClean="0"/>
              <a:t>l’immunothérapie anti-PD-1</a:t>
            </a:r>
            <a:r>
              <a:rPr lang="fr-FR" dirty="0"/>
              <a:t>, le </a:t>
            </a:r>
            <a:r>
              <a:rPr lang="fr-FR" dirty="0" err="1" smtClean="0"/>
              <a:t>nivolumab</a:t>
            </a:r>
            <a:r>
              <a:rPr lang="fr-FR" dirty="0" smtClean="0"/>
              <a:t>, chez 21 patients atteints d’un cancer avec mutation du domaine </a:t>
            </a:r>
            <a:r>
              <a:rPr lang="fr-FR" dirty="0" err="1" smtClean="0"/>
              <a:t>exonucléaire</a:t>
            </a:r>
            <a:r>
              <a:rPr lang="fr-FR" dirty="0" smtClean="0"/>
              <a:t> du gène POLE muté (dont 20 traités par </a:t>
            </a:r>
            <a:r>
              <a:rPr lang="fr-FR" dirty="0" err="1" smtClean="0"/>
              <a:t>nivolumab</a:t>
            </a:r>
            <a:r>
              <a:rPr lang="fr-FR" dirty="0" smtClean="0"/>
              <a:t>).</a:t>
            </a:r>
          </a:p>
          <a:p>
            <a:pPr marL="465750" lvl="3" indent="-285750" algn="just">
              <a:buClr>
                <a:srgbClr val="EA560D"/>
              </a:buClr>
            </a:pPr>
            <a:endParaRPr lang="fr-FR" dirty="0"/>
          </a:p>
          <a:p>
            <a:pPr marL="465750" lvl="3" indent="-285750" algn="just">
              <a:buClr>
                <a:srgbClr val="EA560D"/>
              </a:buClr>
            </a:pPr>
            <a:r>
              <a:rPr lang="fr-FR" dirty="0" smtClean="0"/>
              <a:t>La relation entre la réponse à l’immunothérapie et les caractéristiques moléculaires des tumeurs mutées POLE a été évaluée par des analyses génomiques (WES)</a:t>
            </a:r>
          </a:p>
          <a:p>
            <a:pPr marL="465750" lvl="3" indent="-285750" algn="just">
              <a:buClr>
                <a:srgbClr val="EA560D"/>
              </a:buClr>
            </a:pPr>
            <a:endParaRPr lang="fr-FR" dirty="0"/>
          </a:p>
          <a:p>
            <a:pPr marL="180000" lvl="3" algn="just">
              <a:buClr>
                <a:srgbClr val="74A220">
                  <a:lumMod val="60000"/>
                  <a:lumOff val="40000"/>
                </a:srgbClr>
              </a:buClr>
            </a:pPr>
            <a:r>
              <a:rPr lang="fr-FR" i="1" dirty="0"/>
              <a:t>Résultats présentés lors du congrès annuel de l’Association américaine pour la recherche sur le cancer en avril 2022  (AACR 2022, 10/04, la Nouvelle Orléans) et publiés dans la revue Cancer </a:t>
            </a:r>
            <a:r>
              <a:rPr lang="fr-FR" i="1" dirty="0" err="1"/>
              <a:t>Discovery</a:t>
            </a:r>
            <a:r>
              <a:rPr lang="fr-FR" i="1" dirty="0"/>
              <a:t> </a:t>
            </a:r>
          </a:p>
          <a:p>
            <a:pPr marL="180000" lvl="3" algn="just">
              <a:buClr>
                <a:srgbClr val="74A220">
                  <a:lumMod val="60000"/>
                  <a:lumOff val="40000"/>
                </a:srgbClr>
              </a:buClr>
            </a:pPr>
            <a:r>
              <a:rPr lang="en-US" b="1" i="1" dirty="0"/>
              <a:t>Rousseau et al. PD-1 Blockade in Solid Tumors with Defects in Polymerase Epsilon .</a:t>
            </a:r>
          </a:p>
          <a:p>
            <a:pPr marL="180000" lvl="3" algn="just">
              <a:buClr>
                <a:srgbClr val="74A220">
                  <a:lumMod val="60000"/>
                  <a:lumOff val="40000"/>
                </a:srgbClr>
              </a:buClr>
            </a:pPr>
            <a:r>
              <a:rPr lang="en-US" b="1" i="1" dirty="0">
                <a:solidFill>
                  <a:srgbClr val="EA560D"/>
                </a:solidFill>
              </a:rPr>
              <a:t>Cancer </a:t>
            </a:r>
            <a:r>
              <a:rPr lang="en-US" b="1" i="1" dirty="0" err="1">
                <a:solidFill>
                  <a:srgbClr val="EA560D"/>
                </a:solidFill>
              </a:rPr>
              <a:t>Discov</a:t>
            </a:r>
            <a:r>
              <a:rPr lang="en-US" b="1" i="1" dirty="0">
                <a:solidFill>
                  <a:srgbClr val="EA560D"/>
                </a:solidFill>
              </a:rPr>
              <a:t> (2022) 12 (6): 1435–1448. </a:t>
            </a:r>
            <a:r>
              <a:rPr lang="en-US" b="1" i="1" dirty="0">
                <a:hlinkClick r:id="rId3"/>
              </a:rPr>
              <a:t>https://doi.org/10.1158/2159-8290.CD-21-0521</a:t>
            </a:r>
            <a:endParaRPr lang="en-US" b="1" i="1" dirty="0"/>
          </a:p>
          <a:p>
            <a:pPr marL="465750" lvl="3" indent="-285750" algn="just">
              <a:buClr>
                <a:srgbClr val="EA560D"/>
              </a:buClr>
            </a:pPr>
            <a:endParaRPr lang="fr-FR" dirty="0" smtClean="0"/>
          </a:p>
          <a:p>
            <a:pPr marL="180000" lvl="3" indent="0" algn="just">
              <a:buNone/>
            </a:pPr>
            <a:endParaRPr lang="fr-FR" sz="1400" dirty="0" smtClean="0"/>
          </a:p>
          <a:p>
            <a:pPr marL="360000" lvl="3" algn="just">
              <a:spcAft>
                <a:spcPts val="600"/>
              </a:spcAft>
            </a:pPr>
            <a:endParaRPr lang="en-US" dirty="0" smtClean="0"/>
          </a:p>
        </p:txBody>
      </p:sp>
      <p:sp>
        <p:nvSpPr>
          <p:cNvPr id="8" name="Espace réservé du texte 7"/>
          <p:cNvSpPr txBox="1">
            <a:spLocks/>
          </p:cNvSpPr>
          <p:nvPr/>
        </p:nvSpPr>
        <p:spPr>
          <a:xfrm>
            <a:off x="827585" y="836712"/>
            <a:ext cx="7940674" cy="433388"/>
          </a:xfrm>
          <a:prstGeom prst="rect">
            <a:avLst/>
          </a:prstGeom>
        </p:spPr>
        <p:txBody>
          <a:bodyPr vert="horz" lIns="36000" tIns="0" rIns="36000" bIns="0" rtlCol="0">
            <a:noAutofit/>
          </a:bodyPr>
          <a:lstStyle>
            <a:lvl1pPr marL="0" indent="0" algn="l" defTabSz="685800" rtl="0" eaLnBrk="1" latinLnBrk="0" hangingPunct="1">
              <a:lnSpc>
                <a:spcPct val="100000"/>
              </a:lnSpc>
              <a:spcBef>
                <a:spcPts val="0"/>
              </a:spcBef>
              <a:buFontTx/>
              <a:buNone/>
              <a:defRPr sz="1400" b="0" kern="1200">
                <a:solidFill>
                  <a:schemeClr val="tx1"/>
                </a:solidFill>
                <a:latin typeface="Ubuntu"/>
                <a:ea typeface="+mn-ea"/>
                <a:cs typeface="+mn-cs"/>
              </a:defRPr>
            </a:lvl1pPr>
            <a:lvl2pPr marL="180000" indent="-180000" algn="l" defTabSz="685800" rtl="0" eaLnBrk="1" latinLnBrk="0" hangingPunct="1">
              <a:lnSpc>
                <a:spcPct val="100000"/>
              </a:lnSpc>
              <a:spcBef>
                <a:spcPts val="600"/>
              </a:spcBef>
              <a:buClr>
                <a:srgbClr val="EA560D"/>
              </a:buClr>
              <a:buSzPct val="100000"/>
              <a:buFont typeface="Courier New" panose="02070309020205020404" pitchFamily="49" charset="0"/>
              <a:buChar char="o"/>
              <a:defRPr sz="1800" kern="1200">
                <a:solidFill>
                  <a:srgbClr val="415364"/>
                </a:solidFill>
                <a:latin typeface="Ubuntu"/>
                <a:ea typeface="+mn-ea"/>
                <a:cs typeface="+mn-cs"/>
              </a:defRPr>
            </a:lvl2pPr>
            <a:lvl3pPr marL="360000" indent="-180000" algn="l" defTabSz="685800" rtl="0" eaLnBrk="1" latinLnBrk="0" hangingPunct="1">
              <a:lnSpc>
                <a:spcPct val="100000"/>
              </a:lnSpc>
              <a:spcBef>
                <a:spcPts val="300"/>
              </a:spcBef>
              <a:buClrTx/>
              <a:buSzPct val="100000"/>
              <a:buFont typeface="Courier New" panose="02070309020205020404" pitchFamily="49" charset="0"/>
              <a:buChar char="o"/>
              <a:defRPr sz="1600" kern="1200">
                <a:solidFill>
                  <a:srgbClr val="415364"/>
                </a:solidFill>
                <a:latin typeface="Ubuntu"/>
                <a:ea typeface="+mn-ea"/>
                <a:cs typeface="+mn-cs"/>
              </a:defRPr>
            </a:lvl3pPr>
            <a:lvl4pPr marL="540000" indent="-180000" algn="l" defTabSz="685800" rtl="0" eaLnBrk="1" latinLnBrk="0" hangingPunct="1">
              <a:lnSpc>
                <a:spcPct val="100000"/>
              </a:lnSpc>
              <a:spcBef>
                <a:spcPts val="0"/>
              </a:spcBef>
              <a:buClr>
                <a:schemeClr val="accent6">
                  <a:lumMod val="60000"/>
                  <a:lumOff val="40000"/>
                </a:schemeClr>
              </a:buClr>
              <a:buSzPct val="100000"/>
              <a:buFont typeface="Courier New" panose="02070309020205020404" pitchFamily="49" charset="0"/>
              <a:buChar char="o"/>
              <a:defRPr sz="1600" kern="1200">
                <a:solidFill>
                  <a:srgbClr val="415364"/>
                </a:solidFill>
                <a:latin typeface="Ubuntu"/>
                <a:ea typeface="+mn-ea"/>
                <a:cs typeface="+mn-cs"/>
              </a:defRPr>
            </a:lvl4pPr>
            <a:lvl5pPr marL="747450" indent="-171450" algn="l" defTabSz="685800" rtl="0" eaLnBrk="1" latinLnBrk="0" hangingPunct="1">
              <a:lnSpc>
                <a:spcPct val="100000"/>
              </a:lnSpc>
              <a:spcBef>
                <a:spcPts val="300"/>
              </a:spcBef>
              <a:buClr>
                <a:schemeClr val="accent4">
                  <a:lumMod val="60000"/>
                  <a:lumOff val="40000"/>
                </a:schemeClr>
              </a:buClr>
              <a:buFont typeface="Courier New" panose="02070309020205020404" pitchFamily="49" charset="0"/>
              <a:buChar char="o"/>
              <a:defRPr sz="1400" i="0" kern="1200">
                <a:solidFill>
                  <a:srgbClr val="415364"/>
                </a:solidFill>
                <a:latin typeface="Ubuntu"/>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800" b="1" dirty="0" smtClean="0">
                <a:solidFill>
                  <a:srgbClr val="EA560D"/>
                </a:solidFill>
              </a:rPr>
              <a:t>Cohorte POLE (1/3)</a:t>
            </a:r>
            <a:endParaRPr lang="fr-FR" sz="1800" b="1" dirty="0">
              <a:solidFill>
                <a:srgbClr val="EA560D"/>
              </a:solidFill>
            </a:endParaRPr>
          </a:p>
        </p:txBody>
      </p:sp>
    </p:spTree>
    <p:extLst>
      <p:ext uri="{BB962C8B-B14F-4D97-AF65-F5344CB8AC3E}">
        <p14:creationId xmlns:p14="http://schemas.microsoft.com/office/powerpoint/2010/main" val="6550764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err="1" smtClean="0"/>
              <a:t>AcSé</a:t>
            </a:r>
            <a:r>
              <a:rPr lang="fr-FR" dirty="0" smtClean="0"/>
              <a:t> </a:t>
            </a:r>
            <a:r>
              <a:rPr lang="fr-FR" dirty="0" err="1" smtClean="0"/>
              <a:t>Nivolumab</a:t>
            </a:r>
            <a:r>
              <a:rPr lang="fr-FR" dirty="0" smtClean="0"/>
              <a:t> - Publications 2022</a:t>
            </a:r>
            <a:endParaRPr lang="fr-FR" dirty="0"/>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9" name="Espace réservé du texte 8"/>
          <p:cNvSpPr>
            <a:spLocks noGrp="1"/>
          </p:cNvSpPr>
          <p:nvPr>
            <p:ph type="body" sz="quarter" idx="16"/>
          </p:nvPr>
        </p:nvSpPr>
        <p:spPr>
          <a:xfrm>
            <a:off x="474731" y="1396302"/>
            <a:ext cx="4097269" cy="4625068"/>
          </a:xfrm>
        </p:spPr>
        <p:txBody>
          <a:bodyPr/>
          <a:lstStyle/>
          <a:p>
            <a:pPr>
              <a:spcAft>
                <a:spcPts val="600"/>
              </a:spcAft>
            </a:pPr>
            <a:r>
              <a:rPr lang="en-US" b="1" dirty="0" smtClean="0"/>
              <a:t>Résultats</a:t>
            </a:r>
            <a:endParaRPr lang="en-US" b="1" dirty="0"/>
          </a:p>
          <a:p>
            <a:pPr marL="446088" lvl="3" indent="-265113" algn="just">
              <a:spcAft>
                <a:spcPts val="600"/>
              </a:spcAft>
              <a:tabLst>
                <a:tab pos="361950" algn="l"/>
              </a:tabLst>
            </a:pPr>
            <a:r>
              <a:rPr lang="fr-FR" dirty="0" smtClean="0"/>
              <a:t>12 patients </a:t>
            </a:r>
            <a:r>
              <a:rPr lang="fr-FR" dirty="0"/>
              <a:t>présentaient des mutations POLE </a:t>
            </a:r>
            <a:r>
              <a:rPr lang="fr-FR" dirty="0" smtClean="0"/>
              <a:t>pathogènes (</a:t>
            </a:r>
            <a:r>
              <a:rPr lang="fr-FR" dirty="0"/>
              <a:t>au niveau du domaine catalytique de l’enzyme </a:t>
            </a:r>
            <a:r>
              <a:rPr lang="fr-FR" dirty="0" smtClean="0"/>
              <a:t>POLE</a:t>
            </a:r>
            <a:r>
              <a:rPr lang="fr-FR" dirty="0" smtClean="0"/>
              <a:t>) (dont 1 non traité), </a:t>
            </a:r>
            <a:r>
              <a:rPr lang="fr-FR" dirty="0"/>
              <a:t>5 patients avec des mutations POLE non pathogènes et 4 patients avec des mutations « non certaines </a:t>
            </a:r>
            <a:r>
              <a:rPr lang="fr-FR" dirty="0" smtClean="0"/>
              <a:t>»</a:t>
            </a:r>
          </a:p>
          <a:p>
            <a:pPr marL="446088" lvl="3" indent="-265113" algn="just">
              <a:spcAft>
                <a:spcPts val="600"/>
              </a:spcAft>
              <a:tabLst>
                <a:tab pos="361950" algn="l"/>
              </a:tabLst>
            </a:pPr>
            <a:endParaRPr lang="fr-FR" dirty="0"/>
          </a:p>
          <a:p>
            <a:pPr marL="446088" lvl="3" indent="-265113" algn="just">
              <a:spcAft>
                <a:spcPts val="600"/>
              </a:spcAft>
              <a:tabLst>
                <a:tab pos="361950" algn="l"/>
              </a:tabLst>
            </a:pPr>
            <a:r>
              <a:rPr lang="fr-FR" dirty="0"/>
              <a:t>Objectif principal : Taux de réponse objective à 12 semaine </a:t>
            </a:r>
          </a:p>
          <a:p>
            <a:pPr marL="446088" lvl="3" indent="-265113" algn="just">
              <a:spcAft>
                <a:spcPts val="600"/>
              </a:spcAft>
              <a:tabLst>
                <a:tab pos="361950" algn="l"/>
              </a:tabLst>
            </a:pPr>
            <a:endParaRPr lang="fr-FR" dirty="0" smtClean="0"/>
          </a:p>
          <a:p>
            <a:pPr marL="446088" lvl="3" indent="-265113" algn="just">
              <a:spcAft>
                <a:spcPts val="600"/>
              </a:spcAft>
              <a:tabLst>
                <a:tab pos="361950" algn="l"/>
              </a:tabLst>
            </a:pPr>
            <a:endParaRPr lang="fr-FR" dirty="0"/>
          </a:p>
          <a:p>
            <a:pPr marL="645750" lvl="3" indent="-285750" algn="just">
              <a:spcAft>
                <a:spcPts val="600"/>
              </a:spcAft>
            </a:pPr>
            <a:endParaRPr lang="fr-FR" sz="1700" dirty="0"/>
          </a:p>
        </p:txBody>
      </p:sp>
      <p:sp>
        <p:nvSpPr>
          <p:cNvPr id="8" name="Espace réservé du texte 7"/>
          <p:cNvSpPr txBox="1">
            <a:spLocks/>
          </p:cNvSpPr>
          <p:nvPr/>
        </p:nvSpPr>
        <p:spPr>
          <a:xfrm>
            <a:off x="684528" y="850378"/>
            <a:ext cx="7940674" cy="433388"/>
          </a:xfrm>
          <a:prstGeom prst="rect">
            <a:avLst/>
          </a:prstGeom>
        </p:spPr>
        <p:txBody>
          <a:bodyPr vert="horz" lIns="36000" tIns="0" rIns="36000" bIns="0" rtlCol="0">
            <a:noAutofit/>
          </a:bodyPr>
          <a:lstStyle>
            <a:lvl1pPr marL="0" indent="0" algn="l" defTabSz="685800" rtl="0" eaLnBrk="1" latinLnBrk="0" hangingPunct="1">
              <a:lnSpc>
                <a:spcPct val="100000"/>
              </a:lnSpc>
              <a:spcBef>
                <a:spcPts val="0"/>
              </a:spcBef>
              <a:buFontTx/>
              <a:buNone/>
              <a:defRPr sz="1400" b="0" kern="1200">
                <a:solidFill>
                  <a:schemeClr val="tx1"/>
                </a:solidFill>
                <a:latin typeface="Ubuntu"/>
                <a:ea typeface="+mn-ea"/>
                <a:cs typeface="+mn-cs"/>
              </a:defRPr>
            </a:lvl1pPr>
            <a:lvl2pPr marL="180000" indent="-180000" algn="l" defTabSz="685800" rtl="0" eaLnBrk="1" latinLnBrk="0" hangingPunct="1">
              <a:lnSpc>
                <a:spcPct val="100000"/>
              </a:lnSpc>
              <a:spcBef>
                <a:spcPts val="600"/>
              </a:spcBef>
              <a:buClr>
                <a:srgbClr val="EA560D"/>
              </a:buClr>
              <a:buSzPct val="100000"/>
              <a:buFont typeface="Courier New" panose="02070309020205020404" pitchFamily="49" charset="0"/>
              <a:buChar char="o"/>
              <a:defRPr sz="1800" kern="1200">
                <a:solidFill>
                  <a:srgbClr val="415364"/>
                </a:solidFill>
                <a:latin typeface="Ubuntu"/>
                <a:ea typeface="+mn-ea"/>
                <a:cs typeface="+mn-cs"/>
              </a:defRPr>
            </a:lvl2pPr>
            <a:lvl3pPr marL="360000" indent="-180000" algn="l" defTabSz="685800" rtl="0" eaLnBrk="1" latinLnBrk="0" hangingPunct="1">
              <a:lnSpc>
                <a:spcPct val="100000"/>
              </a:lnSpc>
              <a:spcBef>
                <a:spcPts val="300"/>
              </a:spcBef>
              <a:buClrTx/>
              <a:buSzPct val="100000"/>
              <a:buFont typeface="Courier New" panose="02070309020205020404" pitchFamily="49" charset="0"/>
              <a:buChar char="o"/>
              <a:defRPr sz="1600" kern="1200">
                <a:solidFill>
                  <a:srgbClr val="415364"/>
                </a:solidFill>
                <a:latin typeface="Ubuntu"/>
                <a:ea typeface="+mn-ea"/>
                <a:cs typeface="+mn-cs"/>
              </a:defRPr>
            </a:lvl3pPr>
            <a:lvl4pPr marL="540000" indent="-180000" algn="l" defTabSz="685800" rtl="0" eaLnBrk="1" latinLnBrk="0" hangingPunct="1">
              <a:lnSpc>
                <a:spcPct val="100000"/>
              </a:lnSpc>
              <a:spcBef>
                <a:spcPts val="0"/>
              </a:spcBef>
              <a:buClr>
                <a:schemeClr val="accent6">
                  <a:lumMod val="60000"/>
                  <a:lumOff val="40000"/>
                </a:schemeClr>
              </a:buClr>
              <a:buSzPct val="100000"/>
              <a:buFont typeface="Courier New" panose="02070309020205020404" pitchFamily="49" charset="0"/>
              <a:buChar char="o"/>
              <a:defRPr sz="1600" kern="1200">
                <a:solidFill>
                  <a:srgbClr val="415364"/>
                </a:solidFill>
                <a:latin typeface="Ubuntu"/>
                <a:ea typeface="+mn-ea"/>
                <a:cs typeface="+mn-cs"/>
              </a:defRPr>
            </a:lvl4pPr>
            <a:lvl5pPr marL="747450" indent="-171450" algn="l" defTabSz="685800" rtl="0" eaLnBrk="1" latinLnBrk="0" hangingPunct="1">
              <a:lnSpc>
                <a:spcPct val="100000"/>
              </a:lnSpc>
              <a:spcBef>
                <a:spcPts val="300"/>
              </a:spcBef>
              <a:buClr>
                <a:schemeClr val="accent4">
                  <a:lumMod val="60000"/>
                  <a:lumOff val="40000"/>
                </a:schemeClr>
              </a:buClr>
              <a:buFont typeface="Courier New" panose="02070309020205020404" pitchFamily="49" charset="0"/>
              <a:buChar char="o"/>
              <a:defRPr sz="1400" i="0" kern="1200">
                <a:solidFill>
                  <a:srgbClr val="415364"/>
                </a:solidFill>
                <a:latin typeface="Ubuntu"/>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800" b="1" dirty="0" smtClean="0">
                <a:solidFill>
                  <a:srgbClr val="EA560D"/>
                </a:solidFill>
              </a:rPr>
              <a:t>Cohorte POLE (2/3)</a:t>
            </a:r>
            <a:endParaRPr lang="fr-FR" sz="1800" b="1" dirty="0">
              <a:solidFill>
                <a:srgbClr val="EA560D"/>
              </a:solidFill>
            </a:endParaRPr>
          </a:p>
        </p:txBody>
      </p:sp>
      <p:grpSp>
        <p:nvGrpSpPr>
          <p:cNvPr id="6" name="Groupe 5"/>
          <p:cNvGrpSpPr/>
          <p:nvPr/>
        </p:nvGrpSpPr>
        <p:grpSpPr>
          <a:xfrm>
            <a:off x="4719674" y="1329093"/>
            <a:ext cx="3968842" cy="3744416"/>
            <a:chOff x="4910625" y="1396302"/>
            <a:chExt cx="3967108" cy="3663961"/>
          </a:xfrm>
        </p:grpSpPr>
        <p:pic>
          <p:nvPicPr>
            <p:cNvPr id="10" name="Image 9"/>
            <p:cNvPicPr>
              <a:picLocks noChangeAspect="1"/>
            </p:cNvPicPr>
            <p:nvPr/>
          </p:nvPicPr>
          <p:blipFill>
            <a:blip r:embed="rId3"/>
            <a:stretch>
              <a:fillRect/>
            </a:stretch>
          </p:blipFill>
          <p:spPr>
            <a:xfrm>
              <a:off x="4910625" y="1396302"/>
              <a:ext cx="3967108" cy="3024336"/>
            </a:xfrm>
            <a:prstGeom prst="rect">
              <a:avLst/>
            </a:prstGeom>
          </p:spPr>
        </p:pic>
        <p:sp>
          <p:nvSpPr>
            <p:cNvPr id="11" name="ZoneTexte 10"/>
            <p:cNvSpPr txBox="1"/>
            <p:nvPr/>
          </p:nvSpPr>
          <p:spPr>
            <a:xfrm>
              <a:off x="5894191" y="4552432"/>
              <a:ext cx="2664759" cy="507831"/>
            </a:xfrm>
            <a:prstGeom prst="rect">
              <a:avLst/>
            </a:prstGeom>
            <a:noFill/>
          </p:spPr>
          <p:txBody>
            <a:bodyPr wrap="none" lIns="36000" tIns="0" rIns="36000" bIns="0" rtlCol="0">
              <a:spAutoFit/>
            </a:bodyPr>
            <a:lstStyle/>
            <a:p>
              <a:r>
                <a:rPr lang="fr-FR" sz="1100" dirty="0" smtClean="0">
                  <a:solidFill>
                    <a:srgbClr val="FF0000"/>
                  </a:solidFill>
                  <a:latin typeface="Ubuntu" panose="020B0504030602030204" pitchFamily="34" charset="0"/>
                </a:rPr>
                <a:t>POLE-PP : </a:t>
              </a:r>
              <a:r>
                <a:rPr lang="fr-FR" sz="1100" dirty="0">
                  <a:solidFill>
                    <a:srgbClr val="FF0000"/>
                  </a:solidFill>
                  <a:latin typeface="Ubuntu" panose="020B0504030602030204" pitchFamily="34" charset="0"/>
                </a:rPr>
                <a:t>POLE </a:t>
              </a:r>
              <a:r>
                <a:rPr lang="fr-FR" sz="1100" dirty="0" err="1">
                  <a:solidFill>
                    <a:srgbClr val="FF0000"/>
                  </a:solidFill>
                  <a:latin typeface="Ubuntu" panose="020B0504030602030204" pitchFamily="34" charset="0"/>
                </a:rPr>
                <a:t>proofreading</a:t>
              </a:r>
              <a:r>
                <a:rPr lang="fr-FR" sz="1100" dirty="0">
                  <a:solidFill>
                    <a:srgbClr val="FF0000"/>
                  </a:solidFill>
                  <a:latin typeface="Ubuntu" panose="020B0504030602030204" pitchFamily="34" charset="0"/>
                </a:rPr>
                <a:t>–</a:t>
              </a:r>
              <a:r>
                <a:rPr lang="fr-FR" sz="1100" dirty="0" err="1">
                  <a:solidFill>
                    <a:srgbClr val="FF0000"/>
                  </a:solidFill>
                  <a:latin typeface="Ubuntu" panose="020B0504030602030204" pitchFamily="34" charset="0"/>
                </a:rPr>
                <a:t>proficient</a:t>
              </a:r>
              <a:endParaRPr lang="fr-FR" sz="1100" dirty="0" smtClean="0">
                <a:solidFill>
                  <a:srgbClr val="FF0000"/>
                </a:solidFill>
                <a:latin typeface="Ubuntu" panose="020B0504030602030204" pitchFamily="34" charset="0"/>
              </a:endParaRPr>
            </a:p>
            <a:p>
              <a:r>
                <a:rPr lang="fr-FR" sz="1100" dirty="0" smtClean="0">
                  <a:solidFill>
                    <a:srgbClr val="00B050"/>
                  </a:solidFill>
                  <a:latin typeface="Ubuntu" panose="020B0504030602030204" pitchFamily="34" charset="0"/>
                </a:rPr>
                <a:t>VUS: </a:t>
              </a:r>
              <a:r>
                <a:rPr lang="fr-FR" sz="1100" dirty="0" err="1">
                  <a:solidFill>
                    <a:srgbClr val="00B050"/>
                  </a:solidFill>
                  <a:latin typeface="Ubuntu" panose="020B0504030602030204" pitchFamily="34" charset="0"/>
                </a:rPr>
                <a:t>variants</a:t>
              </a:r>
              <a:r>
                <a:rPr lang="fr-FR" sz="1100" dirty="0">
                  <a:solidFill>
                    <a:srgbClr val="00B050"/>
                  </a:solidFill>
                  <a:latin typeface="Ubuntu" panose="020B0504030602030204" pitchFamily="34" charset="0"/>
                </a:rPr>
                <a:t> of </a:t>
              </a:r>
              <a:r>
                <a:rPr lang="fr-FR" sz="1100" dirty="0" err="1">
                  <a:solidFill>
                    <a:srgbClr val="00B050"/>
                  </a:solidFill>
                  <a:latin typeface="Ubuntu" panose="020B0504030602030204" pitchFamily="34" charset="0"/>
                </a:rPr>
                <a:t>unknown</a:t>
              </a:r>
              <a:r>
                <a:rPr lang="fr-FR" sz="1100" dirty="0">
                  <a:solidFill>
                    <a:srgbClr val="00B050"/>
                  </a:solidFill>
                  <a:latin typeface="Ubuntu" panose="020B0504030602030204" pitchFamily="34" charset="0"/>
                </a:rPr>
                <a:t> </a:t>
              </a:r>
              <a:r>
                <a:rPr lang="fr-FR" sz="1100" dirty="0" err="1">
                  <a:solidFill>
                    <a:srgbClr val="00B050"/>
                  </a:solidFill>
                  <a:latin typeface="Ubuntu" panose="020B0504030602030204" pitchFamily="34" charset="0"/>
                </a:rPr>
                <a:t>significance</a:t>
              </a:r>
              <a:endParaRPr lang="fr-FR" sz="1100" dirty="0" smtClean="0">
                <a:solidFill>
                  <a:srgbClr val="00B050"/>
                </a:solidFill>
                <a:latin typeface="Ubuntu" panose="020B0504030602030204" pitchFamily="34" charset="0"/>
              </a:endParaRPr>
            </a:p>
            <a:p>
              <a:r>
                <a:rPr lang="fr-FR" sz="1100" dirty="0" smtClean="0">
                  <a:solidFill>
                    <a:srgbClr val="0070C0"/>
                  </a:solidFill>
                  <a:latin typeface="Ubuntu" panose="020B0504030602030204" pitchFamily="34" charset="0"/>
                </a:rPr>
                <a:t>POLE-</a:t>
              </a:r>
              <a:r>
                <a:rPr lang="fr-FR" sz="1100" dirty="0" err="1" smtClean="0">
                  <a:solidFill>
                    <a:srgbClr val="0070C0"/>
                  </a:solidFill>
                  <a:latin typeface="Ubuntu" panose="020B0504030602030204" pitchFamily="34" charset="0"/>
                </a:rPr>
                <a:t>pd</a:t>
              </a:r>
              <a:r>
                <a:rPr lang="fr-FR" sz="1100" dirty="0" smtClean="0">
                  <a:solidFill>
                    <a:srgbClr val="0070C0"/>
                  </a:solidFill>
                  <a:latin typeface="Ubuntu" panose="020B0504030602030204" pitchFamily="34" charset="0"/>
                </a:rPr>
                <a:t>: </a:t>
              </a:r>
              <a:r>
                <a:rPr lang="fr-FR" sz="1100" dirty="0" err="1">
                  <a:solidFill>
                    <a:srgbClr val="0070C0"/>
                  </a:solidFill>
                  <a:latin typeface="Ubuntu" panose="020B0504030602030204" pitchFamily="34" charset="0"/>
                </a:rPr>
                <a:t>Defective</a:t>
              </a:r>
              <a:r>
                <a:rPr lang="fr-FR" sz="1100" dirty="0">
                  <a:solidFill>
                    <a:srgbClr val="0070C0"/>
                  </a:solidFill>
                  <a:latin typeface="Ubuntu" panose="020B0504030602030204" pitchFamily="34" charset="0"/>
                </a:rPr>
                <a:t> </a:t>
              </a:r>
              <a:r>
                <a:rPr lang="fr-FR" sz="1100" dirty="0" err="1">
                  <a:solidFill>
                    <a:srgbClr val="0070C0"/>
                  </a:solidFill>
                  <a:latin typeface="Ubuntu" panose="020B0504030602030204" pitchFamily="34" charset="0"/>
                </a:rPr>
                <a:t>proofreading</a:t>
              </a:r>
              <a:r>
                <a:rPr lang="fr-FR" sz="1100" dirty="0">
                  <a:solidFill>
                    <a:srgbClr val="0070C0"/>
                  </a:solidFill>
                  <a:latin typeface="Ubuntu" panose="020B0504030602030204" pitchFamily="34" charset="0"/>
                </a:rPr>
                <a:t> POLE</a:t>
              </a:r>
              <a:endParaRPr lang="fr-FR" sz="1100" dirty="0" smtClean="0">
                <a:solidFill>
                  <a:srgbClr val="0070C0"/>
                </a:solidFill>
                <a:latin typeface="Ubuntu" panose="020B0504030602030204" pitchFamily="34" charset="0"/>
              </a:endParaRPr>
            </a:p>
          </p:txBody>
        </p:sp>
      </p:grpSp>
      <p:pic>
        <p:nvPicPr>
          <p:cNvPr id="12" name="Image 11"/>
          <p:cNvPicPr>
            <a:picLocks noChangeAspect="1"/>
          </p:cNvPicPr>
          <p:nvPr/>
        </p:nvPicPr>
        <p:blipFill>
          <a:blip r:embed="rId4"/>
          <a:stretch>
            <a:fillRect/>
          </a:stretch>
        </p:blipFill>
        <p:spPr>
          <a:xfrm>
            <a:off x="496331" y="4493667"/>
            <a:ext cx="5043432" cy="1533476"/>
          </a:xfrm>
          <a:prstGeom prst="rect">
            <a:avLst/>
          </a:prstGeom>
        </p:spPr>
      </p:pic>
    </p:spTree>
    <p:extLst>
      <p:ext uri="{BB962C8B-B14F-4D97-AF65-F5344CB8AC3E}">
        <p14:creationId xmlns:p14="http://schemas.microsoft.com/office/powerpoint/2010/main" val="1868507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503040" y="908720"/>
            <a:ext cx="8640960" cy="458510"/>
          </a:xfrm>
        </p:spPr>
        <p:txBody>
          <a:bodyPr/>
          <a:lstStyle/>
          <a:p>
            <a:r>
              <a:rPr lang="fr-FR" sz="2000" dirty="0" smtClean="0">
                <a:solidFill>
                  <a:srgbClr val="EA560D"/>
                </a:solidFill>
              </a:rPr>
              <a:t>Groupes d’experts dynamiques chargés </a:t>
            </a:r>
            <a:r>
              <a:rPr lang="fr-FR" sz="2000" dirty="0">
                <a:solidFill>
                  <a:srgbClr val="EA560D"/>
                </a:solidFill>
              </a:rPr>
              <a:t>de répondre à des questions de stratégies thérapeutiques et de recherche.</a:t>
            </a:r>
          </a:p>
        </p:txBody>
      </p:sp>
      <p:sp>
        <p:nvSpPr>
          <p:cNvPr id="3" name="Espace réservé du pied de page 2"/>
          <p:cNvSpPr>
            <a:spLocks noGrp="1"/>
          </p:cNvSpPr>
          <p:nvPr>
            <p:ph type="ftr" sz="quarter" idx="10"/>
          </p:nvPr>
        </p:nvSpPr>
        <p:spPr/>
        <p:txBody>
          <a:bodyPr/>
          <a:lstStyle/>
          <a:p>
            <a:r>
              <a:rPr lang="fr-FR" dirty="0" smtClean="0"/>
              <a:t>Ateliers de la Recherche Clinique - 06-Avril-2023</a:t>
            </a:r>
            <a:endParaRPr lang="fr-FR" dirty="0"/>
          </a:p>
        </p:txBody>
      </p:sp>
      <p:sp>
        <p:nvSpPr>
          <p:cNvPr id="10" name="Titre 6"/>
          <p:cNvSpPr txBox="1">
            <a:spLocks/>
          </p:cNvSpPr>
          <p:nvPr/>
        </p:nvSpPr>
        <p:spPr>
          <a:xfrm>
            <a:off x="936000" y="252000"/>
            <a:ext cx="7941733" cy="458510"/>
          </a:xfrm>
          <a:prstGeom prst="rect">
            <a:avLst/>
          </a:prstGeom>
        </p:spPr>
        <p:txBody>
          <a:bodyPr vert="horz" lIns="36000" tIns="0" rIns="36000" bIns="0" rtlCol="0" anchor="b">
            <a:noAutofit/>
          </a:bodyPr>
          <a:lstStyle>
            <a:lvl1pPr algn="l" defTabSz="685800" rtl="0" eaLnBrk="1" latinLnBrk="0" hangingPunct="1">
              <a:lnSpc>
                <a:spcPct val="90000"/>
              </a:lnSpc>
              <a:spcBef>
                <a:spcPct val="0"/>
              </a:spcBef>
              <a:buNone/>
              <a:defRPr lang="fr-FR" sz="2900" b="1" kern="1200" baseline="0">
                <a:solidFill>
                  <a:srgbClr val="415364"/>
                </a:solidFill>
                <a:latin typeface="Ubuntu"/>
                <a:ea typeface="+mn-ea"/>
                <a:cs typeface="+mn-cs"/>
              </a:defRPr>
            </a:lvl1pPr>
          </a:lstStyle>
          <a:p>
            <a:r>
              <a:rPr lang="fr-FR" sz="2800" dirty="0" smtClean="0"/>
              <a:t>UNICANCER</a:t>
            </a:r>
            <a:endParaRPr lang="fr-FR" sz="2800" dirty="0"/>
          </a:p>
        </p:txBody>
      </p:sp>
      <p:grpSp>
        <p:nvGrpSpPr>
          <p:cNvPr id="11" name="Groupe 10"/>
          <p:cNvGrpSpPr/>
          <p:nvPr/>
        </p:nvGrpSpPr>
        <p:grpSpPr>
          <a:xfrm>
            <a:off x="251519" y="1482186"/>
            <a:ext cx="8626213" cy="4394850"/>
            <a:chOff x="1919536" y="1052736"/>
            <a:chExt cx="8299832" cy="4880638"/>
          </a:xfrm>
        </p:grpSpPr>
        <p:sp>
          <p:nvSpPr>
            <p:cNvPr id="12" name="Rectangle 11"/>
            <p:cNvSpPr/>
            <p:nvPr/>
          </p:nvSpPr>
          <p:spPr>
            <a:xfrm>
              <a:off x="4486194" y="5537566"/>
              <a:ext cx="3201022" cy="25922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defTabSz="514350">
                <a:defRPr/>
              </a:pPr>
              <a:r>
                <a:rPr lang="en-US" sz="800" dirty="0">
                  <a:solidFill>
                    <a:prstClr val="black"/>
                  </a:solidFill>
                  <a:latin typeface="Arial" panose="020B0604020202020204"/>
                </a:rPr>
                <a:t>Groupes labellisés INCa</a:t>
              </a: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349" y="5428728"/>
              <a:ext cx="451330" cy="29204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7" name="Forme libre 16"/>
            <p:cNvSpPr/>
            <p:nvPr/>
          </p:nvSpPr>
          <p:spPr>
            <a:xfrm>
              <a:off x="2086303" y="1073009"/>
              <a:ext cx="2600418" cy="563750"/>
            </a:xfrm>
            <a:custGeom>
              <a:avLst/>
              <a:gdLst>
                <a:gd name="connsiteX0" fmla="*/ 0 w 2397394"/>
                <a:gd name="connsiteY0" fmla="*/ 87780 h 877798"/>
                <a:gd name="connsiteX1" fmla="*/ 87780 w 2397394"/>
                <a:gd name="connsiteY1" fmla="*/ 0 h 877798"/>
                <a:gd name="connsiteX2" fmla="*/ 2309614 w 2397394"/>
                <a:gd name="connsiteY2" fmla="*/ 0 h 877798"/>
                <a:gd name="connsiteX3" fmla="*/ 2397394 w 2397394"/>
                <a:gd name="connsiteY3" fmla="*/ 87780 h 877798"/>
                <a:gd name="connsiteX4" fmla="*/ 2397394 w 2397394"/>
                <a:gd name="connsiteY4" fmla="*/ 790018 h 877798"/>
                <a:gd name="connsiteX5" fmla="*/ 2309614 w 2397394"/>
                <a:gd name="connsiteY5" fmla="*/ 877798 h 877798"/>
                <a:gd name="connsiteX6" fmla="*/ 87780 w 2397394"/>
                <a:gd name="connsiteY6" fmla="*/ 877798 h 877798"/>
                <a:gd name="connsiteX7" fmla="*/ 0 w 2397394"/>
                <a:gd name="connsiteY7" fmla="*/ 790018 h 877798"/>
                <a:gd name="connsiteX8" fmla="*/ 0 w 2397394"/>
                <a:gd name="connsiteY8" fmla="*/ 87780 h 87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7394" h="877798">
                  <a:moveTo>
                    <a:pt x="0" y="87780"/>
                  </a:moveTo>
                  <a:cubicBezTo>
                    <a:pt x="0" y="39300"/>
                    <a:pt x="39300" y="0"/>
                    <a:pt x="87780" y="0"/>
                  </a:cubicBezTo>
                  <a:lnTo>
                    <a:pt x="2309614" y="0"/>
                  </a:lnTo>
                  <a:cubicBezTo>
                    <a:pt x="2358094" y="0"/>
                    <a:pt x="2397394" y="39300"/>
                    <a:pt x="2397394" y="87780"/>
                  </a:cubicBezTo>
                  <a:lnTo>
                    <a:pt x="2397394" y="790018"/>
                  </a:lnTo>
                  <a:cubicBezTo>
                    <a:pt x="2397394" y="838498"/>
                    <a:pt x="2358094" y="877798"/>
                    <a:pt x="2309614" y="877798"/>
                  </a:cubicBezTo>
                  <a:lnTo>
                    <a:pt x="87780" y="877798"/>
                  </a:lnTo>
                  <a:cubicBezTo>
                    <a:pt x="39300" y="877798"/>
                    <a:pt x="0" y="838498"/>
                    <a:pt x="0" y="790018"/>
                  </a:cubicBezTo>
                  <a:lnTo>
                    <a:pt x="0" y="87780"/>
                  </a:lnTo>
                  <a:close/>
                </a:path>
              </a:pathLst>
            </a:cu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2">
              <a:scrgbClr r="0" g="0" b="0"/>
            </a:fillRef>
            <a:effectRef idx="1">
              <a:schemeClr val="accent2">
                <a:hueOff val="0"/>
                <a:satOff val="0"/>
                <a:lumOff val="0"/>
                <a:alphaOff val="0"/>
              </a:schemeClr>
            </a:effectRef>
            <a:fontRef idx="minor">
              <a:schemeClr val="dk1"/>
            </a:fontRef>
          </p:style>
          <p:txBody>
            <a:bodyPr spcFirstLastPara="0" vert="horz" wrap="square" lIns="33750" tIns="27321" rIns="33750" bIns="27321" numCol="1" spcCol="1270" anchor="ctr" anchorCtr="0">
              <a:noAutofit/>
            </a:bodyPr>
            <a:lstStyle/>
            <a:p>
              <a:pPr algn="ctr" defTabSz="450056">
                <a:lnSpc>
                  <a:spcPct val="90000"/>
                </a:lnSpc>
                <a:spcBef>
                  <a:spcPct val="0"/>
                </a:spcBef>
                <a:spcAft>
                  <a:spcPct val="35000"/>
                </a:spcAft>
                <a:defRPr/>
              </a:pPr>
              <a:r>
                <a:rPr lang="fr-FR" sz="1100" b="1" dirty="0">
                  <a:solidFill>
                    <a:prstClr val="white"/>
                  </a:solidFill>
                  <a:latin typeface="Ubuntu" panose="020B0504030602030204" pitchFamily="34" charset="0"/>
                  <a:cs typeface="Arial" panose="020B0604020202020204" pitchFamily="34" charset="0"/>
                </a:rPr>
                <a:t>Groupes d’organes</a:t>
              </a:r>
            </a:p>
          </p:txBody>
        </p:sp>
        <p:sp>
          <p:nvSpPr>
            <p:cNvPr id="18" name="Forme libre 17"/>
            <p:cNvSpPr/>
            <p:nvPr/>
          </p:nvSpPr>
          <p:spPr>
            <a:xfrm>
              <a:off x="2310963" y="1631073"/>
              <a:ext cx="249150" cy="321242"/>
            </a:xfrm>
            <a:custGeom>
              <a:avLst/>
              <a:gdLst/>
              <a:ahLst/>
              <a:cxnLst/>
              <a:rect l="0" t="0" r="0" b="0"/>
              <a:pathLst>
                <a:path>
                  <a:moveTo>
                    <a:pt x="0" y="0"/>
                  </a:moveTo>
                  <a:lnTo>
                    <a:pt x="0" y="341249"/>
                  </a:lnTo>
                  <a:lnTo>
                    <a:pt x="242027" y="341249"/>
                  </a:lnTo>
                </a:path>
              </a:pathLst>
            </a:cu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9" name="Forme libre 18"/>
            <p:cNvSpPr/>
            <p:nvPr/>
          </p:nvSpPr>
          <p:spPr>
            <a:xfrm>
              <a:off x="2491184" y="1739447"/>
              <a:ext cx="1905270" cy="425699"/>
            </a:xfrm>
            <a:custGeom>
              <a:avLst/>
              <a:gdLst>
                <a:gd name="connsiteX0" fmla="*/ 0 w 1850800"/>
                <a:gd name="connsiteY0" fmla="*/ 45221 h 452212"/>
                <a:gd name="connsiteX1" fmla="*/ 45221 w 1850800"/>
                <a:gd name="connsiteY1" fmla="*/ 0 h 452212"/>
                <a:gd name="connsiteX2" fmla="*/ 1805579 w 1850800"/>
                <a:gd name="connsiteY2" fmla="*/ 0 h 452212"/>
                <a:gd name="connsiteX3" fmla="*/ 1850800 w 1850800"/>
                <a:gd name="connsiteY3" fmla="*/ 45221 h 452212"/>
                <a:gd name="connsiteX4" fmla="*/ 1850800 w 1850800"/>
                <a:gd name="connsiteY4" fmla="*/ 406991 h 452212"/>
                <a:gd name="connsiteX5" fmla="*/ 1805579 w 1850800"/>
                <a:gd name="connsiteY5" fmla="*/ 452212 h 452212"/>
                <a:gd name="connsiteX6" fmla="*/ 45221 w 1850800"/>
                <a:gd name="connsiteY6" fmla="*/ 452212 h 452212"/>
                <a:gd name="connsiteX7" fmla="*/ 0 w 1850800"/>
                <a:gd name="connsiteY7" fmla="*/ 406991 h 452212"/>
                <a:gd name="connsiteX8" fmla="*/ 0 w 1850800"/>
                <a:gd name="connsiteY8" fmla="*/ 45221 h 4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0800" h="452212">
                  <a:moveTo>
                    <a:pt x="0" y="45221"/>
                  </a:moveTo>
                  <a:cubicBezTo>
                    <a:pt x="0" y="20246"/>
                    <a:pt x="20246" y="0"/>
                    <a:pt x="45221" y="0"/>
                  </a:cubicBezTo>
                  <a:lnTo>
                    <a:pt x="1805579" y="0"/>
                  </a:lnTo>
                  <a:cubicBezTo>
                    <a:pt x="1830554" y="0"/>
                    <a:pt x="1850800" y="20246"/>
                    <a:pt x="1850800" y="45221"/>
                  </a:cubicBezTo>
                  <a:lnTo>
                    <a:pt x="1850800" y="406991"/>
                  </a:lnTo>
                  <a:cubicBezTo>
                    <a:pt x="1850800" y="431966"/>
                    <a:pt x="1830554" y="452212"/>
                    <a:pt x="1805579" y="452212"/>
                  </a:cubicBezTo>
                  <a:lnTo>
                    <a:pt x="45221" y="452212"/>
                  </a:lnTo>
                  <a:cubicBezTo>
                    <a:pt x="20246" y="452212"/>
                    <a:pt x="0" y="431966"/>
                    <a:pt x="0" y="406991"/>
                  </a:cubicBezTo>
                  <a:lnTo>
                    <a:pt x="0" y="45221"/>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66" tIns="14594" rIns="18166" bIns="14594" numCol="1" spcCol="1270" anchor="ctr" anchorCtr="0">
              <a:noAutofit/>
            </a:bodyPr>
            <a:lstStyle/>
            <a:p>
              <a:pPr algn="ctr" defTabSz="250031">
                <a:lnSpc>
                  <a:spcPct val="90000"/>
                </a:lnSpc>
                <a:spcBef>
                  <a:spcPct val="0"/>
                </a:spcBef>
                <a:spcAft>
                  <a:spcPct val="35000"/>
                </a:spcAft>
                <a:defRPr/>
              </a:pPr>
              <a:r>
                <a:rPr lang="fr-FR" sz="800" b="1" dirty="0">
                  <a:solidFill>
                    <a:srgbClr val="415364"/>
                  </a:solidFill>
                  <a:latin typeface="Ubuntu" panose="020B0504030602030204" pitchFamily="34" charset="0"/>
                  <a:cs typeface="Arial" panose="020B0604020202020204" pitchFamily="34" charset="0"/>
                </a:rPr>
                <a:t>Sein (UCBG)</a:t>
              </a:r>
              <a:br>
                <a:rPr lang="fr-FR" sz="800" b="1"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Th. Bachelot </a:t>
              </a:r>
              <a:br>
                <a:rPr lang="fr-FR" sz="800"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(CLB – Lyon)</a:t>
              </a:r>
            </a:p>
          </p:txBody>
        </p:sp>
        <p:sp>
          <p:nvSpPr>
            <p:cNvPr id="20" name="Forme libre 19"/>
            <p:cNvSpPr/>
            <p:nvPr/>
          </p:nvSpPr>
          <p:spPr>
            <a:xfrm>
              <a:off x="2310963" y="1631074"/>
              <a:ext cx="249150" cy="853367"/>
            </a:xfrm>
            <a:custGeom>
              <a:avLst/>
              <a:gdLst/>
              <a:ahLst/>
              <a:cxnLst/>
              <a:rect l="0" t="0" r="0" b="0"/>
              <a:pathLst>
                <a:path>
                  <a:moveTo>
                    <a:pt x="0" y="0"/>
                  </a:moveTo>
                  <a:lnTo>
                    <a:pt x="0" y="906515"/>
                  </a:lnTo>
                  <a:lnTo>
                    <a:pt x="242027" y="906515"/>
                  </a:lnTo>
                </a:path>
              </a:pathLst>
            </a:cu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1" name="Forme libre 20"/>
            <p:cNvSpPr/>
            <p:nvPr/>
          </p:nvSpPr>
          <p:spPr>
            <a:xfrm>
              <a:off x="2509252" y="2254268"/>
              <a:ext cx="1886754" cy="425699"/>
            </a:xfrm>
            <a:custGeom>
              <a:avLst/>
              <a:gdLst>
                <a:gd name="connsiteX0" fmla="*/ 0 w 1832813"/>
                <a:gd name="connsiteY0" fmla="*/ 45221 h 452212"/>
                <a:gd name="connsiteX1" fmla="*/ 45221 w 1832813"/>
                <a:gd name="connsiteY1" fmla="*/ 0 h 452212"/>
                <a:gd name="connsiteX2" fmla="*/ 1787592 w 1832813"/>
                <a:gd name="connsiteY2" fmla="*/ 0 h 452212"/>
                <a:gd name="connsiteX3" fmla="*/ 1832813 w 1832813"/>
                <a:gd name="connsiteY3" fmla="*/ 45221 h 452212"/>
                <a:gd name="connsiteX4" fmla="*/ 1832813 w 1832813"/>
                <a:gd name="connsiteY4" fmla="*/ 406991 h 452212"/>
                <a:gd name="connsiteX5" fmla="*/ 1787592 w 1832813"/>
                <a:gd name="connsiteY5" fmla="*/ 452212 h 452212"/>
                <a:gd name="connsiteX6" fmla="*/ 45221 w 1832813"/>
                <a:gd name="connsiteY6" fmla="*/ 452212 h 452212"/>
                <a:gd name="connsiteX7" fmla="*/ 0 w 1832813"/>
                <a:gd name="connsiteY7" fmla="*/ 406991 h 452212"/>
                <a:gd name="connsiteX8" fmla="*/ 0 w 1832813"/>
                <a:gd name="connsiteY8" fmla="*/ 45221 h 4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2813" h="452212">
                  <a:moveTo>
                    <a:pt x="0" y="45221"/>
                  </a:moveTo>
                  <a:cubicBezTo>
                    <a:pt x="0" y="20246"/>
                    <a:pt x="20246" y="0"/>
                    <a:pt x="45221" y="0"/>
                  </a:cubicBezTo>
                  <a:lnTo>
                    <a:pt x="1787592" y="0"/>
                  </a:lnTo>
                  <a:cubicBezTo>
                    <a:pt x="1812567" y="0"/>
                    <a:pt x="1832813" y="20246"/>
                    <a:pt x="1832813" y="45221"/>
                  </a:cubicBezTo>
                  <a:lnTo>
                    <a:pt x="1832813" y="406991"/>
                  </a:lnTo>
                  <a:cubicBezTo>
                    <a:pt x="1832813" y="431966"/>
                    <a:pt x="1812567" y="452212"/>
                    <a:pt x="1787592" y="452212"/>
                  </a:cubicBezTo>
                  <a:lnTo>
                    <a:pt x="45221" y="452212"/>
                  </a:lnTo>
                  <a:cubicBezTo>
                    <a:pt x="20246" y="452212"/>
                    <a:pt x="0" y="431966"/>
                    <a:pt x="0" y="406991"/>
                  </a:cubicBezTo>
                  <a:lnTo>
                    <a:pt x="0" y="45221"/>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hueOff val="-396383"/>
                <a:satOff val="2528"/>
                <a:lumOff val="32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66" tIns="14594" rIns="18166" bIns="14594" numCol="1" spcCol="1270" anchor="ctr" anchorCtr="0">
              <a:noAutofit/>
            </a:bodyPr>
            <a:lstStyle/>
            <a:p>
              <a:pPr algn="ctr" defTabSz="250031">
                <a:lnSpc>
                  <a:spcPct val="90000"/>
                </a:lnSpc>
                <a:spcBef>
                  <a:spcPct val="0"/>
                </a:spcBef>
                <a:spcAft>
                  <a:spcPct val="35000"/>
                </a:spcAft>
                <a:defRPr/>
              </a:pPr>
              <a:r>
                <a:rPr lang="fr-FR" sz="800" b="1" dirty="0">
                  <a:solidFill>
                    <a:srgbClr val="415364"/>
                  </a:solidFill>
                  <a:latin typeface="Ubuntu" panose="020B0504030602030204" pitchFamily="34" charset="0"/>
                  <a:cs typeface="Arial" panose="020B0604020202020204" pitchFamily="34" charset="0"/>
                </a:rPr>
                <a:t>Digestif (UCGI)</a:t>
              </a:r>
              <a:br>
                <a:rPr lang="fr-FR" sz="800" b="1"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Christelle de la Fouchardière </a:t>
              </a:r>
              <a:br>
                <a:rPr lang="fr-FR" sz="800"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(CLB – Lyon)</a:t>
              </a:r>
            </a:p>
          </p:txBody>
        </p:sp>
        <p:sp>
          <p:nvSpPr>
            <p:cNvPr id="22" name="Forme libre 21"/>
            <p:cNvSpPr/>
            <p:nvPr/>
          </p:nvSpPr>
          <p:spPr>
            <a:xfrm>
              <a:off x="2310963" y="1631053"/>
              <a:ext cx="249150" cy="1385492"/>
            </a:xfrm>
            <a:custGeom>
              <a:avLst/>
              <a:gdLst/>
              <a:ahLst/>
              <a:cxnLst/>
              <a:rect l="0" t="0" r="0" b="0"/>
              <a:pathLst>
                <a:path>
                  <a:moveTo>
                    <a:pt x="0" y="0"/>
                  </a:moveTo>
                  <a:lnTo>
                    <a:pt x="0" y="1471780"/>
                  </a:lnTo>
                  <a:lnTo>
                    <a:pt x="242027" y="1471780"/>
                  </a:lnTo>
                </a:path>
              </a:pathLst>
            </a:cu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3" name="Forme libre 22"/>
            <p:cNvSpPr/>
            <p:nvPr/>
          </p:nvSpPr>
          <p:spPr>
            <a:xfrm>
              <a:off x="2491175" y="2803697"/>
              <a:ext cx="1901746" cy="425699"/>
            </a:xfrm>
            <a:custGeom>
              <a:avLst/>
              <a:gdLst>
                <a:gd name="connsiteX0" fmla="*/ 0 w 1847377"/>
                <a:gd name="connsiteY0" fmla="*/ 45221 h 452212"/>
                <a:gd name="connsiteX1" fmla="*/ 45221 w 1847377"/>
                <a:gd name="connsiteY1" fmla="*/ 0 h 452212"/>
                <a:gd name="connsiteX2" fmla="*/ 1802156 w 1847377"/>
                <a:gd name="connsiteY2" fmla="*/ 0 h 452212"/>
                <a:gd name="connsiteX3" fmla="*/ 1847377 w 1847377"/>
                <a:gd name="connsiteY3" fmla="*/ 45221 h 452212"/>
                <a:gd name="connsiteX4" fmla="*/ 1847377 w 1847377"/>
                <a:gd name="connsiteY4" fmla="*/ 406991 h 452212"/>
                <a:gd name="connsiteX5" fmla="*/ 1802156 w 1847377"/>
                <a:gd name="connsiteY5" fmla="*/ 452212 h 452212"/>
                <a:gd name="connsiteX6" fmla="*/ 45221 w 1847377"/>
                <a:gd name="connsiteY6" fmla="*/ 452212 h 452212"/>
                <a:gd name="connsiteX7" fmla="*/ 0 w 1847377"/>
                <a:gd name="connsiteY7" fmla="*/ 406991 h 452212"/>
                <a:gd name="connsiteX8" fmla="*/ 0 w 1847377"/>
                <a:gd name="connsiteY8" fmla="*/ 45221 h 4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377" h="452212">
                  <a:moveTo>
                    <a:pt x="0" y="45221"/>
                  </a:moveTo>
                  <a:cubicBezTo>
                    <a:pt x="0" y="20246"/>
                    <a:pt x="20246" y="0"/>
                    <a:pt x="45221" y="0"/>
                  </a:cubicBezTo>
                  <a:lnTo>
                    <a:pt x="1802156" y="0"/>
                  </a:lnTo>
                  <a:cubicBezTo>
                    <a:pt x="1827131" y="0"/>
                    <a:pt x="1847377" y="20246"/>
                    <a:pt x="1847377" y="45221"/>
                  </a:cubicBezTo>
                  <a:lnTo>
                    <a:pt x="1847377" y="406991"/>
                  </a:lnTo>
                  <a:cubicBezTo>
                    <a:pt x="1847377" y="431966"/>
                    <a:pt x="1827131" y="452212"/>
                    <a:pt x="1802156" y="452212"/>
                  </a:cubicBezTo>
                  <a:lnTo>
                    <a:pt x="45221" y="452212"/>
                  </a:lnTo>
                  <a:cubicBezTo>
                    <a:pt x="20246" y="452212"/>
                    <a:pt x="0" y="431966"/>
                    <a:pt x="0" y="406991"/>
                  </a:cubicBezTo>
                  <a:lnTo>
                    <a:pt x="0" y="45221"/>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hueOff val="-792765"/>
                <a:satOff val="5055"/>
                <a:lumOff val="64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66" tIns="14594" rIns="18166" bIns="14594" numCol="1" spcCol="1270" anchor="ctr" anchorCtr="0">
              <a:noAutofit/>
            </a:bodyPr>
            <a:lstStyle/>
            <a:p>
              <a:pPr algn="ctr" defTabSz="250031">
                <a:lnSpc>
                  <a:spcPct val="90000"/>
                </a:lnSpc>
                <a:spcBef>
                  <a:spcPct val="0"/>
                </a:spcBef>
                <a:spcAft>
                  <a:spcPct val="35000"/>
                </a:spcAft>
                <a:defRPr/>
              </a:pPr>
              <a:r>
                <a:rPr lang="fr-FR" sz="800" b="1" dirty="0">
                  <a:solidFill>
                    <a:srgbClr val="415364"/>
                  </a:solidFill>
                  <a:latin typeface="Ubuntu" panose="020B0504030602030204" pitchFamily="34" charset="0"/>
                  <a:cs typeface="Arial" panose="020B0604020202020204" pitchFamily="34" charset="0"/>
                </a:rPr>
                <a:t>Uro-génital (GETUG)</a:t>
              </a:r>
              <a:br>
                <a:rPr lang="fr-FR" sz="800" b="1"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Karim Fizazi</a:t>
              </a:r>
              <a:br>
                <a:rPr lang="fr-FR" sz="800"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(GR – Villejuif)</a:t>
              </a:r>
            </a:p>
          </p:txBody>
        </p:sp>
        <p:sp>
          <p:nvSpPr>
            <p:cNvPr id="24" name="Forme libre 23"/>
            <p:cNvSpPr/>
            <p:nvPr/>
          </p:nvSpPr>
          <p:spPr>
            <a:xfrm>
              <a:off x="2310963" y="1631072"/>
              <a:ext cx="249150" cy="1917618"/>
            </a:xfrm>
            <a:custGeom>
              <a:avLst/>
              <a:gdLst/>
              <a:ahLst/>
              <a:cxnLst/>
              <a:rect l="0" t="0" r="0" b="0"/>
              <a:pathLst>
                <a:path>
                  <a:moveTo>
                    <a:pt x="0" y="0"/>
                  </a:moveTo>
                  <a:lnTo>
                    <a:pt x="0" y="2037046"/>
                  </a:lnTo>
                  <a:lnTo>
                    <a:pt x="242027" y="2037046"/>
                  </a:lnTo>
                </a:path>
              </a:pathLst>
            </a:cu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5" name="Forme libre 24"/>
            <p:cNvSpPr/>
            <p:nvPr/>
          </p:nvSpPr>
          <p:spPr>
            <a:xfrm>
              <a:off x="2491174" y="3335822"/>
              <a:ext cx="1901739" cy="425699"/>
            </a:xfrm>
            <a:custGeom>
              <a:avLst/>
              <a:gdLst>
                <a:gd name="connsiteX0" fmla="*/ 0 w 1847370"/>
                <a:gd name="connsiteY0" fmla="*/ 45221 h 452212"/>
                <a:gd name="connsiteX1" fmla="*/ 45221 w 1847370"/>
                <a:gd name="connsiteY1" fmla="*/ 0 h 452212"/>
                <a:gd name="connsiteX2" fmla="*/ 1802149 w 1847370"/>
                <a:gd name="connsiteY2" fmla="*/ 0 h 452212"/>
                <a:gd name="connsiteX3" fmla="*/ 1847370 w 1847370"/>
                <a:gd name="connsiteY3" fmla="*/ 45221 h 452212"/>
                <a:gd name="connsiteX4" fmla="*/ 1847370 w 1847370"/>
                <a:gd name="connsiteY4" fmla="*/ 406991 h 452212"/>
                <a:gd name="connsiteX5" fmla="*/ 1802149 w 1847370"/>
                <a:gd name="connsiteY5" fmla="*/ 452212 h 452212"/>
                <a:gd name="connsiteX6" fmla="*/ 45221 w 1847370"/>
                <a:gd name="connsiteY6" fmla="*/ 452212 h 452212"/>
                <a:gd name="connsiteX7" fmla="*/ 0 w 1847370"/>
                <a:gd name="connsiteY7" fmla="*/ 406991 h 452212"/>
                <a:gd name="connsiteX8" fmla="*/ 0 w 1847370"/>
                <a:gd name="connsiteY8" fmla="*/ 45221 h 4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370" h="452212">
                  <a:moveTo>
                    <a:pt x="0" y="45221"/>
                  </a:moveTo>
                  <a:cubicBezTo>
                    <a:pt x="0" y="20246"/>
                    <a:pt x="20246" y="0"/>
                    <a:pt x="45221" y="0"/>
                  </a:cubicBezTo>
                  <a:lnTo>
                    <a:pt x="1802149" y="0"/>
                  </a:lnTo>
                  <a:cubicBezTo>
                    <a:pt x="1827124" y="0"/>
                    <a:pt x="1847370" y="20246"/>
                    <a:pt x="1847370" y="45221"/>
                  </a:cubicBezTo>
                  <a:lnTo>
                    <a:pt x="1847370" y="406991"/>
                  </a:lnTo>
                  <a:cubicBezTo>
                    <a:pt x="1847370" y="431966"/>
                    <a:pt x="1827124" y="452212"/>
                    <a:pt x="1802149" y="452212"/>
                  </a:cubicBezTo>
                  <a:lnTo>
                    <a:pt x="45221" y="452212"/>
                  </a:lnTo>
                  <a:cubicBezTo>
                    <a:pt x="20246" y="452212"/>
                    <a:pt x="0" y="431966"/>
                    <a:pt x="0" y="406991"/>
                  </a:cubicBezTo>
                  <a:lnTo>
                    <a:pt x="0" y="45221"/>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hueOff val="-1189148"/>
                <a:satOff val="7583"/>
                <a:lumOff val="96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66" tIns="14594" rIns="18166" bIns="14594" numCol="1" spcCol="1270" anchor="ctr" anchorCtr="0">
              <a:noAutofit/>
            </a:bodyPr>
            <a:lstStyle/>
            <a:p>
              <a:pPr algn="ctr" defTabSz="250031">
                <a:lnSpc>
                  <a:spcPct val="90000"/>
                </a:lnSpc>
                <a:spcBef>
                  <a:spcPct val="0"/>
                </a:spcBef>
                <a:spcAft>
                  <a:spcPct val="35000"/>
                </a:spcAft>
                <a:defRPr/>
              </a:pPr>
              <a:r>
                <a:rPr lang="fr-FR" sz="800" b="1" dirty="0">
                  <a:solidFill>
                    <a:srgbClr val="415364"/>
                  </a:solidFill>
                  <a:latin typeface="Ubuntu" panose="020B0504030602030204" pitchFamily="34" charset="0"/>
                  <a:cs typeface="Arial" panose="020B0604020202020204" pitchFamily="34" charset="0"/>
                </a:rPr>
                <a:t>Tête &amp; cou (UCH&amp;N)</a:t>
              </a:r>
              <a:br>
                <a:rPr lang="fr-FR" sz="800" b="1"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Caroline </a:t>
              </a:r>
              <a:r>
                <a:rPr lang="fr-FR" sz="800" dirty="0" err="1">
                  <a:solidFill>
                    <a:srgbClr val="415364"/>
                  </a:solidFill>
                  <a:latin typeface="Ubuntu" panose="020B0504030602030204" pitchFamily="34" charset="0"/>
                  <a:cs typeface="Arial" panose="020B0604020202020204" pitchFamily="34" charset="0"/>
                </a:rPr>
                <a:t>Even</a:t>
              </a:r>
              <a:r>
                <a:rPr lang="fr-FR" sz="800" dirty="0">
                  <a:solidFill>
                    <a:srgbClr val="415364"/>
                  </a:solidFill>
                  <a:latin typeface="Ubuntu" panose="020B0504030602030204" pitchFamily="34" charset="0"/>
                  <a:cs typeface="Arial" panose="020B0604020202020204" pitchFamily="34" charset="0"/>
                </a:rPr>
                <a:t/>
              </a:r>
              <a:br>
                <a:rPr lang="fr-FR" sz="800"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(GR - Villejuif)</a:t>
              </a:r>
            </a:p>
          </p:txBody>
        </p:sp>
        <p:sp>
          <p:nvSpPr>
            <p:cNvPr id="26" name="Forme libre 25"/>
            <p:cNvSpPr/>
            <p:nvPr/>
          </p:nvSpPr>
          <p:spPr>
            <a:xfrm>
              <a:off x="2310963" y="1631074"/>
              <a:ext cx="249150" cy="2449741"/>
            </a:xfrm>
            <a:custGeom>
              <a:avLst/>
              <a:gdLst/>
              <a:ahLst/>
              <a:cxnLst/>
              <a:rect l="0" t="0" r="0" b="0"/>
              <a:pathLst>
                <a:path>
                  <a:moveTo>
                    <a:pt x="0" y="0"/>
                  </a:moveTo>
                  <a:lnTo>
                    <a:pt x="0" y="2602311"/>
                  </a:lnTo>
                  <a:lnTo>
                    <a:pt x="242027" y="2602311"/>
                  </a:lnTo>
                </a:path>
              </a:pathLst>
            </a:cu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7" name="Forme libre 26"/>
            <p:cNvSpPr/>
            <p:nvPr/>
          </p:nvSpPr>
          <p:spPr>
            <a:xfrm>
              <a:off x="2491174" y="3867945"/>
              <a:ext cx="1901739" cy="425699"/>
            </a:xfrm>
            <a:custGeom>
              <a:avLst/>
              <a:gdLst>
                <a:gd name="connsiteX0" fmla="*/ 0 w 1847370"/>
                <a:gd name="connsiteY0" fmla="*/ 45221 h 452212"/>
                <a:gd name="connsiteX1" fmla="*/ 45221 w 1847370"/>
                <a:gd name="connsiteY1" fmla="*/ 0 h 452212"/>
                <a:gd name="connsiteX2" fmla="*/ 1802149 w 1847370"/>
                <a:gd name="connsiteY2" fmla="*/ 0 h 452212"/>
                <a:gd name="connsiteX3" fmla="*/ 1847370 w 1847370"/>
                <a:gd name="connsiteY3" fmla="*/ 45221 h 452212"/>
                <a:gd name="connsiteX4" fmla="*/ 1847370 w 1847370"/>
                <a:gd name="connsiteY4" fmla="*/ 406991 h 452212"/>
                <a:gd name="connsiteX5" fmla="*/ 1802149 w 1847370"/>
                <a:gd name="connsiteY5" fmla="*/ 452212 h 452212"/>
                <a:gd name="connsiteX6" fmla="*/ 45221 w 1847370"/>
                <a:gd name="connsiteY6" fmla="*/ 452212 h 452212"/>
                <a:gd name="connsiteX7" fmla="*/ 0 w 1847370"/>
                <a:gd name="connsiteY7" fmla="*/ 406991 h 452212"/>
                <a:gd name="connsiteX8" fmla="*/ 0 w 1847370"/>
                <a:gd name="connsiteY8" fmla="*/ 45221 h 4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370" h="452212">
                  <a:moveTo>
                    <a:pt x="0" y="45221"/>
                  </a:moveTo>
                  <a:cubicBezTo>
                    <a:pt x="0" y="20246"/>
                    <a:pt x="20246" y="0"/>
                    <a:pt x="45221" y="0"/>
                  </a:cubicBezTo>
                  <a:lnTo>
                    <a:pt x="1802149" y="0"/>
                  </a:lnTo>
                  <a:cubicBezTo>
                    <a:pt x="1827124" y="0"/>
                    <a:pt x="1847370" y="20246"/>
                    <a:pt x="1847370" y="45221"/>
                  </a:cubicBezTo>
                  <a:lnTo>
                    <a:pt x="1847370" y="406991"/>
                  </a:lnTo>
                  <a:cubicBezTo>
                    <a:pt x="1847370" y="431966"/>
                    <a:pt x="1827124" y="452212"/>
                    <a:pt x="1802149" y="452212"/>
                  </a:cubicBezTo>
                  <a:lnTo>
                    <a:pt x="45221" y="452212"/>
                  </a:lnTo>
                  <a:cubicBezTo>
                    <a:pt x="20246" y="452212"/>
                    <a:pt x="0" y="431966"/>
                    <a:pt x="0" y="406991"/>
                  </a:cubicBezTo>
                  <a:lnTo>
                    <a:pt x="0" y="45221"/>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hueOff val="-1585531"/>
                <a:satOff val="10110"/>
                <a:lumOff val="129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66" tIns="14594" rIns="18166" bIns="14594" numCol="1" spcCol="1270" anchor="ctr" anchorCtr="0">
              <a:noAutofit/>
            </a:bodyPr>
            <a:lstStyle/>
            <a:p>
              <a:pPr algn="ctr" defTabSz="250031">
                <a:lnSpc>
                  <a:spcPct val="90000"/>
                </a:lnSpc>
                <a:spcBef>
                  <a:spcPct val="0"/>
                </a:spcBef>
                <a:spcAft>
                  <a:spcPct val="35000"/>
                </a:spcAft>
                <a:defRPr/>
              </a:pPr>
              <a:r>
                <a:rPr lang="fr-FR" sz="800" b="1" dirty="0">
                  <a:solidFill>
                    <a:srgbClr val="415364"/>
                  </a:solidFill>
                  <a:latin typeface="Ubuntu" panose="020B0504030602030204" pitchFamily="34" charset="0"/>
                  <a:cs typeface="Arial" panose="020B0604020202020204" pitchFamily="34" charset="0"/>
                </a:rPr>
                <a:t>Sarcome/cancers rares</a:t>
              </a:r>
              <a:br>
                <a:rPr lang="fr-FR" sz="800" b="1"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Jean Yves Blay</a:t>
              </a:r>
              <a:br>
                <a:rPr lang="fr-FR" sz="800"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(CLB – Lyon) </a:t>
              </a:r>
            </a:p>
          </p:txBody>
        </p:sp>
        <p:sp>
          <p:nvSpPr>
            <p:cNvPr id="28" name="Forme libre 27"/>
            <p:cNvSpPr/>
            <p:nvPr/>
          </p:nvSpPr>
          <p:spPr>
            <a:xfrm>
              <a:off x="4883554" y="1052736"/>
              <a:ext cx="2601000" cy="562564"/>
            </a:xfrm>
            <a:custGeom>
              <a:avLst/>
              <a:gdLst>
                <a:gd name="connsiteX0" fmla="*/ 0 w 2352101"/>
                <a:gd name="connsiteY0" fmla="*/ 87927 h 879272"/>
                <a:gd name="connsiteX1" fmla="*/ 87927 w 2352101"/>
                <a:gd name="connsiteY1" fmla="*/ 0 h 879272"/>
                <a:gd name="connsiteX2" fmla="*/ 2264174 w 2352101"/>
                <a:gd name="connsiteY2" fmla="*/ 0 h 879272"/>
                <a:gd name="connsiteX3" fmla="*/ 2352101 w 2352101"/>
                <a:gd name="connsiteY3" fmla="*/ 87927 h 879272"/>
                <a:gd name="connsiteX4" fmla="*/ 2352101 w 2352101"/>
                <a:gd name="connsiteY4" fmla="*/ 791345 h 879272"/>
                <a:gd name="connsiteX5" fmla="*/ 2264174 w 2352101"/>
                <a:gd name="connsiteY5" fmla="*/ 879272 h 879272"/>
                <a:gd name="connsiteX6" fmla="*/ 87927 w 2352101"/>
                <a:gd name="connsiteY6" fmla="*/ 879272 h 879272"/>
                <a:gd name="connsiteX7" fmla="*/ 0 w 2352101"/>
                <a:gd name="connsiteY7" fmla="*/ 791345 h 879272"/>
                <a:gd name="connsiteX8" fmla="*/ 0 w 2352101"/>
                <a:gd name="connsiteY8" fmla="*/ 87927 h 87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2101" h="879272">
                  <a:moveTo>
                    <a:pt x="0" y="87927"/>
                  </a:moveTo>
                  <a:cubicBezTo>
                    <a:pt x="0" y="39366"/>
                    <a:pt x="39366" y="0"/>
                    <a:pt x="87927" y="0"/>
                  </a:cubicBezTo>
                  <a:lnTo>
                    <a:pt x="2264174" y="0"/>
                  </a:lnTo>
                  <a:cubicBezTo>
                    <a:pt x="2312735" y="0"/>
                    <a:pt x="2352101" y="39366"/>
                    <a:pt x="2352101" y="87927"/>
                  </a:cubicBezTo>
                  <a:lnTo>
                    <a:pt x="2352101" y="791345"/>
                  </a:lnTo>
                  <a:cubicBezTo>
                    <a:pt x="2352101" y="839906"/>
                    <a:pt x="2312735" y="879272"/>
                    <a:pt x="2264174" y="879272"/>
                  </a:cubicBezTo>
                  <a:lnTo>
                    <a:pt x="87927" y="879272"/>
                  </a:lnTo>
                  <a:cubicBezTo>
                    <a:pt x="39366" y="879272"/>
                    <a:pt x="0" y="839906"/>
                    <a:pt x="0" y="791345"/>
                  </a:cubicBezTo>
                  <a:lnTo>
                    <a:pt x="0" y="87927"/>
                  </a:lnTo>
                  <a:close/>
                </a:path>
              </a:pathLst>
            </a:cu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2">
              <a:scrgbClr r="0" g="0" b="0"/>
            </a:fillRef>
            <a:effectRef idx="1">
              <a:schemeClr val="accent2">
                <a:hueOff val="-3369253"/>
                <a:satOff val="21485"/>
                <a:lumOff val="2745"/>
                <a:alphaOff val="0"/>
              </a:schemeClr>
            </a:effectRef>
            <a:fontRef idx="minor">
              <a:schemeClr val="dk1"/>
            </a:fontRef>
          </p:style>
          <p:txBody>
            <a:bodyPr spcFirstLastPara="0" vert="horz" wrap="square" lIns="33774" tIns="27345" rIns="33774" bIns="27345" numCol="1" spcCol="1270" anchor="ctr" anchorCtr="0">
              <a:noAutofit/>
            </a:bodyPr>
            <a:lstStyle/>
            <a:p>
              <a:pPr algn="ctr" defTabSz="450056">
                <a:lnSpc>
                  <a:spcPct val="90000"/>
                </a:lnSpc>
                <a:spcBef>
                  <a:spcPct val="0"/>
                </a:spcBef>
                <a:spcAft>
                  <a:spcPct val="35000"/>
                </a:spcAft>
                <a:defRPr/>
              </a:pPr>
              <a:r>
                <a:rPr lang="fr-FR" sz="1100" b="1" dirty="0">
                  <a:solidFill>
                    <a:prstClr val="white"/>
                  </a:solidFill>
                  <a:latin typeface="Ubuntu" panose="020B0504030602030204" pitchFamily="34" charset="0"/>
                  <a:cs typeface="Arial" panose="020B0604020202020204" pitchFamily="34" charset="0"/>
                </a:rPr>
                <a:t>Groupes Transverses</a:t>
              </a:r>
            </a:p>
          </p:txBody>
        </p:sp>
        <p:sp>
          <p:nvSpPr>
            <p:cNvPr id="29" name="Forme libre 28"/>
            <p:cNvSpPr/>
            <p:nvPr/>
          </p:nvSpPr>
          <p:spPr>
            <a:xfrm>
              <a:off x="5103961" y="1632460"/>
              <a:ext cx="231941" cy="321242"/>
            </a:xfrm>
            <a:custGeom>
              <a:avLst/>
              <a:gdLst/>
              <a:ahLst/>
              <a:cxnLst/>
              <a:rect l="0" t="0" r="0" b="0"/>
              <a:pathLst>
                <a:path>
                  <a:moveTo>
                    <a:pt x="0" y="0"/>
                  </a:moveTo>
                  <a:lnTo>
                    <a:pt x="0" y="341249"/>
                  </a:lnTo>
                  <a:lnTo>
                    <a:pt x="247510" y="341249"/>
                  </a:lnTo>
                </a:path>
              </a:pathLst>
            </a:cu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30" name="Forme libre 29"/>
            <p:cNvSpPr/>
            <p:nvPr/>
          </p:nvSpPr>
          <p:spPr>
            <a:xfrm>
              <a:off x="5335901" y="1740834"/>
              <a:ext cx="1890445" cy="425699"/>
            </a:xfrm>
            <a:custGeom>
              <a:avLst/>
              <a:gdLst>
                <a:gd name="connsiteX0" fmla="*/ 0 w 1858390"/>
                <a:gd name="connsiteY0" fmla="*/ 45221 h 452212"/>
                <a:gd name="connsiteX1" fmla="*/ 45221 w 1858390"/>
                <a:gd name="connsiteY1" fmla="*/ 0 h 452212"/>
                <a:gd name="connsiteX2" fmla="*/ 1813169 w 1858390"/>
                <a:gd name="connsiteY2" fmla="*/ 0 h 452212"/>
                <a:gd name="connsiteX3" fmla="*/ 1858390 w 1858390"/>
                <a:gd name="connsiteY3" fmla="*/ 45221 h 452212"/>
                <a:gd name="connsiteX4" fmla="*/ 1858390 w 1858390"/>
                <a:gd name="connsiteY4" fmla="*/ 406991 h 452212"/>
                <a:gd name="connsiteX5" fmla="*/ 1813169 w 1858390"/>
                <a:gd name="connsiteY5" fmla="*/ 452212 h 452212"/>
                <a:gd name="connsiteX6" fmla="*/ 45221 w 1858390"/>
                <a:gd name="connsiteY6" fmla="*/ 452212 h 452212"/>
                <a:gd name="connsiteX7" fmla="*/ 0 w 1858390"/>
                <a:gd name="connsiteY7" fmla="*/ 406991 h 452212"/>
                <a:gd name="connsiteX8" fmla="*/ 0 w 1858390"/>
                <a:gd name="connsiteY8" fmla="*/ 45221 h 4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8390" h="452212">
                  <a:moveTo>
                    <a:pt x="0" y="45221"/>
                  </a:moveTo>
                  <a:cubicBezTo>
                    <a:pt x="0" y="20246"/>
                    <a:pt x="20246" y="0"/>
                    <a:pt x="45221" y="0"/>
                  </a:cubicBezTo>
                  <a:lnTo>
                    <a:pt x="1813169" y="0"/>
                  </a:lnTo>
                  <a:cubicBezTo>
                    <a:pt x="1838144" y="0"/>
                    <a:pt x="1858390" y="20246"/>
                    <a:pt x="1858390" y="45221"/>
                  </a:cubicBezTo>
                  <a:lnTo>
                    <a:pt x="1858390" y="406991"/>
                  </a:lnTo>
                  <a:cubicBezTo>
                    <a:pt x="1858390" y="431966"/>
                    <a:pt x="1838144" y="452212"/>
                    <a:pt x="1813169" y="452212"/>
                  </a:cubicBezTo>
                  <a:lnTo>
                    <a:pt x="45221" y="452212"/>
                  </a:lnTo>
                  <a:cubicBezTo>
                    <a:pt x="20246" y="452212"/>
                    <a:pt x="0" y="431966"/>
                    <a:pt x="0" y="406991"/>
                  </a:cubicBezTo>
                  <a:lnTo>
                    <a:pt x="0" y="45221"/>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hueOff val="-1981914"/>
                <a:satOff val="12638"/>
                <a:lumOff val="16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66" tIns="14594" rIns="18166" bIns="14594" numCol="1" spcCol="1270" anchor="ctr" anchorCtr="0">
              <a:noAutofit/>
            </a:bodyPr>
            <a:lstStyle/>
            <a:p>
              <a:pPr algn="ctr" defTabSz="250031">
                <a:lnSpc>
                  <a:spcPct val="90000"/>
                </a:lnSpc>
                <a:spcBef>
                  <a:spcPct val="0"/>
                </a:spcBef>
                <a:spcAft>
                  <a:spcPct val="35000"/>
                </a:spcAft>
                <a:defRPr/>
              </a:pPr>
              <a:r>
                <a:rPr lang="fr-FR" sz="800" b="1" dirty="0">
                  <a:solidFill>
                    <a:srgbClr val="415364"/>
                  </a:solidFill>
                  <a:latin typeface="Ubuntu" panose="020B0504030602030204" pitchFamily="34" charset="0"/>
                  <a:cs typeface="Arial" panose="020B0604020202020204" pitchFamily="34" charset="0"/>
                </a:rPr>
                <a:t>Médecine Personnalisée</a:t>
              </a:r>
              <a:br>
                <a:rPr lang="fr-FR" sz="800" b="1"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Fabrice André</a:t>
              </a:r>
              <a:br>
                <a:rPr lang="fr-FR" sz="800"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(GR – Villejuif)</a:t>
              </a:r>
            </a:p>
          </p:txBody>
        </p:sp>
        <p:sp>
          <p:nvSpPr>
            <p:cNvPr id="31" name="Forme libre 30"/>
            <p:cNvSpPr/>
            <p:nvPr/>
          </p:nvSpPr>
          <p:spPr>
            <a:xfrm>
              <a:off x="5103961" y="1632462"/>
              <a:ext cx="231941" cy="1399735"/>
            </a:xfrm>
            <a:custGeom>
              <a:avLst/>
              <a:gdLst/>
              <a:ahLst/>
              <a:cxnLst/>
              <a:rect l="0" t="0" r="0" b="0"/>
              <a:pathLst>
                <a:path>
                  <a:moveTo>
                    <a:pt x="0" y="0"/>
                  </a:moveTo>
                  <a:lnTo>
                    <a:pt x="0" y="1486911"/>
                  </a:lnTo>
                  <a:lnTo>
                    <a:pt x="247510" y="1486911"/>
                  </a:lnTo>
                </a:path>
              </a:pathLst>
            </a:cu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32" name="Forme libre 31"/>
            <p:cNvSpPr/>
            <p:nvPr/>
          </p:nvSpPr>
          <p:spPr>
            <a:xfrm>
              <a:off x="5335901" y="2262125"/>
              <a:ext cx="1890445" cy="425699"/>
            </a:xfrm>
            <a:custGeom>
              <a:avLst/>
              <a:gdLst>
                <a:gd name="connsiteX0" fmla="*/ 0 w 1918950"/>
                <a:gd name="connsiteY0" fmla="*/ 45221 h 452212"/>
                <a:gd name="connsiteX1" fmla="*/ 45221 w 1918950"/>
                <a:gd name="connsiteY1" fmla="*/ 0 h 452212"/>
                <a:gd name="connsiteX2" fmla="*/ 1873729 w 1918950"/>
                <a:gd name="connsiteY2" fmla="*/ 0 h 452212"/>
                <a:gd name="connsiteX3" fmla="*/ 1918950 w 1918950"/>
                <a:gd name="connsiteY3" fmla="*/ 45221 h 452212"/>
                <a:gd name="connsiteX4" fmla="*/ 1918950 w 1918950"/>
                <a:gd name="connsiteY4" fmla="*/ 406991 h 452212"/>
                <a:gd name="connsiteX5" fmla="*/ 1873729 w 1918950"/>
                <a:gd name="connsiteY5" fmla="*/ 452212 h 452212"/>
                <a:gd name="connsiteX6" fmla="*/ 45221 w 1918950"/>
                <a:gd name="connsiteY6" fmla="*/ 452212 h 452212"/>
                <a:gd name="connsiteX7" fmla="*/ 0 w 1918950"/>
                <a:gd name="connsiteY7" fmla="*/ 406991 h 452212"/>
                <a:gd name="connsiteX8" fmla="*/ 0 w 1918950"/>
                <a:gd name="connsiteY8" fmla="*/ 45221 h 4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8950" h="452212">
                  <a:moveTo>
                    <a:pt x="0" y="45221"/>
                  </a:moveTo>
                  <a:cubicBezTo>
                    <a:pt x="0" y="20246"/>
                    <a:pt x="20246" y="0"/>
                    <a:pt x="45221" y="0"/>
                  </a:cubicBezTo>
                  <a:lnTo>
                    <a:pt x="1873729" y="0"/>
                  </a:lnTo>
                  <a:cubicBezTo>
                    <a:pt x="1898704" y="0"/>
                    <a:pt x="1918950" y="20246"/>
                    <a:pt x="1918950" y="45221"/>
                  </a:cubicBezTo>
                  <a:lnTo>
                    <a:pt x="1918950" y="406991"/>
                  </a:lnTo>
                  <a:cubicBezTo>
                    <a:pt x="1918950" y="431966"/>
                    <a:pt x="1898704" y="452212"/>
                    <a:pt x="1873729" y="452212"/>
                  </a:cubicBezTo>
                  <a:lnTo>
                    <a:pt x="45221" y="452212"/>
                  </a:lnTo>
                  <a:cubicBezTo>
                    <a:pt x="20246" y="452212"/>
                    <a:pt x="0" y="431966"/>
                    <a:pt x="0" y="406991"/>
                  </a:cubicBezTo>
                  <a:lnTo>
                    <a:pt x="0" y="45221"/>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hueOff val="-2774679"/>
                <a:satOff val="17693"/>
                <a:lumOff val="226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66" tIns="14594" rIns="18166" bIns="14594" numCol="1" spcCol="1270" anchor="ctr" anchorCtr="0">
              <a:noAutofit/>
            </a:bodyPr>
            <a:lstStyle/>
            <a:p>
              <a:pPr algn="ctr" defTabSz="250031">
                <a:lnSpc>
                  <a:spcPct val="90000"/>
                </a:lnSpc>
                <a:spcBef>
                  <a:spcPct val="0"/>
                </a:spcBef>
                <a:spcAft>
                  <a:spcPct val="35000"/>
                </a:spcAft>
                <a:defRPr/>
              </a:pPr>
              <a:r>
                <a:rPr lang="fr-FR" sz="800" b="1" dirty="0">
                  <a:solidFill>
                    <a:srgbClr val="415364"/>
                  </a:solidFill>
                  <a:latin typeface="Ubuntu" panose="020B0504030602030204" pitchFamily="34" charset="0"/>
                  <a:cs typeface="Arial" panose="020B0604020202020204" pitchFamily="34" charset="0"/>
                </a:rPr>
                <a:t>Onco-immunologie (GIO)</a:t>
              </a:r>
              <a:br>
                <a:rPr lang="fr-FR" sz="800" b="1"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Frédérique Penault-Llorca</a:t>
              </a:r>
              <a:br>
                <a:rPr lang="fr-FR" sz="800"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(CJP – Clermont Ferrand)</a:t>
              </a:r>
            </a:p>
          </p:txBody>
        </p:sp>
        <p:sp>
          <p:nvSpPr>
            <p:cNvPr id="33" name="Forme libre 32"/>
            <p:cNvSpPr/>
            <p:nvPr/>
          </p:nvSpPr>
          <p:spPr>
            <a:xfrm>
              <a:off x="5103961" y="1632460"/>
              <a:ext cx="231941" cy="1917618"/>
            </a:xfrm>
            <a:custGeom>
              <a:avLst/>
              <a:gdLst/>
              <a:ahLst/>
              <a:cxnLst/>
              <a:rect l="0" t="0" r="0" b="0"/>
              <a:pathLst>
                <a:path>
                  <a:moveTo>
                    <a:pt x="0" y="0"/>
                  </a:moveTo>
                  <a:lnTo>
                    <a:pt x="0" y="2037046"/>
                  </a:lnTo>
                  <a:lnTo>
                    <a:pt x="247510" y="2037046"/>
                  </a:lnTo>
                </a:path>
              </a:pathLst>
            </a:cu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34" name="Forme libre 33"/>
            <p:cNvSpPr/>
            <p:nvPr/>
          </p:nvSpPr>
          <p:spPr>
            <a:xfrm>
              <a:off x="5335901" y="2780005"/>
              <a:ext cx="1890445" cy="504772"/>
            </a:xfrm>
            <a:custGeom>
              <a:avLst/>
              <a:gdLst>
                <a:gd name="connsiteX0" fmla="*/ 0 w 1858390"/>
                <a:gd name="connsiteY0" fmla="*/ 45221 h 452212"/>
                <a:gd name="connsiteX1" fmla="*/ 45221 w 1858390"/>
                <a:gd name="connsiteY1" fmla="*/ 0 h 452212"/>
                <a:gd name="connsiteX2" fmla="*/ 1813169 w 1858390"/>
                <a:gd name="connsiteY2" fmla="*/ 0 h 452212"/>
                <a:gd name="connsiteX3" fmla="*/ 1858390 w 1858390"/>
                <a:gd name="connsiteY3" fmla="*/ 45221 h 452212"/>
                <a:gd name="connsiteX4" fmla="*/ 1858390 w 1858390"/>
                <a:gd name="connsiteY4" fmla="*/ 406991 h 452212"/>
                <a:gd name="connsiteX5" fmla="*/ 1813169 w 1858390"/>
                <a:gd name="connsiteY5" fmla="*/ 452212 h 452212"/>
                <a:gd name="connsiteX6" fmla="*/ 45221 w 1858390"/>
                <a:gd name="connsiteY6" fmla="*/ 452212 h 452212"/>
                <a:gd name="connsiteX7" fmla="*/ 0 w 1858390"/>
                <a:gd name="connsiteY7" fmla="*/ 406991 h 452212"/>
                <a:gd name="connsiteX8" fmla="*/ 0 w 1858390"/>
                <a:gd name="connsiteY8" fmla="*/ 45221 h 4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8390" h="452212">
                  <a:moveTo>
                    <a:pt x="0" y="45221"/>
                  </a:moveTo>
                  <a:cubicBezTo>
                    <a:pt x="0" y="20246"/>
                    <a:pt x="20246" y="0"/>
                    <a:pt x="45221" y="0"/>
                  </a:cubicBezTo>
                  <a:lnTo>
                    <a:pt x="1813169" y="0"/>
                  </a:lnTo>
                  <a:cubicBezTo>
                    <a:pt x="1838144" y="0"/>
                    <a:pt x="1858390" y="20246"/>
                    <a:pt x="1858390" y="45221"/>
                  </a:cubicBezTo>
                  <a:lnTo>
                    <a:pt x="1858390" y="406991"/>
                  </a:lnTo>
                  <a:cubicBezTo>
                    <a:pt x="1858390" y="431966"/>
                    <a:pt x="1838144" y="452212"/>
                    <a:pt x="1813169" y="452212"/>
                  </a:cubicBezTo>
                  <a:lnTo>
                    <a:pt x="45221" y="452212"/>
                  </a:lnTo>
                  <a:cubicBezTo>
                    <a:pt x="20246" y="452212"/>
                    <a:pt x="0" y="431966"/>
                    <a:pt x="0" y="406991"/>
                  </a:cubicBezTo>
                  <a:lnTo>
                    <a:pt x="0" y="45221"/>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hueOff val="-3171062"/>
                <a:satOff val="20221"/>
                <a:lumOff val="25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66" tIns="14594" rIns="18166" bIns="14594" numCol="1" spcCol="1270" anchor="ctr" anchorCtr="0">
              <a:noAutofit/>
            </a:bodyPr>
            <a:lstStyle/>
            <a:p>
              <a:pPr algn="ctr" defTabSz="250031">
                <a:lnSpc>
                  <a:spcPct val="90000"/>
                </a:lnSpc>
                <a:spcBef>
                  <a:spcPct val="0"/>
                </a:spcBef>
                <a:spcAft>
                  <a:spcPct val="35000"/>
                </a:spcAft>
                <a:defRPr/>
              </a:pPr>
              <a:r>
                <a:rPr lang="fr-FR" sz="800" b="1" dirty="0">
                  <a:solidFill>
                    <a:srgbClr val="415364"/>
                  </a:solidFill>
                  <a:latin typeface="Ubuntu" panose="020B0504030602030204" pitchFamily="34" charset="0"/>
                  <a:cs typeface="Arial" panose="020B0604020202020204" pitchFamily="34" charset="0"/>
                </a:rPr>
                <a:t>Onco-gériatrie (GERICO/DIALOG)</a:t>
              </a:r>
              <a:br>
                <a:rPr lang="fr-FR" sz="800" b="1"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Capucine </a:t>
              </a:r>
              <a:r>
                <a:rPr lang="fr-FR" sz="800" dirty="0" err="1">
                  <a:solidFill>
                    <a:srgbClr val="415364"/>
                  </a:solidFill>
                  <a:latin typeface="Ubuntu" panose="020B0504030602030204" pitchFamily="34" charset="0"/>
                  <a:cs typeface="Arial" panose="020B0604020202020204" pitchFamily="34" charset="0"/>
                </a:rPr>
                <a:t>Baldini</a:t>
              </a:r>
              <a:r>
                <a:rPr lang="fr-FR" sz="800" dirty="0">
                  <a:solidFill>
                    <a:srgbClr val="415364"/>
                  </a:solidFill>
                  <a:latin typeface="Ubuntu" panose="020B0504030602030204" pitchFamily="34" charset="0"/>
                  <a:cs typeface="Arial" panose="020B0604020202020204" pitchFamily="34" charset="0"/>
                </a:rPr>
                <a:t> </a:t>
              </a:r>
              <a:br>
                <a:rPr lang="fr-FR" sz="800"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(IUCT – Toulouse)</a:t>
              </a:r>
            </a:p>
          </p:txBody>
        </p:sp>
        <p:sp>
          <p:nvSpPr>
            <p:cNvPr id="35" name="Forme libre 34"/>
            <p:cNvSpPr/>
            <p:nvPr/>
          </p:nvSpPr>
          <p:spPr>
            <a:xfrm>
              <a:off x="5103961" y="1632462"/>
              <a:ext cx="231941" cy="2449741"/>
            </a:xfrm>
            <a:custGeom>
              <a:avLst/>
              <a:gdLst/>
              <a:ahLst/>
              <a:cxnLst/>
              <a:rect l="0" t="0" r="0" b="0"/>
              <a:pathLst>
                <a:path>
                  <a:moveTo>
                    <a:pt x="0" y="0"/>
                  </a:moveTo>
                  <a:lnTo>
                    <a:pt x="0" y="2602311"/>
                  </a:lnTo>
                  <a:lnTo>
                    <a:pt x="247510" y="2602311"/>
                  </a:lnTo>
                </a:path>
              </a:pathLst>
            </a:cu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36" name="Forme libre 35"/>
            <p:cNvSpPr/>
            <p:nvPr/>
          </p:nvSpPr>
          <p:spPr>
            <a:xfrm>
              <a:off x="5348119" y="3362510"/>
              <a:ext cx="1890445" cy="489738"/>
            </a:xfrm>
            <a:custGeom>
              <a:avLst/>
              <a:gdLst>
                <a:gd name="connsiteX0" fmla="*/ 0 w 1858390"/>
                <a:gd name="connsiteY0" fmla="*/ 45221 h 452212"/>
                <a:gd name="connsiteX1" fmla="*/ 45221 w 1858390"/>
                <a:gd name="connsiteY1" fmla="*/ 0 h 452212"/>
                <a:gd name="connsiteX2" fmla="*/ 1813169 w 1858390"/>
                <a:gd name="connsiteY2" fmla="*/ 0 h 452212"/>
                <a:gd name="connsiteX3" fmla="*/ 1858390 w 1858390"/>
                <a:gd name="connsiteY3" fmla="*/ 45221 h 452212"/>
                <a:gd name="connsiteX4" fmla="*/ 1858390 w 1858390"/>
                <a:gd name="connsiteY4" fmla="*/ 406991 h 452212"/>
                <a:gd name="connsiteX5" fmla="*/ 1813169 w 1858390"/>
                <a:gd name="connsiteY5" fmla="*/ 452212 h 452212"/>
                <a:gd name="connsiteX6" fmla="*/ 45221 w 1858390"/>
                <a:gd name="connsiteY6" fmla="*/ 452212 h 452212"/>
                <a:gd name="connsiteX7" fmla="*/ 0 w 1858390"/>
                <a:gd name="connsiteY7" fmla="*/ 406991 h 452212"/>
                <a:gd name="connsiteX8" fmla="*/ 0 w 1858390"/>
                <a:gd name="connsiteY8" fmla="*/ 45221 h 4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8390" h="452212">
                  <a:moveTo>
                    <a:pt x="0" y="45221"/>
                  </a:moveTo>
                  <a:cubicBezTo>
                    <a:pt x="0" y="20246"/>
                    <a:pt x="20246" y="0"/>
                    <a:pt x="45221" y="0"/>
                  </a:cubicBezTo>
                  <a:lnTo>
                    <a:pt x="1813169" y="0"/>
                  </a:lnTo>
                  <a:cubicBezTo>
                    <a:pt x="1838144" y="0"/>
                    <a:pt x="1858390" y="20246"/>
                    <a:pt x="1858390" y="45221"/>
                  </a:cubicBezTo>
                  <a:lnTo>
                    <a:pt x="1858390" y="406991"/>
                  </a:lnTo>
                  <a:cubicBezTo>
                    <a:pt x="1858390" y="431966"/>
                    <a:pt x="1838144" y="452212"/>
                    <a:pt x="1813169" y="452212"/>
                  </a:cubicBezTo>
                  <a:lnTo>
                    <a:pt x="45221" y="452212"/>
                  </a:lnTo>
                  <a:cubicBezTo>
                    <a:pt x="20246" y="452212"/>
                    <a:pt x="0" y="431966"/>
                    <a:pt x="0" y="406991"/>
                  </a:cubicBezTo>
                  <a:lnTo>
                    <a:pt x="0" y="45221"/>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hueOff val="-3567445"/>
                <a:satOff val="22748"/>
                <a:lumOff val="290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66" tIns="14594" rIns="18166" bIns="14594" numCol="1" spcCol="1270" anchor="ctr" anchorCtr="0">
              <a:noAutofit/>
            </a:bodyPr>
            <a:lstStyle/>
            <a:p>
              <a:pPr algn="ctr" defTabSz="250031">
                <a:lnSpc>
                  <a:spcPct val="90000"/>
                </a:lnSpc>
                <a:spcBef>
                  <a:spcPct val="0"/>
                </a:spcBef>
                <a:spcAft>
                  <a:spcPct val="35000"/>
                </a:spcAft>
                <a:defRPr/>
              </a:pPr>
              <a:r>
                <a:rPr lang="fr-FR" sz="800" b="1" dirty="0">
                  <a:solidFill>
                    <a:srgbClr val="415364"/>
                  </a:solidFill>
                  <a:latin typeface="Ubuntu" panose="020B0504030602030204" pitchFamily="34" charset="0"/>
                  <a:cs typeface="Arial" panose="020B0604020202020204" pitchFamily="34" charset="0"/>
                </a:rPr>
                <a:t>Soins de Support-AFSOS</a:t>
              </a:r>
              <a:br>
                <a:rPr lang="fr-FR" sz="800" b="1" dirty="0">
                  <a:solidFill>
                    <a:srgbClr val="415364"/>
                  </a:solidFill>
                  <a:latin typeface="Ubuntu" panose="020B0504030602030204" pitchFamily="34" charset="0"/>
                  <a:cs typeface="Arial" panose="020B0604020202020204" pitchFamily="34" charset="0"/>
                </a:rPr>
              </a:br>
              <a:r>
                <a:rPr lang="fr-FR" sz="800" spc="8" dirty="0">
                  <a:solidFill>
                    <a:srgbClr val="415364"/>
                  </a:solidFill>
                  <a:latin typeface="Ubuntu" panose="020B0504030602030204" pitchFamily="34" charset="0"/>
                  <a:cs typeface="Microsoft Sans Serif"/>
                </a:rPr>
                <a:t>Didier</a:t>
              </a:r>
              <a:r>
                <a:rPr lang="fr-FR" sz="800" spc="-20" dirty="0">
                  <a:solidFill>
                    <a:srgbClr val="415364"/>
                  </a:solidFill>
                  <a:latin typeface="Ubuntu" panose="020B0504030602030204" pitchFamily="34" charset="0"/>
                  <a:cs typeface="Microsoft Sans Serif"/>
                </a:rPr>
                <a:t> </a:t>
              </a:r>
              <a:r>
                <a:rPr lang="fr-FR" sz="800" dirty="0">
                  <a:solidFill>
                    <a:srgbClr val="415364"/>
                  </a:solidFill>
                  <a:latin typeface="Ubuntu" panose="020B0504030602030204" pitchFamily="34" charset="0"/>
                  <a:cs typeface="Microsoft Sans Serif"/>
                </a:rPr>
                <a:t>M</a:t>
              </a:r>
              <a:r>
                <a:rPr lang="fr-FR" sz="800" spc="-8" dirty="0">
                  <a:solidFill>
                    <a:srgbClr val="415364"/>
                  </a:solidFill>
                  <a:latin typeface="Ubuntu" panose="020B0504030602030204" pitchFamily="34" charset="0"/>
                  <a:cs typeface="Microsoft Sans Serif"/>
                </a:rPr>
                <a:t>a</a:t>
              </a:r>
              <a:r>
                <a:rPr lang="fr-FR" sz="800" spc="8" dirty="0">
                  <a:solidFill>
                    <a:srgbClr val="415364"/>
                  </a:solidFill>
                  <a:latin typeface="Ubuntu" panose="020B0504030602030204" pitchFamily="34" charset="0"/>
                  <a:cs typeface="Microsoft Sans Serif"/>
                </a:rPr>
                <a:t>yeur</a:t>
              </a:r>
              <a:r>
                <a:rPr lang="fr-FR" sz="800" b="1" dirty="0">
                  <a:solidFill>
                    <a:srgbClr val="415364"/>
                  </a:solidFill>
                  <a:latin typeface="Ubuntu" panose="020B0504030602030204" pitchFamily="34" charset="0"/>
                  <a:cs typeface="Arial" panose="020B0604020202020204" pitchFamily="34" charset="0"/>
                </a:rPr>
                <a:t> </a:t>
              </a:r>
              <a:br>
                <a:rPr lang="fr-FR" sz="800" b="1" dirty="0">
                  <a:solidFill>
                    <a:srgbClr val="415364"/>
                  </a:solidFill>
                  <a:latin typeface="Ubuntu" panose="020B0504030602030204" pitchFamily="34" charset="0"/>
                  <a:cs typeface="Arial" panose="020B0604020202020204" pitchFamily="34" charset="0"/>
                </a:rPr>
              </a:br>
              <a:r>
                <a:rPr lang="fr-FR" sz="800" b="1" dirty="0">
                  <a:solidFill>
                    <a:srgbClr val="415364"/>
                  </a:solidFill>
                  <a:latin typeface="Ubuntu" panose="020B0504030602030204" pitchFamily="34" charset="0"/>
                  <a:cs typeface="Arial" panose="020B0604020202020204" pitchFamily="34" charset="0"/>
                </a:rPr>
                <a:t>(CGJL – Dijon) </a:t>
              </a:r>
            </a:p>
          </p:txBody>
        </p:sp>
        <p:sp>
          <p:nvSpPr>
            <p:cNvPr id="37" name="Forme libre 36"/>
            <p:cNvSpPr/>
            <p:nvPr/>
          </p:nvSpPr>
          <p:spPr>
            <a:xfrm>
              <a:off x="5103961" y="1632444"/>
              <a:ext cx="231941" cy="3562093"/>
            </a:xfrm>
            <a:custGeom>
              <a:avLst/>
              <a:gdLst/>
              <a:ahLst/>
              <a:cxnLst/>
              <a:rect l="0" t="0" r="0" b="0"/>
              <a:pathLst>
                <a:path>
                  <a:moveTo>
                    <a:pt x="0" y="0"/>
                  </a:moveTo>
                  <a:lnTo>
                    <a:pt x="0" y="3167577"/>
                  </a:lnTo>
                  <a:lnTo>
                    <a:pt x="247510" y="3167577"/>
                  </a:lnTo>
                </a:path>
              </a:pathLst>
            </a:cu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38" name="Forme libre 37"/>
            <p:cNvSpPr/>
            <p:nvPr/>
          </p:nvSpPr>
          <p:spPr>
            <a:xfrm>
              <a:off x="5335901" y="3920034"/>
              <a:ext cx="1890445" cy="425699"/>
            </a:xfrm>
            <a:custGeom>
              <a:avLst/>
              <a:gdLst>
                <a:gd name="connsiteX0" fmla="*/ 0 w 1858390"/>
                <a:gd name="connsiteY0" fmla="*/ 45221 h 452212"/>
                <a:gd name="connsiteX1" fmla="*/ 45221 w 1858390"/>
                <a:gd name="connsiteY1" fmla="*/ 0 h 452212"/>
                <a:gd name="connsiteX2" fmla="*/ 1813169 w 1858390"/>
                <a:gd name="connsiteY2" fmla="*/ 0 h 452212"/>
                <a:gd name="connsiteX3" fmla="*/ 1858390 w 1858390"/>
                <a:gd name="connsiteY3" fmla="*/ 45221 h 452212"/>
                <a:gd name="connsiteX4" fmla="*/ 1858390 w 1858390"/>
                <a:gd name="connsiteY4" fmla="*/ 406991 h 452212"/>
                <a:gd name="connsiteX5" fmla="*/ 1813169 w 1858390"/>
                <a:gd name="connsiteY5" fmla="*/ 452212 h 452212"/>
                <a:gd name="connsiteX6" fmla="*/ 45221 w 1858390"/>
                <a:gd name="connsiteY6" fmla="*/ 452212 h 452212"/>
                <a:gd name="connsiteX7" fmla="*/ 0 w 1858390"/>
                <a:gd name="connsiteY7" fmla="*/ 406991 h 452212"/>
                <a:gd name="connsiteX8" fmla="*/ 0 w 1858390"/>
                <a:gd name="connsiteY8" fmla="*/ 45221 h 4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8390" h="452212">
                  <a:moveTo>
                    <a:pt x="0" y="45221"/>
                  </a:moveTo>
                  <a:cubicBezTo>
                    <a:pt x="0" y="20246"/>
                    <a:pt x="20246" y="0"/>
                    <a:pt x="45221" y="0"/>
                  </a:cubicBezTo>
                  <a:lnTo>
                    <a:pt x="1813169" y="0"/>
                  </a:lnTo>
                  <a:cubicBezTo>
                    <a:pt x="1838144" y="0"/>
                    <a:pt x="1858390" y="20246"/>
                    <a:pt x="1858390" y="45221"/>
                  </a:cubicBezTo>
                  <a:lnTo>
                    <a:pt x="1858390" y="406991"/>
                  </a:lnTo>
                  <a:cubicBezTo>
                    <a:pt x="1858390" y="431966"/>
                    <a:pt x="1838144" y="452212"/>
                    <a:pt x="1813169" y="452212"/>
                  </a:cubicBezTo>
                  <a:lnTo>
                    <a:pt x="45221" y="452212"/>
                  </a:lnTo>
                  <a:cubicBezTo>
                    <a:pt x="20246" y="452212"/>
                    <a:pt x="0" y="431966"/>
                    <a:pt x="0" y="406991"/>
                  </a:cubicBezTo>
                  <a:lnTo>
                    <a:pt x="0" y="45221"/>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hueOff val="-3963827"/>
                <a:satOff val="25276"/>
                <a:lumOff val="322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66" tIns="14594" rIns="18166" bIns="14594" numCol="1" spcCol="1270" anchor="ctr" anchorCtr="0">
              <a:noAutofit/>
            </a:bodyPr>
            <a:lstStyle/>
            <a:p>
              <a:pPr algn="ctr" defTabSz="250031">
                <a:lnSpc>
                  <a:spcPct val="90000"/>
                </a:lnSpc>
                <a:spcBef>
                  <a:spcPct val="0"/>
                </a:spcBef>
                <a:spcAft>
                  <a:spcPct val="35000"/>
                </a:spcAft>
                <a:defRPr/>
              </a:pPr>
              <a:endParaRPr lang="fr-FR" sz="800" dirty="0">
                <a:solidFill>
                  <a:srgbClr val="415364"/>
                </a:solidFill>
                <a:latin typeface="Ubuntu" panose="020B0504030602030204" pitchFamily="34" charset="0"/>
                <a:cs typeface="Arial" panose="020B0604020202020204" pitchFamily="34" charset="0"/>
              </a:endParaRPr>
            </a:p>
            <a:p>
              <a:pPr algn="ctr" defTabSz="250031">
                <a:lnSpc>
                  <a:spcPct val="90000"/>
                </a:lnSpc>
                <a:spcBef>
                  <a:spcPct val="0"/>
                </a:spcBef>
                <a:spcAft>
                  <a:spcPct val="35000"/>
                </a:spcAft>
                <a:defRPr/>
              </a:pPr>
              <a:r>
                <a:rPr lang="fr-FR" sz="800" b="1" dirty="0">
                  <a:solidFill>
                    <a:srgbClr val="415364"/>
                  </a:solidFill>
                  <a:latin typeface="Ubuntu" panose="020B0504030602030204" pitchFamily="34" charset="0"/>
                  <a:cs typeface="Arial" panose="020B0604020202020204" pitchFamily="34" charset="0"/>
                </a:rPr>
                <a:t>Radiothérapie (UNITRAD)</a:t>
              </a:r>
              <a:br>
                <a:rPr lang="fr-FR" sz="800" b="1"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Sofia Rivera</a:t>
              </a:r>
              <a:br>
                <a:rPr lang="fr-FR" sz="800"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(GR – Villejuif)</a:t>
              </a:r>
            </a:p>
            <a:p>
              <a:pPr algn="ctr" defTabSz="250031">
                <a:lnSpc>
                  <a:spcPct val="90000"/>
                </a:lnSpc>
                <a:spcBef>
                  <a:spcPct val="0"/>
                </a:spcBef>
                <a:spcAft>
                  <a:spcPct val="35000"/>
                </a:spcAft>
                <a:defRPr/>
              </a:pPr>
              <a:endParaRPr lang="fr-FR" sz="800" b="1" dirty="0">
                <a:solidFill>
                  <a:srgbClr val="415364"/>
                </a:solidFill>
                <a:latin typeface="Ubuntu" panose="020B0504030602030204" pitchFamily="34" charset="0"/>
                <a:cs typeface="Arial" panose="020B0604020202020204" pitchFamily="34" charset="0"/>
              </a:endParaRPr>
            </a:p>
          </p:txBody>
        </p:sp>
        <p:sp>
          <p:nvSpPr>
            <p:cNvPr id="39" name="Forme libre 38"/>
            <p:cNvSpPr/>
            <p:nvPr/>
          </p:nvSpPr>
          <p:spPr>
            <a:xfrm>
              <a:off x="5331336" y="4478486"/>
              <a:ext cx="1895011" cy="502505"/>
            </a:xfrm>
            <a:custGeom>
              <a:avLst/>
              <a:gdLst>
                <a:gd name="connsiteX0" fmla="*/ 0 w 1910333"/>
                <a:gd name="connsiteY0" fmla="*/ 45221 h 452212"/>
                <a:gd name="connsiteX1" fmla="*/ 45221 w 1910333"/>
                <a:gd name="connsiteY1" fmla="*/ 0 h 452212"/>
                <a:gd name="connsiteX2" fmla="*/ 1865112 w 1910333"/>
                <a:gd name="connsiteY2" fmla="*/ 0 h 452212"/>
                <a:gd name="connsiteX3" fmla="*/ 1910333 w 1910333"/>
                <a:gd name="connsiteY3" fmla="*/ 45221 h 452212"/>
                <a:gd name="connsiteX4" fmla="*/ 1910333 w 1910333"/>
                <a:gd name="connsiteY4" fmla="*/ 406991 h 452212"/>
                <a:gd name="connsiteX5" fmla="*/ 1865112 w 1910333"/>
                <a:gd name="connsiteY5" fmla="*/ 452212 h 452212"/>
                <a:gd name="connsiteX6" fmla="*/ 45221 w 1910333"/>
                <a:gd name="connsiteY6" fmla="*/ 452212 h 452212"/>
                <a:gd name="connsiteX7" fmla="*/ 0 w 1910333"/>
                <a:gd name="connsiteY7" fmla="*/ 406991 h 452212"/>
                <a:gd name="connsiteX8" fmla="*/ 0 w 1910333"/>
                <a:gd name="connsiteY8" fmla="*/ 45221 h 4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0333" h="452212">
                  <a:moveTo>
                    <a:pt x="0" y="45221"/>
                  </a:moveTo>
                  <a:cubicBezTo>
                    <a:pt x="0" y="20246"/>
                    <a:pt x="20246" y="0"/>
                    <a:pt x="45221" y="0"/>
                  </a:cubicBezTo>
                  <a:lnTo>
                    <a:pt x="1865112" y="0"/>
                  </a:lnTo>
                  <a:cubicBezTo>
                    <a:pt x="1890087" y="0"/>
                    <a:pt x="1910333" y="20246"/>
                    <a:pt x="1910333" y="45221"/>
                  </a:cubicBezTo>
                  <a:lnTo>
                    <a:pt x="1910333" y="406991"/>
                  </a:lnTo>
                  <a:cubicBezTo>
                    <a:pt x="1910333" y="431966"/>
                    <a:pt x="1890087" y="452212"/>
                    <a:pt x="1865112" y="452212"/>
                  </a:cubicBezTo>
                  <a:lnTo>
                    <a:pt x="45221" y="452212"/>
                  </a:lnTo>
                  <a:cubicBezTo>
                    <a:pt x="20246" y="452212"/>
                    <a:pt x="0" y="431966"/>
                    <a:pt x="0" y="406991"/>
                  </a:cubicBezTo>
                  <a:lnTo>
                    <a:pt x="0" y="45221"/>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hueOff val="-4360210"/>
                <a:satOff val="27803"/>
                <a:lumOff val="355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66" tIns="14594" rIns="18166" bIns="14594" numCol="1" spcCol="1270" anchor="ctr" anchorCtr="0">
              <a:noAutofit/>
            </a:bodyPr>
            <a:lstStyle/>
            <a:p>
              <a:pPr algn="ctr" defTabSz="250031">
                <a:lnSpc>
                  <a:spcPct val="90000"/>
                </a:lnSpc>
                <a:spcBef>
                  <a:spcPct val="0"/>
                </a:spcBef>
                <a:spcAft>
                  <a:spcPct val="35000"/>
                </a:spcAft>
                <a:defRPr/>
              </a:pPr>
              <a:r>
                <a:rPr lang="fr-FR" sz="800" b="1" dirty="0">
                  <a:solidFill>
                    <a:srgbClr val="415364"/>
                  </a:solidFill>
                  <a:latin typeface="Ubuntu" panose="020B0504030602030204" pitchFamily="34" charset="0"/>
                  <a:cs typeface="Arial" panose="020B0604020202020204" pitchFamily="34" charset="0"/>
                </a:rPr>
                <a:t>Epidémio stratégie médico-économique (ESME)</a:t>
              </a:r>
              <a:br>
                <a:rPr lang="fr-FR" sz="800" b="1"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 David Perol </a:t>
              </a:r>
              <a:br>
                <a:rPr lang="fr-FR" sz="800"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(CLB – Lyon)</a:t>
              </a:r>
            </a:p>
          </p:txBody>
        </p:sp>
        <p:sp>
          <p:nvSpPr>
            <p:cNvPr id="40" name="Forme libre 39"/>
            <p:cNvSpPr/>
            <p:nvPr/>
          </p:nvSpPr>
          <p:spPr>
            <a:xfrm>
              <a:off x="7618368" y="1052736"/>
              <a:ext cx="2601000" cy="562564"/>
            </a:xfrm>
            <a:custGeom>
              <a:avLst/>
              <a:gdLst>
                <a:gd name="connsiteX0" fmla="*/ 0 w 2295104"/>
                <a:gd name="connsiteY0" fmla="*/ 86400 h 864001"/>
                <a:gd name="connsiteX1" fmla="*/ 86400 w 2295104"/>
                <a:gd name="connsiteY1" fmla="*/ 0 h 864001"/>
                <a:gd name="connsiteX2" fmla="*/ 2208704 w 2295104"/>
                <a:gd name="connsiteY2" fmla="*/ 0 h 864001"/>
                <a:gd name="connsiteX3" fmla="*/ 2295104 w 2295104"/>
                <a:gd name="connsiteY3" fmla="*/ 86400 h 864001"/>
                <a:gd name="connsiteX4" fmla="*/ 2295104 w 2295104"/>
                <a:gd name="connsiteY4" fmla="*/ 777601 h 864001"/>
                <a:gd name="connsiteX5" fmla="*/ 2208704 w 2295104"/>
                <a:gd name="connsiteY5" fmla="*/ 864001 h 864001"/>
                <a:gd name="connsiteX6" fmla="*/ 86400 w 2295104"/>
                <a:gd name="connsiteY6" fmla="*/ 864001 h 864001"/>
                <a:gd name="connsiteX7" fmla="*/ 0 w 2295104"/>
                <a:gd name="connsiteY7" fmla="*/ 777601 h 864001"/>
                <a:gd name="connsiteX8" fmla="*/ 0 w 2295104"/>
                <a:gd name="connsiteY8" fmla="*/ 86400 h 86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5104" h="864001">
                  <a:moveTo>
                    <a:pt x="0" y="86400"/>
                  </a:moveTo>
                  <a:cubicBezTo>
                    <a:pt x="0" y="38683"/>
                    <a:pt x="38683" y="0"/>
                    <a:pt x="86400" y="0"/>
                  </a:cubicBezTo>
                  <a:lnTo>
                    <a:pt x="2208704" y="0"/>
                  </a:lnTo>
                  <a:cubicBezTo>
                    <a:pt x="2256421" y="0"/>
                    <a:pt x="2295104" y="38683"/>
                    <a:pt x="2295104" y="86400"/>
                  </a:cubicBezTo>
                  <a:lnTo>
                    <a:pt x="2295104" y="777601"/>
                  </a:lnTo>
                  <a:cubicBezTo>
                    <a:pt x="2295104" y="825318"/>
                    <a:pt x="2256421" y="864001"/>
                    <a:pt x="2208704" y="864001"/>
                  </a:cubicBezTo>
                  <a:lnTo>
                    <a:pt x="86400" y="864001"/>
                  </a:lnTo>
                  <a:cubicBezTo>
                    <a:pt x="38683" y="864001"/>
                    <a:pt x="0" y="825318"/>
                    <a:pt x="0" y="777601"/>
                  </a:cubicBezTo>
                  <a:lnTo>
                    <a:pt x="0" y="86400"/>
                  </a:lnTo>
                  <a:close/>
                </a:path>
              </a:pathLst>
            </a:custGeom>
            <a:solidFill>
              <a:srgbClr val="A5BAC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2">
              <a:scrgbClr r="0" g="0" b="0"/>
            </a:fillRef>
            <a:effectRef idx="1">
              <a:schemeClr val="accent2">
                <a:hueOff val="-6738506"/>
                <a:satOff val="42969"/>
                <a:lumOff val="5489"/>
                <a:alphaOff val="0"/>
              </a:schemeClr>
            </a:effectRef>
            <a:fontRef idx="minor">
              <a:schemeClr val="dk1"/>
            </a:fontRef>
          </p:style>
          <p:txBody>
            <a:bodyPr spcFirstLastPara="0" vert="horz" wrap="square" lIns="33523" tIns="27094" rIns="33523" bIns="27094" numCol="1" spcCol="1270" anchor="ctr" anchorCtr="0">
              <a:noAutofit/>
            </a:bodyPr>
            <a:lstStyle/>
            <a:p>
              <a:pPr algn="ctr" defTabSz="450056">
                <a:lnSpc>
                  <a:spcPct val="90000"/>
                </a:lnSpc>
                <a:spcBef>
                  <a:spcPct val="0"/>
                </a:spcBef>
                <a:spcAft>
                  <a:spcPct val="35000"/>
                </a:spcAft>
                <a:defRPr/>
              </a:pPr>
              <a:r>
                <a:rPr lang="fr-FR" sz="1100" b="1" dirty="0">
                  <a:solidFill>
                    <a:prstClr val="white"/>
                  </a:solidFill>
                  <a:latin typeface="Ubuntu" panose="020B0504030602030204" pitchFamily="34" charset="0"/>
                  <a:cs typeface="Arial" panose="020B0604020202020204" pitchFamily="34" charset="0"/>
                </a:rPr>
                <a:t>Groupes Associés</a:t>
              </a:r>
            </a:p>
          </p:txBody>
        </p:sp>
        <p:pic>
          <p:nvPicPr>
            <p:cNvPr id="41" name="Imag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2265" y="2972981"/>
              <a:ext cx="516423" cy="2223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2" name="Imag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2265" y="2425589"/>
              <a:ext cx="516423" cy="2223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3" name="Imag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0299" y="4024663"/>
              <a:ext cx="516423" cy="2223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4" name="Imag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7367" y="3484105"/>
              <a:ext cx="516423" cy="2223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5" name="Imag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2265" y="1896513"/>
              <a:ext cx="516423" cy="2223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6" name="Imag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4325" y="3005428"/>
              <a:ext cx="516423" cy="2223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47" name="Connecteur droit 46"/>
            <p:cNvCxnSpPr/>
            <p:nvPr/>
          </p:nvCxnSpPr>
          <p:spPr>
            <a:xfrm>
              <a:off x="7754480" y="1618086"/>
              <a:ext cx="0" cy="4115171"/>
            </a:xfrm>
            <a:prstGeom prst="lin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7754481" y="1953701"/>
              <a:ext cx="231791" cy="0"/>
            </a:xfrm>
            <a:prstGeom prst="lin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7754481" y="2475478"/>
              <a:ext cx="231791" cy="0"/>
            </a:xfrm>
            <a:prstGeom prst="lin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7754481" y="3032196"/>
              <a:ext cx="231791" cy="0"/>
            </a:xfrm>
            <a:prstGeom prst="lin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7754479" y="3629193"/>
              <a:ext cx="231791" cy="0"/>
            </a:xfrm>
            <a:prstGeom prst="lin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7744438" y="4078822"/>
              <a:ext cx="231791" cy="0"/>
            </a:xfrm>
            <a:prstGeom prst="lin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V="1">
              <a:off x="7754480" y="4636028"/>
              <a:ext cx="247408" cy="198"/>
            </a:xfrm>
            <a:prstGeom prst="lin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7754481" y="5178843"/>
              <a:ext cx="231791" cy="0"/>
            </a:xfrm>
            <a:prstGeom prst="lin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sp>
          <p:nvSpPr>
            <p:cNvPr id="55" name="Forme libre 54"/>
            <p:cNvSpPr/>
            <p:nvPr/>
          </p:nvSpPr>
          <p:spPr>
            <a:xfrm>
              <a:off x="7956228" y="1730000"/>
              <a:ext cx="2073507" cy="464338"/>
            </a:xfrm>
            <a:custGeom>
              <a:avLst/>
              <a:gdLst>
                <a:gd name="connsiteX0" fmla="*/ 0 w 2113531"/>
                <a:gd name="connsiteY0" fmla="*/ 45221 h 452212"/>
                <a:gd name="connsiteX1" fmla="*/ 45221 w 2113531"/>
                <a:gd name="connsiteY1" fmla="*/ 0 h 452212"/>
                <a:gd name="connsiteX2" fmla="*/ 2068310 w 2113531"/>
                <a:gd name="connsiteY2" fmla="*/ 0 h 452212"/>
                <a:gd name="connsiteX3" fmla="*/ 2113531 w 2113531"/>
                <a:gd name="connsiteY3" fmla="*/ 45221 h 452212"/>
                <a:gd name="connsiteX4" fmla="*/ 2113531 w 2113531"/>
                <a:gd name="connsiteY4" fmla="*/ 406991 h 452212"/>
                <a:gd name="connsiteX5" fmla="*/ 2068310 w 2113531"/>
                <a:gd name="connsiteY5" fmla="*/ 452212 h 452212"/>
                <a:gd name="connsiteX6" fmla="*/ 45221 w 2113531"/>
                <a:gd name="connsiteY6" fmla="*/ 452212 h 452212"/>
                <a:gd name="connsiteX7" fmla="*/ 0 w 2113531"/>
                <a:gd name="connsiteY7" fmla="*/ 406991 h 452212"/>
                <a:gd name="connsiteX8" fmla="*/ 0 w 2113531"/>
                <a:gd name="connsiteY8" fmla="*/ 45221 h 4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531" h="452212">
                  <a:moveTo>
                    <a:pt x="0" y="45221"/>
                  </a:moveTo>
                  <a:cubicBezTo>
                    <a:pt x="0" y="20246"/>
                    <a:pt x="20246" y="0"/>
                    <a:pt x="45221" y="0"/>
                  </a:cubicBezTo>
                  <a:lnTo>
                    <a:pt x="2068310" y="0"/>
                  </a:lnTo>
                  <a:cubicBezTo>
                    <a:pt x="2093285" y="0"/>
                    <a:pt x="2113531" y="20246"/>
                    <a:pt x="2113531" y="45221"/>
                  </a:cubicBezTo>
                  <a:lnTo>
                    <a:pt x="2113531" y="406991"/>
                  </a:lnTo>
                  <a:cubicBezTo>
                    <a:pt x="2113531" y="431966"/>
                    <a:pt x="2093285" y="452212"/>
                    <a:pt x="2068310" y="452212"/>
                  </a:cubicBezTo>
                  <a:lnTo>
                    <a:pt x="45221" y="452212"/>
                  </a:lnTo>
                  <a:cubicBezTo>
                    <a:pt x="20246" y="452212"/>
                    <a:pt x="0" y="431966"/>
                    <a:pt x="0" y="406991"/>
                  </a:cubicBezTo>
                  <a:lnTo>
                    <a:pt x="0" y="45221"/>
                  </a:ln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hueOff val="-4756593"/>
                <a:satOff val="30331"/>
                <a:lumOff val="387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66" tIns="14594" rIns="18166" bIns="14594" numCol="1" spcCol="1270" anchor="ctr" anchorCtr="0">
              <a:noAutofit/>
            </a:bodyPr>
            <a:lstStyle/>
            <a:p>
              <a:pPr algn="ctr" defTabSz="250031">
                <a:lnSpc>
                  <a:spcPct val="90000"/>
                </a:lnSpc>
                <a:spcBef>
                  <a:spcPct val="0"/>
                </a:spcBef>
                <a:spcAft>
                  <a:spcPct val="35000"/>
                </a:spcAft>
                <a:defRPr/>
              </a:pPr>
              <a:r>
                <a:rPr lang="fr-FR" sz="800" b="1" dirty="0">
                  <a:solidFill>
                    <a:srgbClr val="415364"/>
                  </a:solidFill>
                  <a:latin typeface="Ubuntu" panose="020B0504030602030204" pitchFamily="34" charset="0"/>
                  <a:cs typeface="Arial" panose="020B0604020202020204" pitchFamily="34" charset="0"/>
                </a:rPr>
                <a:t>Pharmacologie Clinique Oncologique (GPCO)</a:t>
              </a:r>
              <a:br>
                <a:rPr lang="fr-FR" sz="800" b="1"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Antonin Schmitt (CGFL – Dijon)</a:t>
              </a:r>
            </a:p>
          </p:txBody>
        </p:sp>
        <p:sp>
          <p:nvSpPr>
            <p:cNvPr id="56" name="Forme libre 55"/>
            <p:cNvSpPr/>
            <p:nvPr/>
          </p:nvSpPr>
          <p:spPr>
            <a:xfrm>
              <a:off x="7945194" y="2284567"/>
              <a:ext cx="2103550" cy="425699"/>
            </a:xfrm>
            <a:custGeom>
              <a:avLst/>
              <a:gdLst>
                <a:gd name="connsiteX0" fmla="*/ 0 w 2081045"/>
                <a:gd name="connsiteY0" fmla="*/ 45221 h 452212"/>
                <a:gd name="connsiteX1" fmla="*/ 45221 w 2081045"/>
                <a:gd name="connsiteY1" fmla="*/ 0 h 452212"/>
                <a:gd name="connsiteX2" fmla="*/ 2035824 w 2081045"/>
                <a:gd name="connsiteY2" fmla="*/ 0 h 452212"/>
                <a:gd name="connsiteX3" fmla="*/ 2081045 w 2081045"/>
                <a:gd name="connsiteY3" fmla="*/ 45221 h 452212"/>
                <a:gd name="connsiteX4" fmla="*/ 2081045 w 2081045"/>
                <a:gd name="connsiteY4" fmla="*/ 406991 h 452212"/>
                <a:gd name="connsiteX5" fmla="*/ 2035824 w 2081045"/>
                <a:gd name="connsiteY5" fmla="*/ 452212 h 452212"/>
                <a:gd name="connsiteX6" fmla="*/ 45221 w 2081045"/>
                <a:gd name="connsiteY6" fmla="*/ 452212 h 452212"/>
                <a:gd name="connsiteX7" fmla="*/ 0 w 2081045"/>
                <a:gd name="connsiteY7" fmla="*/ 406991 h 452212"/>
                <a:gd name="connsiteX8" fmla="*/ 0 w 2081045"/>
                <a:gd name="connsiteY8" fmla="*/ 45221 h 4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1045" h="452212">
                  <a:moveTo>
                    <a:pt x="0" y="45221"/>
                  </a:moveTo>
                  <a:cubicBezTo>
                    <a:pt x="0" y="20246"/>
                    <a:pt x="20246" y="0"/>
                    <a:pt x="45221" y="0"/>
                  </a:cubicBezTo>
                  <a:lnTo>
                    <a:pt x="2035824" y="0"/>
                  </a:lnTo>
                  <a:cubicBezTo>
                    <a:pt x="2060799" y="0"/>
                    <a:pt x="2081045" y="20246"/>
                    <a:pt x="2081045" y="45221"/>
                  </a:cubicBezTo>
                  <a:lnTo>
                    <a:pt x="2081045" y="406991"/>
                  </a:lnTo>
                  <a:cubicBezTo>
                    <a:pt x="2081045" y="431966"/>
                    <a:pt x="2060799" y="452212"/>
                    <a:pt x="2035824" y="452212"/>
                  </a:cubicBezTo>
                  <a:lnTo>
                    <a:pt x="45221" y="452212"/>
                  </a:lnTo>
                  <a:cubicBezTo>
                    <a:pt x="20246" y="452212"/>
                    <a:pt x="0" y="431966"/>
                    <a:pt x="0" y="406991"/>
                  </a:cubicBezTo>
                  <a:lnTo>
                    <a:pt x="0" y="45221"/>
                  </a:ln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hueOff val="-5152976"/>
                <a:satOff val="32859"/>
                <a:lumOff val="419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66" tIns="14594" rIns="18166" bIns="14594" numCol="1" spcCol="1270" anchor="ctr" anchorCtr="0">
              <a:noAutofit/>
            </a:bodyPr>
            <a:lstStyle/>
            <a:p>
              <a:pPr algn="ctr" defTabSz="250031">
                <a:lnSpc>
                  <a:spcPct val="90000"/>
                </a:lnSpc>
                <a:spcBef>
                  <a:spcPct val="0"/>
                </a:spcBef>
                <a:spcAft>
                  <a:spcPct val="35000"/>
                </a:spcAft>
                <a:defRPr/>
              </a:pPr>
              <a:r>
                <a:rPr lang="fr-FR" sz="800" b="1" dirty="0">
                  <a:solidFill>
                    <a:srgbClr val="415364"/>
                  </a:solidFill>
                  <a:latin typeface="Ubuntu" panose="020B0504030602030204" pitchFamily="34" charset="0"/>
                  <a:cs typeface="Arial" panose="020B0604020202020204" pitchFamily="34" charset="0"/>
                </a:rPr>
                <a:t>Prévention des Infections en cancérologie (GEPIC)</a:t>
              </a:r>
              <a:br>
                <a:rPr lang="fr-FR" sz="800" b="1"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 Pierre Berger (IPC Marseille)</a:t>
              </a:r>
            </a:p>
          </p:txBody>
        </p:sp>
        <p:sp>
          <p:nvSpPr>
            <p:cNvPr id="57" name="Forme libre 56"/>
            <p:cNvSpPr/>
            <p:nvPr/>
          </p:nvSpPr>
          <p:spPr>
            <a:xfrm>
              <a:off x="7947236" y="2816699"/>
              <a:ext cx="2091489" cy="506429"/>
            </a:xfrm>
            <a:custGeom>
              <a:avLst/>
              <a:gdLst>
                <a:gd name="connsiteX0" fmla="*/ 0 w 2081045"/>
                <a:gd name="connsiteY0" fmla="*/ 45221 h 452212"/>
                <a:gd name="connsiteX1" fmla="*/ 45221 w 2081045"/>
                <a:gd name="connsiteY1" fmla="*/ 0 h 452212"/>
                <a:gd name="connsiteX2" fmla="*/ 2035824 w 2081045"/>
                <a:gd name="connsiteY2" fmla="*/ 0 h 452212"/>
                <a:gd name="connsiteX3" fmla="*/ 2081045 w 2081045"/>
                <a:gd name="connsiteY3" fmla="*/ 45221 h 452212"/>
                <a:gd name="connsiteX4" fmla="*/ 2081045 w 2081045"/>
                <a:gd name="connsiteY4" fmla="*/ 406991 h 452212"/>
                <a:gd name="connsiteX5" fmla="*/ 2035824 w 2081045"/>
                <a:gd name="connsiteY5" fmla="*/ 452212 h 452212"/>
                <a:gd name="connsiteX6" fmla="*/ 45221 w 2081045"/>
                <a:gd name="connsiteY6" fmla="*/ 452212 h 452212"/>
                <a:gd name="connsiteX7" fmla="*/ 0 w 2081045"/>
                <a:gd name="connsiteY7" fmla="*/ 406991 h 452212"/>
                <a:gd name="connsiteX8" fmla="*/ 0 w 2081045"/>
                <a:gd name="connsiteY8" fmla="*/ 45221 h 4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1045" h="452212">
                  <a:moveTo>
                    <a:pt x="0" y="45221"/>
                  </a:moveTo>
                  <a:cubicBezTo>
                    <a:pt x="0" y="20246"/>
                    <a:pt x="20246" y="0"/>
                    <a:pt x="45221" y="0"/>
                  </a:cubicBezTo>
                  <a:lnTo>
                    <a:pt x="2035824" y="0"/>
                  </a:lnTo>
                  <a:cubicBezTo>
                    <a:pt x="2060799" y="0"/>
                    <a:pt x="2081045" y="20246"/>
                    <a:pt x="2081045" y="45221"/>
                  </a:cubicBezTo>
                  <a:lnTo>
                    <a:pt x="2081045" y="406991"/>
                  </a:lnTo>
                  <a:cubicBezTo>
                    <a:pt x="2081045" y="431966"/>
                    <a:pt x="2060799" y="452212"/>
                    <a:pt x="2035824" y="452212"/>
                  </a:cubicBezTo>
                  <a:lnTo>
                    <a:pt x="45221" y="452212"/>
                  </a:lnTo>
                  <a:cubicBezTo>
                    <a:pt x="20246" y="452212"/>
                    <a:pt x="0" y="431966"/>
                    <a:pt x="0" y="406991"/>
                  </a:cubicBezTo>
                  <a:lnTo>
                    <a:pt x="0" y="45221"/>
                  </a:ln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hueOff val="-5549358"/>
                <a:satOff val="35386"/>
                <a:lumOff val="452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66" tIns="14594" rIns="18166" bIns="14594" numCol="1" spcCol="1270" anchor="ctr" anchorCtr="0">
              <a:noAutofit/>
            </a:bodyPr>
            <a:lstStyle/>
            <a:p>
              <a:pPr algn="ctr" defTabSz="250031">
                <a:lnSpc>
                  <a:spcPct val="90000"/>
                </a:lnSpc>
                <a:spcBef>
                  <a:spcPct val="0"/>
                </a:spcBef>
                <a:spcAft>
                  <a:spcPct val="35000"/>
                </a:spcAft>
                <a:defRPr/>
              </a:pPr>
              <a:r>
                <a:rPr lang="fr-FR" sz="800" b="1" dirty="0">
                  <a:solidFill>
                    <a:srgbClr val="415364"/>
                  </a:solidFill>
                  <a:latin typeface="Ubuntu" panose="020B0504030602030204" pitchFamily="34" charset="0"/>
                  <a:cs typeface="Arial" panose="020B0604020202020204" pitchFamily="34" charset="0"/>
                </a:rPr>
                <a:t>Evaluation immunohistochimique des facteurs pronostiques dans le cancer du sein (GEFPICS)</a:t>
              </a:r>
              <a:br>
                <a:rPr lang="fr-FR" sz="800" b="1"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Magali Lacroix-Tricki (GR – Villejuif)</a:t>
              </a:r>
            </a:p>
          </p:txBody>
        </p:sp>
        <p:sp>
          <p:nvSpPr>
            <p:cNvPr id="58" name="Forme libre 57"/>
            <p:cNvSpPr/>
            <p:nvPr/>
          </p:nvSpPr>
          <p:spPr>
            <a:xfrm>
              <a:off x="7968493" y="3406583"/>
              <a:ext cx="2061242" cy="425699"/>
            </a:xfrm>
            <a:custGeom>
              <a:avLst/>
              <a:gdLst>
                <a:gd name="connsiteX0" fmla="*/ 0 w 2081045"/>
                <a:gd name="connsiteY0" fmla="*/ 45221 h 452212"/>
                <a:gd name="connsiteX1" fmla="*/ 45221 w 2081045"/>
                <a:gd name="connsiteY1" fmla="*/ 0 h 452212"/>
                <a:gd name="connsiteX2" fmla="*/ 2035824 w 2081045"/>
                <a:gd name="connsiteY2" fmla="*/ 0 h 452212"/>
                <a:gd name="connsiteX3" fmla="*/ 2081045 w 2081045"/>
                <a:gd name="connsiteY3" fmla="*/ 45221 h 452212"/>
                <a:gd name="connsiteX4" fmla="*/ 2081045 w 2081045"/>
                <a:gd name="connsiteY4" fmla="*/ 406991 h 452212"/>
                <a:gd name="connsiteX5" fmla="*/ 2035824 w 2081045"/>
                <a:gd name="connsiteY5" fmla="*/ 452212 h 452212"/>
                <a:gd name="connsiteX6" fmla="*/ 45221 w 2081045"/>
                <a:gd name="connsiteY6" fmla="*/ 452212 h 452212"/>
                <a:gd name="connsiteX7" fmla="*/ 0 w 2081045"/>
                <a:gd name="connsiteY7" fmla="*/ 406991 h 452212"/>
                <a:gd name="connsiteX8" fmla="*/ 0 w 2081045"/>
                <a:gd name="connsiteY8" fmla="*/ 45221 h 4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1045" h="452212">
                  <a:moveTo>
                    <a:pt x="0" y="45221"/>
                  </a:moveTo>
                  <a:cubicBezTo>
                    <a:pt x="0" y="20246"/>
                    <a:pt x="20246" y="0"/>
                    <a:pt x="45221" y="0"/>
                  </a:cubicBezTo>
                  <a:lnTo>
                    <a:pt x="2035824" y="0"/>
                  </a:lnTo>
                  <a:cubicBezTo>
                    <a:pt x="2060799" y="0"/>
                    <a:pt x="2081045" y="20246"/>
                    <a:pt x="2081045" y="45221"/>
                  </a:cubicBezTo>
                  <a:lnTo>
                    <a:pt x="2081045" y="406991"/>
                  </a:lnTo>
                  <a:cubicBezTo>
                    <a:pt x="2081045" y="431966"/>
                    <a:pt x="2060799" y="452212"/>
                    <a:pt x="2035824" y="452212"/>
                  </a:cubicBezTo>
                  <a:lnTo>
                    <a:pt x="45221" y="452212"/>
                  </a:lnTo>
                  <a:cubicBezTo>
                    <a:pt x="20246" y="452212"/>
                    <a:pt x="0" y="431966"/>
                    <a:pt x="0" y="406991"/>
                  </a:cubicBezTo>
                  <a:lnTo>
                    <a:pt x="0" y="45221"/>
                  </a:ln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hueOff val="-5945741"/>
                <a:satOff val="37914"/>
                <a:lumOff val="484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66" tIns="14594" rIns="18166" bIns="14594" numCol="1" spcCol="1270" anchor="ctr" anchorCtr="0">
              <a:noAutofit/>
            </a:bodyPr>
            <a:lstStyle/>
            <a:p>
              <a:pPr algn="ctr" defTabSz="250031">
                <a:lnSpc>
                  <a:spcPct val="90000"/>
                </a:lnSpc>
                <a:spcBef>
                  <a:spcPct val="0"/>
                </a:spcBef>
                <a:spcAft>
                  <a:spcPct val="35000"/>
                </a:spcAft>
                <a:defRPr/>
              </a:pPr>
              <a:r>
                <a:rPr lang="fr-FR" sz="800" b="1" dirty="0">
                  <a:solidFill>
                    <a:srgbClr val="415364"/>
                  </a:solidFill>
                  <a:latin typeface="Ubuntu" panose="020B0504030602030204" pitchFamily="34" charset="0"/>
                  <a:cs typeface="Arial" panose="020B0604020202020204" pitchFamily="34" charset="0"/>
                </a:rPr>
                <a:t>Génétique &amp; Cancer (GGC)</a:t>
              </a:r>
              <a:br>
                <a:rPr lang="fr-FR" sz="800" b="1"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 Catherine Noguès</a:t>
              </a:r>
              <a:br>
                <a:rPr lang="fr-FR" sz="800"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(IPC Marseille)</a:t>
              </a:r>
            </a:p>
          </p:txBody>
        </p:sp>
        <p:sp>
          <p:nvSpPr>
            <p:cNvPr id="59" name="Forme libre 58"/>
            <p:cNvSpPr/>
            <p:nvPr/>
          </p:nvSpPr>
          <p:spPr>
            <a:xfrm>
              <a:off x="7968493" y="3937798"/>
              <a:ext cx="2061242" cy="425699"/>
            </a:xfrm>
            <a:custGeom>
              <a:avLst/>
              <a:gdLst>
                <a:gd name="connsiteX0" fmla="*/ 0 w 2081045"/>
                <a:gd name="connsiteY0" fmla="*/ 45221 h 452212"/>
                <a:gd name="connsiteX1" fmla="*/ 45221 w 2081045"/>
                <a:gd name="connsiteY1" fmla="*/ 0 h 452212"/>
                <a:gd name="connsiteX2" fmla="*/ 2035824 w 2081045"/>
                <a:gd name="connsiteY2" fmla="*/ 0 h 452212"/>
                <a:gd name="connsiteX3" fmla="*/ 2081045 w 2081045"/>
                <a:gd name="connsiteY3" fmla="*/ 45221 h 452212"/>
                <a:gd name="connsiteX4" fmla="*/ 2081045 w 2081045"/>
                <a:gd name="connsiteY4" fmla="*/ 406991 h 452212"/>
                <a:gd name="connsiteX5" fmla="*/ 2035824 w 2081045"/>
                <a:gd name="connsiteY5" fmla="*/ 452212 h 452212"/>
                <a:gd name="connsiteX6" fmla="*/ 45221 w 2081045"/>
                <a:gd name="connsiteY6" fmla="*/ 452212 h 452212"/>
                <a:gd name="connsiteX7" fmla="*/ 0 w 2081045"/>
                <a:gd name="connsiteY7" fmla="*/ 406991 h 452212"/>
                <a:gd name="connsiteX8" fmla="*/ 0 w 2081045"/>
                <a:gd name="connsiteY8" fmla="*/ 45221 h 4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1045" h="452212">
                  <a:moveTo>
                    <a:pt x="0" y="45221"/>
                  </a:moveTo>
                  <a:cubicBezTo>
                    <a:pt x="0" y="20246"/>
                    <a:pt x="20246" y="0"/>
                    <a:pt x="45221" y="0"/>
                  </a:cubicBezTo>
                  <a:lnTo>
                    <a:pt x="2035824" y="0"/>
                  </a:lnTo>
                  <a:cubicBezTo>
                    <a:pt x="2060799" y="0"/>
                    <a:pt x="2081045" y="20246"/>
                    <a:pt x="2081045" y="45221"/>
                  </a:cubicBezTo>
                  <a:lnTo>
                    <a:pt x="2081045" y="406991"/>
                  </a:lnTo>
                  <a:cubicBezTo>
                    <a:pt x="2081045" y="431966"/>
                    <a:pt x="2060799" y="452212"/>
                    <a:pt x="2035824" y="452212"/>
                  </a:cubicBezTo>
                  <a:lnTo>
                    <a:pt x="45221" y="452212"/>
                  </a:lnTo>
                  <a:cubicBezTo>
                    <a:pt x="20246" y="452212"/>
                    <a:pt x="0" y="431966"/>
                    <a:pt x="0" y="406991"/>
                  </a:cubicBezTo>
                  <a:lnTo>
                    <a:pt x="0" y="45221"/>
                  </a:ln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hueOff val="-6342124"/>
                <a:satOff val="40441"/>
                <a:lumOff val="516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66" tIns="14594" rIns="18166" bIns="14594" numCol="1" spcCol="1270" anchor="ctr" anchorCtr="0">
              <a:noAutofit/>
            </a:bodyPr>
            <a:lstStyle/>
            <a:p>
              <a:pPr algn="ctr" defTabSz="250031">
                <a:lnSpc>
                  <a:spcPct val="90000"/>
                </a:lnSpc>
                <a:spcBef>
                  <a:spcPct val="0"/>
                </a:spcBef>
                <a:spcAft>
                  <a:spcPct val="35000"/>
                </a:spcAft>
                <a:defRPr/>
              </a:pPr>
              <a:r>
                <a:rPr lang="fr-FR" sz="800" b="1" dirty="0">
                  <a:solidFill>
                    <a:srgbClr val="415364"/>
                  </a:solidFill>
                  <a:latin typeface="Ubuntu" panose="020B0504030602030204" pitchFamily="34" charset="0"/>
                  <a:cs typeface="Arial" panose="020B0604020202020204" pitchFamily="34" charset="0"/>
                </a:rPr>
                <a:t>Statistiques</a:t>
              </a:r>
              <a:r>
                <a:rPr lang="fr-FR" sz="800" dirty="0">
                  <a:solidFill>
                    <a:srgbClr val="415364"/>
                  </a:solidFill>
                  <a:latin typeface="Ubuntu" panose="020B0504030602030204" pitchFamily="34" charset="0"/>
                  <a:cs typeface="Arial" panose="020B0604020202020204" pitchFamily="34" charset="0"/>
                </a:rPr>
                <a:t> </a:t>
              </a:r>
              <a:r>
                <a:rPr lang="fr-FR" sz="800" b="1" dirty="0">
                  <a:solidFill>
                    <a:srgbClr val="415364"/>
                  </a:solidFill>
                  <a:latin typeface="Ubuntu" panose="020B0504030602030204" pitchFamily="34" charset="0"/>
                  <a:cs typeface="Arial" panose="020B0604020202020204" pitchFamily="34" charset="0"/>
                </a:rPr>
                <a:t>appliquées</a:t>
              </a:r>
              <a:r>
                <a:rPr lang="fr-FR" sz="800" dirty="0">
                  <a:solidFill>
                    <a:srgbClr val="415364"/>
                  </a:solidFill>
                  <a:latin typeface="Ubuntu" panose="020B0504030602030204" pitchFamily="34" charset="0"/>
                  <a:cs typeface="Arial" panose="020B0604020202020204" pitchFamily="34" charset="0"/>
                </a:rPr>
                <a:t> </a:t>
              </a:r>
              <a:r>
                <a:rPr lang="fr-FR" sz="800" b="1" dirty="0">
                  <a:solidFill>
                    <a:srgbClr val="415364"/>
                  </a:solidFill>
                  <a:latin typeface="Ubuntu" panose="020B0504030602030204" pitchFamily="34" charset="0"/>
                  <a:cs typeface="Arial" panose="020B0604020202020204" pitchFamily="34" charset="0"/>
                </a:rPr>
                <a:t>au cancer</a:t>
              </a:r>
              <a:br>
                <a:rPr lang="fr-FR" sz="800" b="1"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Stefan Michiels</a:t>
              </a:r>
              <a:br>
                <a:rPr lang="fr-FR" sz="800"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(GR – Villejuif)</a:t>
              </a:r>
            </a:p>
          </p:txBody>
        </p:sp>
        <p:sp>
          <p:nvSpPr>
            <p:cNvPr id="60" name="Forme libre 59"/>
            <p:cNvSpPr/>
            <p:nvPr/>
          </p:nvSpPr>
          <p:spPr>
            <a:xfrm>
              <a:off x="7986270" y="4480089"/>
              <a:ext cx="2043465" cy="425699"/>
            </a:xfrm>
            <a:custGeom>
              <a:avLst/>
              <a:gdLst>
                <a:gd name="connsiteX0" fmla="*/ 0 w 2087397"/>
                <a:gd name="connsiteY0" fmla="*/ 45221 h 452212"/>
                <a:gd name="connsiteX1" fmla="*/ 45221 w 2087397"/>
                <a:gd name="connsiteY1" fmla="*/ 0 h 452212"/>
                <a:gd name="connsiteX2" fmla="*/ 2042176 w 2087397"/>
                <a:gd name="connsiteY2" fmla="*/ 0 h 452212"/>
                <a:gd name="connsiteX3" fmla="*/ 2087397 w 2087397"/>
                <a:gd name="connsiteY3" fmla="*/ 45221 h 452212"/>
                <a:gd name="connsiteX4" fmla="*/ 2087397 w 2087397"/>
                <a:gd name="connsiteY4" fmla="*/ 406991 h 452212"/>
                <a:gd name="connsiteX5" fmla="*/ 2042176 w 2087397"/>
                <a:gd name="connsiteY5" fmla="*/ 452212 h 452212"/>
                <a:gd name="connsiteX6" fmla="*/ 45221 w 2087397"/>
                <a:gd name="connsiteY6" fmla="*/ 452212 h 452212"/>
                <a:gd name="connsiteX7" fmla="*/ 0 w 2087397"/>
                <a:gd name="connsiteY7" fmla="*/ 406991 h 452212"/>
                <a:gd name="connsiteX8" fmla="*/ 0 w 2087397"/>
                <a:gd name="connsiteY8" fmla="*/ 45221 h 4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7397" h="452212">
                  <a:moveTo>
                    <a:pt x="0" y="45221"/>
                  </a:moveTo>
                  <a:cubicBezTo>
                    <a:pt x="0" y="20246"/>
                    <a:pt x="20246" y="0"/>
                    <a:pt x="45221" y="0"/>
                  </a:cubicBezTo>
                  <a:lnTo>
                    <a:pt x="2042176" y="0"/>
                  </a:lnTo>
                  <a:cubicBezTo>
                    <a:pt x="2067151" y="0"/>
                    <a:pt x="2087397" y="20246"/>
                    <a:pt x="2087397" y="45221"/>
                  </a:cubicBezTo>
                  <a:lnTo>
                    <a:pt x="2087397" y="406991"/>
                  </a:lnTo>
                  <a:cubicBezTo>
                    <a:pt x="2087397" y="431966"/>
                    <a:pt x="2067151" y="452212"/>
                    <a:pt x="2042176" y="452212"/>
                  </a:cubicBezTo>
                  <a:lnTo>
                    <a:pt x="45221" y="452212"/>
                  </a:lnTo>
                  <a:cubicBezTo>
                    <a:pt x="20246" y="452212"/>
                    <a:pt x="0" y="431966"/>
                    <a:pt x="0" y="406991"/>
                  </a:cubicBezTo>
                  <a:lnTo>
                    <a:pt x="0" y="45221"/>
                  </a:ln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hueOff val="-6738506"/>
                <a:satOff val="42969"/>
                <a:lumOff val="548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66" tIns="14594" rIns="18166" bIns="14594" numCol="1" spcCol="1270" anchor="ctr" anchorCtr="0">
              <a:noAutofit/>
            </a:bodyPr>
            <a:lstStyle/>
            <a:p>
              <a:pPr algn="ctr" defTabSz="250031">
                <a:lnSpc>
                  <a:spcPct val="90000"/>
                </a:lnSpc>
                <a:spcBef>
                  <a:spcPct val="0"/>
                </a:spcBef>
                <a:spcAft>
                  <a:spcPct val="35000"/>
                </a:spcAft>
                <a:defRPr/>
              </a:pPr>
              <a:r>
                <a:rPr lang="fr-FR" sz="800" b="1" dirty="0">
                  <a:solidFill>
                    <a:srgbClr val="415364"/>
                  </a:solidFill>
                  <a:latin typeface="Ubuntu" panose="020B0504030602030204" pitchFamily="34" charset="0"/>
                  <a:cs typeface="Arial" panose="020B0604020202020204" pitchFamily="34" charset="0"/>
                </a:rPr>
                <a:t>Onco-addiction</a:t>
              </a:r>
              <a:br>
                <a:rPr lang="fr-FR" sz="800" b="1"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Anne Stoebner</a:t>
              </a:r>
              <a:br>
                <a:rPr lang="fr-FR" sz="800"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(ICM Montpellier)</a:t>
              </a:r>
            </a:p>
          </p:txBody>
        </p:sp>
        <p:sp>
          <p:nvSpPr>
            <p:cNvPr id="61" name="Forme libre 60"/>
            <p:cNvSpPr/>
            <p:nvPr/>
          </p:nvSpPr>
          <p:spPr>
            <a:xfrm>
              <a:off x="7986271" y="5029320"/>
              <a:ext cx="2043464" cy="350972"/>
            </a:xfrm>
            <a:custGeom>
              <a:avLst/>
              <a:gdLst>
                <a:gd name="connsiteX0" fmla="*/ 0 w 2087397"/>
                <a:gd name="connsiteY0" fmla="*/ 45221 h 452212"/>
                <a:gd name="connsiteX1" fmla="*/ 45221 w 2087397"/>
                <a:gd name="connsiteY1" fmla="*/ 0 h 452212"/>
                <a:gd name="connsiteX2" fmla="*/ 2042176 w 2087397"/>
                <a:gd name="connsiteY2" fmla="*/ 0 h 452212"/>
                <a:gd name="connsiteX3" fmla="*/ 2087397 w 2087397"/>
                <a:gd name="connsiteY3" fmla="*/ 45221 h 452212"/>
                <a:gd name="connsiteX4" fmla="*/ 2087397 w 2087397"/>
                <a:gd name="connsiteY4" fmla="*/ 406991 h 452212"/>
                <a:gd name="connsiteX5" fmla="*/ 2042176 w 2087397"/>
                <a:gd name="connsiteY5" fmla="*/ 452212 h 452212"/>
                <a:gd name="connsiteX6" fmla="*/ 45221 w 2087397"/>
                <a:gd name="connsiteY6" fmla="*/ 452212 h 452212"/>
                <a:gd name="connsiteX7" fmla="*/ 0 w 2087397"/>
                <a:gd name="connsiteY7" fmla="*/ 406991 h 452212"/>
                <a:gd name="connsiteX8" fmla="*/ 0 w 2087397"/>
                <a:gd name="connsiteY8" fmla="*/ 45221 h 4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7397" h="452212">
                  <a:moveTo>
                    <a:pt x="0" y="45221"/>
                  </a:moveTo>
                  <a:cubicBezTo>
                    <a:pt x="0" y="20246"/>
                    <a:pt x="20246" y="0"/>
                    <a:pt x="45221" y="0"/>
                  </a:cubicBezTo>
                  <a:lnTo>
                    <a:pt x="2042176" y="0"/>
                  </a:lnTo>
                  <a:cubicBezTo>
                    <a:pt x="2067151" y="0"/>
                    <a:pt x="2087397" y="20246"/>
                    <a:pt x="2087397" y="45221"/>
                  </a:cubicBezTo>
                  <a:lnTo>
                    <a:pt x="2087397" y="406991"/>
                  </a:lnTo>
                  <a:cubicBezTo>
                    <a:pt x="2087397" y="431966"/>
                    <a:pt x="2067151" y="452212"/>
                    <a:pt x="2042176" y="452212"/>
                  </a:cubicBezTo>
                  <a:lnTo>
                    <a:pt x="45221" y="452212"/>
                  </a:lnTo>
                  <a:cubicBezTo>
                    <a:pt x="20246" y="452212"/>
                    <a:pt x="0" y="431966"/>
                    <a:pt x="0" y="406991"/>
                  </a:cubicBezTo>
                  <a:lnTo>
                    <a:pt x="0" y="45221"/>
                  </a:ln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hueOff val="-6738506"/>
                <a:satOff val="42969"/>
                <a:lumOff val="548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66" tIns="14594" rIns="18166" bIns="14594" numCol="1" spcCol="1270" anchor="ctr" anchorCtr="0">
              <a:noAutofit/>
            </a:bodyPr>
            <a:lstStyle/>
            <a:p>
              <a:pPr algn="ctr" defTabSz="250031">
                <a:lnSpc>
                  <a:spcPct val="90000"/>
                </a:lnSpc>
                <a:spcBef>
                  <a:spcPct val="0"/>
                </a:spcBef>
                <a:spcAft>
                  <a:spcPct val="35000"/>
                </a:spcAft>
                <a:defRPr/>
              </a:pPr>
              <a:r>
                <a:rPr lang="fr-FR" sz="800" b="1" dirty="0">
                  <a:solidFill>
                    <a:srgbClr val="415364"/>
                  </a:solidFill>
                  <a:latin typeface="Ubuntu" panose="020B0504030602030204" pitchFamily="34" charset="0"/>
                  <a:cs typeface="Arial" panose="020B0604020202020204" pitchFamily="34" charset="0"/>
                </a:rPr>
                <a:t/>
              </a:r>
              <a:br>
                <a:rPr lang="fr-FR" sz="800" b="1" dirty="0">
                  <a:solidFill>
                    <a:srgbClr val="415364"/>
                  </a:solidFill>
                  <a:latin typeface="Ubuntu" panose="020B0504030602030204" pitchFamily="34" charset="0"/>
                  <a:cs typeface="Arial" panose="020B0604020202020204" pitchFamily="34" charset="0"/>
                </a:rPr>
              </a:br>
              <a:r>
                <a:rPr lang="fr-FR" sz="800" b="1" dirty="0">
                  <a:solidFill>
                    <a:srgbClr val="415364"/>
                  </a:solidFill>
                  <a:latin typeface="Ubuntu" panose="020B0504030602030204" pitchFamily="34" charset="0"/>
                  <a:cs typeface="Arial" panose="020B0604020202020204" pitchFamily="34" charset="0"/>
                </a:rPr>
                <a:t>UNIHEM</a:t>
              </a:r>
              <a:br>
                <a:rPr lang="fr-FR" sz="800" b="1"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 Mauricette Michallet (CLB – Lyon)</a:t>
              </a:r>
            </a:p>
            <a:p>
              <a:pPr algn="ctr" defTabSz="250031">
                <a:lnSpc>
                  <a:spcPct val="90000"/>
                </a:lnSpc>
                <a:spcBef>
                  <a:spcPct val="0"/>
                </a:spcBef>
                <a:spcAft>
                  <a:spcPct val="35000"/>
                </a:spcAft>
                <a:defRPr/>
              </a:pPr>
              <a:endParaRPr lang="fr-FR" sz="800" b="1" dirty="0">
                <a:solidFill>
                  <a:srgbClr val="415364"/>
                </a:solidFill>
                <a:latin typeface="Ubuntu" panose="020B0504030602030204" pitchFamily="34" charset="0"/>
                <a:cs typeface="Arial" panose="020B0604020202020204" pitchFamily="34" charset="0"/>
              </a:endParaRPr>
            </a:p>
          </p:txBody>
        </p:sp>
        <p:sp>
          <p:nvSpPr>
            <p:cNvPr id="62" name="Ellipse 61"/>
            <p:cNvSpPr/>
            <p:nvPr/>
          </p:nvSpPr>
          <p:spPr>
            <a:xfrm>
              <a:off x="1919536" y="4813427"/>
              <a:ext cx="1889393" cy="867760"/>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fr-FR" sz="788" b="1" dirty="0">
                  <a:solidFill>
                    <a:srgbClr val="EA560D"/>
                  </a:solidFill>
                  <a:latin typeface="Ubuntu" panose="020B0504030602030204" pitchFamily="34" charset="0"/>
                </a:rPr>
                <a:t>Groupes  ouverts  à des cliniciens hors CLCC</a:t>
              </a:r>
            </a:p>
          </p:txBody>
        </p:sp>
        <p:sp>
          <p:nvSpPr>
            <p:cNvPr id="63" name="Forme libre 62"/>
            <p:cNvSpPr/>
            <p:nvPr/>
          </p:nvSpPr>
          <p:spPr>
            <a:xfrm>
              <a:off x="8001888" y="5507675"/>
              <a:ext cx="2027846" cy="425699"/>
            </a:xfrm>
            <a:custGeom>
              <a:avLst/>
              <a:gdLst>
                <a:gd name="connsiteX0" fmla="*/ 0 w 1910333"/>
                <a:gd name="connsiteY0" fmla="*/ 45221 h 452212"/>
                <a:gd name="connsiteX1" fmla="*/ 45221 w 1910333"/>
                <a:gd name="connsiteY1" fmla="*/ 0 h 452212"/>
                <a:gd name="connsiteX2" fmla="*/ 1865112 w 1910333"/>
                <a:gd name="connsiteY2" fmla="*/ 0 h 452212"/>
                <a:gd name="connsiteX3" fmla="*/ 1910333 w 1910333"/>
                <a:gd name="connsiteY3" fmla="*/ 45221 h 452212"/>
                <a:gd name="connsiteX4" fmla="*/ 1910333 w 1910333"/>
                <a:gd name="connsiteY4" fmla="*/ 406991 h 452212"/>
                <a:gd name="connsiteX5" fmla="*/ 1865112 w 1910333"/>
                <a:gd name="connsiteY5" fmla="*/ 452212 h 452212"/>
                <a:gd name="connsiteX6" fmla="*/ 45221 w 1910333"/>
                <a:gd name="connsiteY6" fmla="*/ 452212 h 452212"/>
                <a:gd name="connsiteX7" fmla="*/ 0 w 1910333"/>
                <a:gd name="connsiteY7" fmla="*/ 406991 h 452212"/>
                <a:gd name="connsiteX8" fmla="*/ 0 w 1910333"/>
                <a:gd name="connsiteY8" fmla="*/ 45221 h 4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0333" h="452212">
                  <a:moveTo>
                    <a:pt x="0" y="45221"/>
                  </a:moveTo>
                  <a:cubicBezTo>
                    <a:pt x="0" y="20246"/>
                    <a:pt x="20246" y="0"/>
                    <a:pt x="45221" y="0"/>
                  </a:cubicBezTo>
                  <a:lnTo>
                    <a:pt x="1865112" y="0"/>
                  </a:lnTo>
                  <a:cubicBezTo>
                    <a:pt x="1890087" y="0"/>
                    <a:pt x="1910333" y="20246"/>
                    <a:pt x="1910333" y="45221"/>
                  </a:cubicBezTo>
                  <a:lnTo>
                    <a:pt x="1910333" y="406991"/>
                  </a:lnTo>
                  <a:cubicBezTo>
                    <a:pt x="1910333" y="431966"/>
                    <a:pt x="1890087" y="452212"/>
                    <a:pt x="1865112" y="452212"/>
                  </a:cubicBezTo>
                  <a:lnTo>
                    <a:pt x="45221" y="452212"/>
                  </a:lnTo>
                  <a:cubicBezTo>
                    <a:pt x="20246" y="452212"/>
                    <a:pt x="0" y="431966"/>
                    <a:pt x="0" y="406991"/>
                  </a:cubicBezTo>
                  <a:lnTo>
                    <a:pt x="0" y="45221"/>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hueOff val="-4360210"/>
                <a:satOff val="27803"/>
                <a:lumOff val="355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166" tIns="14594" rIns="18166" bIns="14594" numCol="1" spcCol="1270" anchor="ctr" anchorCtr="0">
              <a:noAutofit/>
            </a:bodyPr>
            <a:lstStyle/>
            <a:p>
              <a:pPr algn="ctr" defTabSz="250031">
                <a:lnSpc>
                  <a:spcPct val="90000"/>
                </a:lnSpc>
                <a:spcBef>
                  <a:spcPct val="0"/>
                </a:spcBef>
                <a:spcAft>
                  <a:spcPct val="35000"/>
                </a:spcAft>
                <a:defRPr/>
              </a:pPr>
              <a:r>
                <a:rPr lang="fr-FR" sz="800" b="1" dirty="0">
                  <a:solidFill>
                    <a:srgbClr val="415364"/>
                  </a:solidFill>
                  <a:latin typeface="Ubuntu" panose="020B0504030602030204" pitchFamily="34" charset="0"/>
                  <a:cs typeface="Arial" panose="020B0604020202020204" pitchFamily="34" charset="0"/>
                </a:rPr>
                <a:t>Groupe Prévention </a:t>
              </a:r>
              <a:r>
                <a:rPr lang="fr-FR" sz="800" dirty="0">
                  <a:solidFill>
                    <a:srgbClr val="415364"/>
                  </a:solidFill>
                  <a:latin typeface="Ubuntu" panose="020B0504030602030204" pitchFamily="34" charset="0"/>
                  <a:cs typeface="Arial" panose="020B0604020202020204" pitchFamily="34" charset="0"/>
                </a:rPr>
                <a:t/>
              </a:r>
              <a:br>
                <a:rPr lang="fr-FR" sz="800"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Marc Ychou </a:t>
              </a:r>
              <a:br>
                <a:rPr lang="fr-FR" sz="800" dirty="0">
                  <a:solidFill>
                    <a:srgbClr val="415364"/>
                  </a:solidFill>
                  <a:latin typeface="Ubuntu" panose="020B0504030602030204" pitchFamily="34" charset="0"/>
                  <a:cs typeface="Arial" panose="020B0604020202020204" pitchFamily="34" charset="0"/>
                </a:rPr>
              </a:br>
              <a:r>
                <a:rPr lang="fr-FR" sz="800" dirty="0">
                  <a:solidFill>
                    <a:srgbClr val="415364"/>
                  </a:solidFill>
                  <a:latin typeface="Ubuntu" panose="020B0504030602030204" pitchFamily="34" charset="0"/>
                  <a:cs typeface="Arial" panose="020B0604020202020204" pitchFamily="34" charset="0"/>
                </a:rPr>
                <a:t>(ICM - Montpellier) </a:t>
              </a:r>
            </a:p>
          </p:txBody>
        </p:sp>
        <p:cxnSp>
          <p:nvCxnSpPr>
            <p:cNvPr id="64" name="Connecteur droit 63"/>
            <p:cNvCxnSpPr/>
            <p:nvPr/>
          </p:nvCxnSpPr>
          <p:spPr>
            <a:xfrm>
              <a:off x="7754480" y="5728652"/>
              <a:ext cx="247408" cy="4604"/>
            </a:xfrm>
            <a:prstGeom prst="lin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10561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err="1" smtClean="0"/>
              <a:t>AcSé</a:t>
            </a:r>
            <a:r>
              <a:rPr lang="fr-FR" dirty="0" smtClean="0"/>
              <a:t> </a:t>
            </a:r>
            <a:r>
              <a:rPr lang="fr-FR" dirty="0" err="1" smtClean="0"/>
              <a:t>Nivolumab</a:t>
            </a:r>
            <a:r>
              <a:rPr lang="fr-FR" dirty="0" smtClean="0"/>
              <a:t> - Publications 2022</a:t>
            </a:r>
            <a:endParaRPr lang="fr-FR" dirty="0"/>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9" name="Espace réservé du texte 8"/>
          <p:cNvSpPr>
            <a:spLocks noGrp="1"/>
          </p:cNvSpPr>
          <p:nvPr>
            <p:ph type="body" sz="quarter" idx="16"/>
          </p:nvPr>
        </p:nvSpPr>
        <p:spPr>
          <a:xfrm>
            <a:off x="348638" y="1325664"/>
            <a:ext cx="4367378" cy="4839639"/>
          </a:xfrm>
        </p:spPr>
        <p:txBody>
          <a:bodyPr/>
          <a:lstStyle/>
          <a:p>
            <a:pPr>
              <a:spcAft>
                <a:spcPts val="600"/>
              </a:spcAft>
            </a:pPr>
            <a:r>
              <a:rPr lang="en-US" b="1" dirty="0" smtClean="0"/>
              <a:t>Résultats</a:t>
            </a:r>
            <a:endParaRPr lang="en-US" b="1" dirty="0"/>
          </a:p>
          <a:p>
            <a:pPr marL="446088" lvl="3" indent="-265113" algn="just">
              <a:spcAft>
                <a:spcPts val="600"/>
              </a:spcAft>
              <a:tabLst>
                <a:tab pos="361950" algn="l"/>
              </a:tabLst>
            </a:pPr>
            <a:r>
              <a:rPr lang="fr-FR" dirty="0" smtClean="0"/>
              <a:t>Cette </a:t>
            </a:r>
            <a:r>
              <a:rPr lang="fr-FR" dirty="0"/>
              <a:t>étude a démontré que seules les tumeurs avec des mutations pathogènes présentaient une charge mutationnelle élevée, des infiltrats élevés de lymphocytes T et un taux de réponse élevé à l’immunothérapie anti-PD1. </a:t>
            </a:r>
            <a:endParaRPr lang="fr-FR" dirty="0" smtClean="0"/>
          </a:p>
          <a:p>
            <a:pPr marL="446088" lvl="3" indent="-265113" algn="just">
              <a:spcAft>
                <a:spcPts val="600"/>
              </a:spcAft>
              <a:tabLst>
                <a:tab pos="361950" algn="l"/>
              </a:tabLst>
            </a:pPr>
            <a:endParaRPr lang="fr-FR" dirty="0"/>
          </a:p>
          <a:p>
            <a:pPr marL="446088" lvl="3" indent="-265113" algn="just">
              <a:spcAft>
                <a:spcPts val="600"/>
              </a:spcAft>
              <a:tabLst>
                <a:tab pos="361950" algn="l"/>
              </a:tabLst>
            </a:pPr>
            <a:r>
              <a:rPr lang="fr-FR" dirty="0" smtClean="0"/>
              <a:t>Cette </a:t>
            </a:r>
            <a:r>
              <a:rPr lang="fr-FR" dirty="0"/>
              <a:t>étude positive illustre bien que les mutations POLE pathogènes représentent un nouveau biomarqueur agnostique de la tumeur pour la réponse au traitement par immunothérapie. </a:t>
            </a:r>
          </a:p>
          <a:p>
            <a:pPr marL="446088" lvl="3" indent="-265113" algn="just">
              <a:spcAft>
                <a:spcPts val="600"/>
              </a:spcAft>
              <a:tabLst>
                <a:tab pos="361950" algn="l"/>
              </a:tabLst>
            </a:pPr>
            <a:r>
              <a:rPr lang="fr-FR" dirty="0" smtClean="0"/>
              <a:t>Le traitement par immunothérapie (</a:t>
            </a:r>
            <a:r>
              <a:rPr lang="fr-FR" dirty="0" err="1" smtClean="0"/>
              <a:t>nivolumab</a:t>
            </a:r>
            <a:r>
              <a:rPr lang="fr-FR" dirty="0" smtClean="0"/>
              <a:t>) pourrait devenir le traitement de référence des patients atteints de tumeur avec altération de POLE métastatique et réfractaire.</a:t>
            </a:r>
          </a:p>
        </p:txBody>
      </p:sp>
      <p:sp>
        <p:nvSpPr>
          <p:cNvPr id="8" name="Espace réservé du texte 7"/>
          <p:cNvSpPr txBox="1">
            <a:spLocks/>
          </p:cNvSpPr>
          <p:nvPr/>
        </p:nvSpPr>
        <p:spPr>
          <a:xfrm>
            <a:off x="827585" y="836712"/>
            <a:ext cx="7940674" cy="433388"/>
          </a:xfrm>
          <a:prstGeom prst="rect">
            <a:avLst/>
          </a:prstGeom>
        </p:spPr>
        <p:txBody>
          <a:bodyPr vert="horz" lIns="36000" tIns="0" rIns="36000" bIns="0" rtlCol="0">
            <a:noAutofit/>
          </a:bodyPr>
          <a:lstStyle>
            <a:lvl1pPr marL="0" indent="0" algn="l" defTabSz="685800" rtl="0" eaLnBrk="1" latinLnBrk="0" hangingPunct="1">
              <a:lnSpc>
                <a:spcPct val="100000"/>
              </a:lnSpc>
              <a:spcBef>
                <a:spcPts val="0"/>
              </a:spcBef>
              <a:buFontTx/>
              <a:buNone/>
              <a:defRPr sz="1400" b="0" kern="1200">
                <a:solidFill>
                  <a:schemeClr val="tx1"/>
                </a:solidFill>
                <a:latin typeface="Ubuntu"/>
                <a:ea typeface="+mn-ea"/>
                <a:cs typeface="+mn-cs"/>
              </a:defRPr>
            </a:lvl1pPr>
            <a:lvl2pPr marL="180000" indent="-180000" algn="l" defTabSz="685800" rtl="0" eaLnBrk="1" latinLnBrk="0" hangingPunct="1">
              <a:lnSpc>
                <a:spcPct val="100000"/>
              </a:lnSpc>
              <a:spcBef>
                <a:spcPts val="600"/>
              </a:spcBef>
              <a:buClr>
                <a:srgbClr val="EA560D"/>
              </a:buClr>
              <a:buSzPct val="100000"/>
              <a:buFont typeface="Courier New" panose="02070309020205020404" pitchFamily="49" charset="0"/>
              <a:buChar char="o"/>
              <a:defRPr sz="1800" kern="1200">
                <a:solidFill>
                  <a:srgbClr val="415364"/>
                </a:solidFill>
                <a:latin typeface="Ubuntu"/>
                <a:ea typeface="+mn-ea"/>
                <a:cs typeface="+mn-cs"/>
              </a:defRPr>
            </a:lvl2pPr>
            <a:lvl3pPr marL="360000" indent="-180000" algn="l" defTabSz="685800" rtl="0" eaLnBrk="1" latinLnBrk="0" hangingPunct="1">
              <a:lnSpc>
                <a:spcPct val="100000"/>
              </a:lnSpc>
              <a:spcBef>
                <a:spcPts val="300"/>
              </a:spcBef>
              <a:buClrTx/>
              <a:buSzPct val="100000"/>
              <a:buFont typeface="Courier New" panose="02070309020205020404" pitchFamily="49" charset="0"/>
              <a:buChar char="o"/>
              <a:defRPr sz="1600" kern="1200">
                <a:solidFill>
                  <a:srgbClr val="415364"/>
                </a:solidFill>
                <a:latin typeface="Ubuntu"/>
                <a:ea typeface="+mn-ea"/>
                <a:cs typeface="+mn-cs"/>
              </a:defRPr>
            </a:lvl3pPr>
            <a:lvl4pPr marL="540000" indent="-180000" algn="l" defTabSz="685800" rtl="0" eaLnBrk="1" latinLnBrk="0" hangingPunct="1">
              <a:lnSpc>
                <a:spcPct val="100000"/>
              </a:lnSpc>
              <a:spcBef>
                <a:spcPts val="0"/>
              </a:spcBef>
              <a:buClr>
                <a:schemeClr val="accent6">
                  <a:lumMod val="60000"/>
                  <a:lumOff val="40000"/>
                </a:schemeClr>
              </a:buClr>
              <a:buSzPct val="100000"/>
              <a:buFont typeface="Courier New" panose="02070309020205020404" pitchFamily="49" charset="0"/>
              <a:buChar char="o"/>
              <a:defRPr sz="1600" kern="1200">
                <a:solidFill>
                  <a:srgbClr val="415364"/>
                </a:solidFill>
                <a:latin typeface="Ubuntu"/>
                <a:ea typeface="+mn-ea"/>
                <a:cs typeface="+mn-cs"/>
              </a:defRPr>
            </a:lvl4pPr>
            <a:lvl5pPr marL="747450" indent="-171450" algn="l" defTabSz="685800" rtl="0" eaLnBrk="1" latinLnBrk="0" hangingPunct="1">
              <a:lnSpc>
                <a:spcPct val="100000"/>
              </a:lnSpc>
              <a:spcBef>
                <a:spcPts val="300"/>
              </a:spcBef>
              <a:buClr>
                <a:schemeClr val="accent4">
                  <a:lumMod val="60000"/>
                  <a:lumOff val="40000"/>
                </a:schemeClr>
              </a:buClr>
              <a:buFont typeface="Courier New" panose="02070309020205020404" pitchFamily="49" charset="0"/>
              <a:buChar char="o"/>
              <a:defRPr sz="1400" i="0" kern="1200">
                <a:solidFill>
                  <a:srgbClr val="415364"/>
                </a:solidFill>
                <a:latin typeface="Ubuntu"/>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800" b="1" dirty="0" smtClean="0">
                <a:solidFill>
                  <a:srgbClr val="EA560D"/>
                </a:solidFill>
              </a:rPr>
              <a:t>Cohorte POLE (3/3)</a:t>
            </a:r>
            <a:endParaRPr lang="fr-FR" sz="1800" b="1" dirty="0">
              <a:solidFill>
                <a:srgbClr val="EA560D"/>
              </a:solidFill>
            </a:endParaRPr>
          </a:p>
        </p:txBody>
      </p:sp>
      <p:pic>
        <p:nvPicPr>
          <p:cNvPr id="10" name="Picture 10">
            <a:extLst>
              <a:ext uri="{FF2B5EF4-FFF2-40B4-BE49-F238E27FC236}">
                <a16:creationId xmlns:a16="http://schemas.microsoft.com/office/drawing/2014/main" id="{08BF610C-CDE9-4EF6-9C04-A9AB83EBBCE7}"/>
              </a:ext>
            </a:extLst>
          </p:cNvPr>
          <p:cNvPicPr>
            <a:picLocks noChangeAspect="1"/>
          </p:cNvPicPr>
          <p:nvPr/>
        </p:nvPicPr>
        <p:blipFill>
          <a:blip r:embed="rId3"/>
          <a:stretch>
            <a:fillRect/>
          </a:stretch>
        </p:blipFill>
        <p:spPr>
          <a:xfrm>
            <a:off x="4936396" y="1178579"/>
            <a:ext cx="4240650" cy="3807465"/>
          </a:xfrm>
          <a:prstGeom prst="rect">
            <a:avLst/>
          </a:prstGeom>
        </p:spPr>
      </p:pic>
      <p:sp>
        <p:nvSpPr>
          <p:cNvPr id="11" name="ZoneTexte 10"/>
          <p:cNvSpPr txBox="1"/>
          <p:nvPr/>
        </p:nvSpPr>
        <p:spPr>
          <a:xfrm>
            <a:off x="6156176" y="4986044"/>
            <a:ext cx="2734331" cy="846386"/>
          </a:xfrm>
          <a:prstGeom prst="rect">
            <a:avLst/>
          </a:prstGeom>
          <a:noFill/>
        </p:spPr>
        <p:txBody>
          <a:bodyPr wrap="square" lIns="36000" tIns="0" rIns="36000" bIns="0" rtlCol="0">
            <a:spAutoFit/>
          </a:bodyPr>
          <a:lstStyle/>
          <a:p>
            <a:r>
              <a:rPr lang="en-US" sz="1100" b="1" dirty="0" err="1">
                <a:solidFill>
                  <a:srgbClr val="C00000"/>
                </a:solidFill>
                <a:latin typeface="Ubuntu" panose="020B0504030602030204"/>
              </a:rPr>
              <a:t>mTMB</a:t>
            </a:r>
            <a:r>
              <a:rPr lang="en-US" sz="1100" b="1" dirty="0">
                <a:solidFill>
                  <a:srgbClr val="C00000"/>
                </a:solidFill>
                <a:latin typeface="Ubuntu" panose="020B0504030602030204"/>
              </a:rPr>
              <a:t> (POLE-</a:t>
            </a:r>
            <a:r>
              <a:rPr lang="en-US" sz="1100" b="1" dirty="0" err="1">
                <a:solidFill>
                  <a:srgbClr val="C00000"/>
                </a:solidFill>
                <a:latin typeface="Ubuntu" panose="020B0504030602030204"/>
              </a:rPr>
              <a:t>pd</a:t>
            </a:r>
            <a:r>
              <a:rPr lang="en-US" sz="1100" b="1" dirty="0" smtClean="0">
                <a:solidFill>
                  <a:srgbClr val="C00000"/>
                </a:solidFill>
                <a:latin typeface="Ubuntu" panose="020B0504030602030204"/>
              </a:rPr>
              <a:t>)  = </a:t>
            </a:r>
            <a:r>
              <a:rPr lang="en-US" sz="1100" b="1" dirty="0">
                <a:solidFill>
                  <a:srgbClr val="C00000"/>
                </a:solidFill>
                <a:latin typeface="Ubuntu" panose="020B0504030602030204"/>
              </a:rPr>
              <a:t>114 </a:t>
            </a:r>
            <a:r>
              <a:rPr lang="en-US" sz="1100" b="1" dirty="0" err="1">
                <a:solidFill>
                  <a:srgbClr val="C00000"/>
                </a:solidFill>
                <a:latin typeface="Ubuntu" panose="020B0504030602030204"/>
              </a:rPr>
              <a:t>mut</a:t>
            </a:r>
            <a:r>
              <a:rPr lang="en-US" sz="1100" b="1" dirty="0">
                <a:solidFill>
                  <a:srgbClr val="C00000"/>
                </a:solidFill>
                <a:latin typeface="Ubuntu" panose="020B0504030602030204"/>
              </a:rPr>
              <a:t>/Mb</a:t>
            </a:r>
          </a:p>
          <a:p>
            <a:endParaRPr lang="en-US" sz="1100" b="1" dirty="0">
              <a:latin typeface="Ubuntu" panose="020B0504030602030204"/>
            </a:endParaRPr>
          </a:p>
          <a:p>
            <a:r>
              <a:rPr lang="en-US" sz="1100" b="1" dirty="0" err="1">
                <a:solidFill>
                  <a:srgbClr val="00B0F0"/>
                </a:solidFill>
                <a:latin typeface="Ubuntu" panose="020B0504030602030204"/>
              </a:rPr>
              <a:t>mTMB</a:t>
            </a:r>
            <a:r>
              <a:rPr lang="en-US" sz="1100" b="1" dirty="0">
                <a:solidFill>
                  <a:srgbClr val="00B0F0"/>
                </a:solidFill>
                <a:latin typeface="Ubuntu" panose="020B0504030602030204"/>
              </a:rPr>
              <a:t> (POLE-pp</a:t>
            </a:r>
            <a:r>
              <a:rPr lang="en-US" sz="1100" b="1" dirty="0" smtClean="0">
                <a:solidFill>
                  <a:srgbClr val="00B0F0"/>
                </a:solidFill>
                <a:latin typeface="Ubuntu" panose="020B0504030602030204"/>
              </a:rPr>
              <a:t>) = </a:t>
            </a:r>
            <a:r>
              <a:rPr lang="en-US" sz="1100" b="1" dirty="0">
                <a:solidFill>
                  <a:srgbClr val="00B0F0"/>
                </a:solidFill>
                <a:latin typeface="Ubuntu" panose="020B0504030602030204"/>
              </a:rPr>
              <a:t>5 </a:t>
            </a:r>
            <a:r>
              <a:rPr lang="en-US" sz="1100" b="1" dirty="0" err="1">
                <a:solidFill>
                  <a:srgbClr val="00B0F0"/>
                </a:solidFill>
                <a:latin typeface="Ubuntu" panose="020B0504030602030204"/>
              </a:rPr>
              <a:t>mut</a:t>
            </a:r>
            <a:r>
              <a:rPr lang="en-US" sz="1100" b="1" dirty="0">
                <a:solidFill>
                  <a:srgbClr val="00B0F0"/>
                </a:solidFill>
                <a:latin typeface="Ubuntu" panose="020B0504030602030204"/>
              </a:rPr>
              <a:t>/Mb</a:t>
            </a:r>
          </a:p>
          <a:p>
            <a:endParaRPr lang="en-US" sz="1100" b="1" dirty="0">
              <a:solidFill>
                <a:srgbClr val="00B0F0"/>
              </a:solidFill>
              <a:latin typeface="Ubuntu" panose="020B0504030602030204"/>
            </a:endParaRPr>
          </a:p>
          <a:p>
            <a:r>
              <a:rPr lang="en-US" sz="1100" b="1" dirty="0" err="1">
                <a:solidFill>
                  <a:srgbClr val="00B050"/>
                </a:solidFill>
                <a:latin typeface="Ubuntu" panose="020B0504030602030204"/>
              </a:rPr>
              <a:t>mTMB</a:t>
            </a:r>
            <a:r>
              <a:rPr lang="en-US" sz="1100" b="1" dirty="0">
                <a:solidFill>
                  <a:srgbClr val="00B050"/>
                </a:solidFill>
                <a:latin typeface="Ubuntu" panose="020B0504030602030204"/>
              </a:rPr>
              <a:t> (VUS</a:t>
            </a:r>
            <a:r>
              <a:rPr lang="en-US" sz="1100" b="1" dirty="0" smtClean="0">
                <a:solidFill>
                  <a:srgbClr val="00B050"/>
                </a:solidFill>
                <a:latin typeface="Ubuntu" panose="020B0504030602030204"/>
              </a:rPr>
              <a:t>) = </a:t>
            </a:r>
            <a:r>
              <a:rPr lang="en-US" sz="1100" b="1" dirty="0">
                <a:solidFill>
                  <a:srgbClr val="00B050"/>
                </a:solidFill>
                <a:latin typeface="Ubuntu" panose="020B0504030602030204"/>
              </a:rPr>
              <a:t>3 </a:t>
            </a:r>
            <a:r>
              <a:rPr lang="en-US" sz="1100" b="1" dirty="0" err="1">
                <a:solidFill>
                  <a:srgbClr val="00B050"/>
                </a:solidFill>
                <a:latin typeface="Ubuntu" panose="020B0504030602030204"/>
              </a:rPr>
              <a:t>mut</a:t>
            </a:r>
            <a:r>
              <a:rPr lang="en-US" sz="1100" b="1" dirty="0">
                <a:solidFill>
                  <a:srgbClr val="00B050"/>
                </a:solidFill>
                <a:latin typeface="Ubuntu" panose="020B0504030602030204"/>
              </a:rPr>
              <a:t>/Mb</a:t>
            </a:r>
            <a:endParaRPr lang="en-US" sz="1100" b="1" dirty="0">
              <a:solidFill>
                <a:srgbClr val="00B050"/>
              </a:solidFill>
              <a:latin typeface="Ubuntu" panose="020B0504030602030204"/>
            </a:endParaRPr>
          </a:p>
        </p:txBody>
      </p:sp>
    </p:spTree>
    <p:extLst>
      <p:ext uri="{BB962C8B-B14F-4D97-AF65-F5344CB8AC3E}">
        <p14:creationId xmlns:p14="http://schemas.microsoft.com/office/powerpoint/2010/main" val="2424036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err="1" smtClean="0"/>
              <a:t>AcSé</a:t>
            </a:r>
            <a:r>
              <a:rPr lang="fr-FR" dirty="0" smtClean="0"/>
              <a:t> </a:t>
            </a:r>
            <a:r>
              <a:rPr lang="fr-FR" dirty="0" err="1" smtClean="0"/>
              <a:t>Nivolumab</a:t>
            </a:r>
            <a:r>
              <a:rPr lang="fr-FR" dirty="0" smtClean="0"/>
              <a:t> - Publications 2022</a:t>
            </a:r>
            <a:endParaRPr lang="fr-FR" dirty="0"/>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9" name="Espace réservé du texte 8"/>
          <p:cNvSpPr>
            <a:spLocks noGrp="1"/>
          </p:cNvSpPr>
          <p:nvPr>
            <p:ph type="body" sz="quarter" idx="16"/>
          </p:nvPr>
        </p:nvSpPr>
        <p:spPr>
          <a:xfrm>
            <a:off x="827584" y="1270100"/>
            <a:ext cx="7940675" cy="4319140"/>
          </a:xfrm>
        </p:spPr>
        <p:txBody>
          <a:bodyPr/>
          <a:lstStyle/>
          <a:p>
            <a:pPr marL="360000" lvl="3" algn="just"/>
            <a:endParaRPr lang="en-US" dirty="0"/>
          </a:p>
          <a:p>
            <a:pPr marL="285750" lvl="3" indent="-285750" algn="just">
              <a:spcAft>
                <a:spcPts val="600"/>
              </a:spcAft>
              <a:buClr>
                <a:srgbClr val="EA560D"/>
              </a:buClr>
            </a:pPr>
            <a:r>
              <a:rPr lang="fr-FR" sz="1800" dirty="0" smtClean="0"/>
              <a:t>Évaluer </a:t>
            </a:r>
            <a:r>
              <a:rPr lang="fr-FR" sz="1800" dirty="0"/>
              <a:t>la réponse à la monothérapie par </a:t>
            </a:r>
            <a:r>
              <a:rPr lang="fr-FR" sz="1800" dirty="0" err="1"/>
              <a:t>nivolumab</a:t>
            </a:r>
            <a:r>
              <a:rPr lang="fr-FR" sz="1800" dirty="0"/>
              <a:t> dans une cohorte de patients atteints d'un </a:t>
            </a:r>
            <a:r>
              <a:rPr lang="fr-FR" sz="1800" dirty="0" smtClean="0"/>
              <a:t>cancer rare de la peau, carcinome </a:t>
            </a:r>
            <a:r>
              <a:rPr lang="fr-FR" sz="1800" dirty="0" err="1"/>
              <a:t>basocellulaire</a:t>
            </a:r>
            <a:r>
              <a:rPr lang="fr-FR" sz="1800" dirty="0"/>
              <a:t> (CBC) avancé, après un échec ou une intolérance aux inhibiteurs de </a:t>
            </a:r>
            <a:r>
              <a:rPr lang="fr-FR" sz="1800" dirty="0" smtClean="0"/>
              <a:t>la voie Sonic </a:t>
            </a:r>
            <a:r>
              <a:rPr lang="fr-FR" sz="1800" dirty="0" err="1"/>
              <a:t>Hedgehog</a:t>
            </a:r>
            <a:r>
              <a:rPr lang="fr-FR" sz="1800" dirty="0"/>
              <a:t> (SHH</a:t>
            </a:r>
            <a:r>
              <a:rPr lang="fr-FR" sz="1800" dirty="0" smtClean="0"/>
              <a:t>).</a:t>
            </a:r>
          </a:p>
          <a:p>
            <a:pPr marL="285750" lvl="3" indent="-285750" algn="just">
              <a:spcAft>
                <a:spcPts val="600"/>
              </a:spcAft>
              <a:buClr>
                <a:srgbClr val="EA560D"/>
              </a:buClr>
            </a:pPr>
            <a:r>
              <a:rPr lang="fr-FR" sz="1800" dirty="0" smtClean="0"/>
              <a:t>34</a:t>
            </a:r>
            <a:r>
              <a:rPr lang="fr-FR" sz="1800" dirty="0"/>
              <a:t> patients atteints d'un carcinome </a:t>
            </a:r>
            <a:r>
              <a:rPr lang="fr-FR" sz="1800" dirty="0" err="1"/>
              <a:t>basocellulaire</a:t>
            </a:r>
            <a:r>
              <a:rPr lang="fr-FR" sz="1800" dirty="0"/>
              <a:t> (CBC) de mauvais pronostic (ayant déjà reçu plusieurs lignes de traitement) ont été </a:t>
            </a:r>
            <a:r>
              <a:rPr lang="fr-FR" sz="1800" dirty="0" smtClean="0"/>
              <a:t>inclus</a:t>
            </a:r>
          </a:p>
          <a:p>
            <a:pPr marL="0" lvl="3" indent="0" algn="just">
              <a:spcAft>
                <a:spcPts val="600"/>
              </a:spcAft>
              <a:buClr>
                <a:srgbClr val="EA560D"/>
              </a:buClr>
              <a:buNone/>
            </a:pPr>
            <a:endParaRPr lang="en-US" dirty="0"/>
          </a:p>
          <a:p>
            <a:pPr marL="0" lvl="0" indent="0" algn="just">
              <a:buNone/>
            </a:pPr>
            <a:r>
              <a:rPr lang="en-US" sz="1600" b="1" i="1" dirty="0" err="1"/>
              <a:t>Veron</a:t>
            </a:r>
            <a:r>
              <a:rPr lang="en-US" sz="1600" b="1" i="1" dirty="0"/>
              <a:t> et al. Safety and Efficacy of </a:t>
            </a:r>
            <a:r>
              <a:rPr lang="en-US" sz="1600" b="1" i="1" dirty="0" err="1"/>
              <a:t>Nivolumab</a:t>
            </a:r>
            <a:r>
              <a:rPr lang="en-US" sz="1600" b="1" i="1" dirty="0"/>
              <a:t>, an Anti-PD1 Immunotherapy, in Patients with Advanced Basal Cell Carcinoma, after failure or intolerance to Sonic </a:t>
            </a:r>
            <a:r>
              <a:rPr lang="en-US" sz="1600" b="1" i="1" dirty="0" err="1"/>
              <a:t>HedgeHog</a:t>
            </a:r>
            <a:r>
              <a:rPr lang="en-US" sz="1600" b="1" i="1" dirty="0"/>
              <a:t> inhibitors: UNICANCER </a:t>
            </a:r>
            <a:r>
              <a:rPr lang="en-US" sz="1600" b="1" i="1" dirty="0" err="1"/>
              <a:t>AcSé</a:t>
            </a:r>
            <a:r>
              <a:rPr lang="en-US" sz="1600" b="1" i="1" dirty="0"/>
              <a:t> NIVOLUMAB Trial » </a:t>
            </a:r>
          </a:p>
          <a:p>
            <a:pPr marL="0" lvl="0" indent="0" algn="just">
              <a:buNone/>
            </a:pPr>
            <a:r>
              <a:rPr lang="en-US" sz="1600" b="1" i="1" dirty="0">
                <a:solidFill>
                  <a:srgbClr val="EA560D"/>
                </a:solidFill>
              </a:rPr>
              <a:t>European Journal of Cancer (2022) 177: 103-111</a:t>
            </a:r>
          </a:p>
          <a:p>
            <a:pPr marL="0" lvl="0" indent="0" algn="just">
              <a:buNone/>
            </a:pPr>
            <a:endParaRPr lang="en-US" sz="1600" b="1" i="1" dirty="0">
              <a:solidFill>
                <a:srgbClr val="EA560D"/>
              </a:solidFill>
            </a:endParaRPr>
          </a:p>
          <a:p>
            <a:pPr marL="0" lvl="0" indent="0" algn="just">
              <a:buNone/>
            </a:pPr>
            <a:r>
              <a:rPr lang="en-US" sz="1600" b="1" i="1" dirty="0">
                <a:hlinkClick r:id="rId3"/>
              </a:rPr>
              <a:t>https://doi.org/10.1016/j.ejca.2022.09.013</a:t>
            </a:r>
            <a:endParaRPr lang="en-US" sz="1600" b="1" i="1" dirty="0"/>
          </a:p>
          <a:p>
            <a:pPr marL="285750" lvl="3" indent="-285750">
              <a:spcAft>
                <a:spcPts val="600"/>
              </a:spcAft>
              <a:buClr>
                <a:srgbClr val="EA560D"/>
              </a:buClr>
            </a:pPr>
            <a:endParaRPr lang="en-US" sz="1800" dirty="0"/>
          </a:p>
        </p:txBody>
      </p:sp>
      <p:sp>
        <p:nvSpPr>
          <p:cNvPr id="8" name="Espace réservé du texte 7"/>
          <p:cNvSpPr txBox="1">
            <a:spLocks/>
          </p:cNvSpPr>
          <p:nvPr/>
        </p:nvSpPr>
        <p:spPr>
          <a:xfrm>
            <a:off x="827585" y="987351"/>
            <a:ext cx="7940674" cy="433388"/>
          </a:xfrm>
          <a:prstGeom prst="rect">
            <a:avLst/>
          </a:prstGeom>
        </p:spPr>
        <p:txBody>
          <a:bodyPr vert="horz" lIns="36000" tIns="0" rIns="36000" bIns="0" rtlCol="0">
            <a:noAutofit/>
          </a:bodyPr>
          <a:lstStyle>
            <a:lvl1pPr marL="0" indent="0" algn="l" defTabSz="685800" rtl="0" eaLnBrk="1" latinLnBrk="0" hangingPunct="1">
              <a:lnSpc>
                <a:spcPct val="100000"/>
              </a:lnSpc>
              <a:spcBef>
                <a:spcPts val="0"/>
              </a:spcBef>
              <a:buFontTx/>
              <a:buNone/>
              <a:defRPr sz="1400" b="0" kern="1200">
                <a:solidFill>
                  <a:schemeClr val="tx1"/>
                </a:solidFill>
                <a:latin typeface="Ubuntu"/>
                <a:ea typeface="+mn-ea"/>
                <a:cs typeface="+mn-cs"/>
              </a:defRPr>
            </a:lvl1pPr>
            <a:lvl2pPr marL="180000" indent="-180000" algn="l" defTabSz="685800" rtl="0" eaLnBrk="1" latinLnBrk="0" hangingPunct="1">
              <a:lnSpc>
                <a:spcPct val="100000"/>
              </a:lnSpc>
              <a:spcBef>
                <a:spcPts val="600"/>
              </a:spcBef>
              <a:buClr>
                <a:srgbClr val="EA560D"/>
              </a:buClr>
              <a:buSzPct val="100000"/>
              <a:buFont typeface="Courier New" panose="02070309020205020404" pitchFamily="49" charset="0"/>
              <a:buChar char="o"/>
              <a:defRPr sz="1800" kern="1200">
                <a:solidFill>
                  <a:srgbClr val="415364"/>
                </a:solidFill>
                <a:latin typeface="Ubuntu"/>
                <a:ea typeface="+mn-ea"/>
                <a:cs typeface="+mn-cs"/>
              </a:defRPr>
            </a:lvl2pPr>
            <a:lvl3pPr marL="360000" indent="-180000" algn="l" defTabSz="685800" rtl="0" eaLnBrk="1" latinLnBrk="0" hangingPunct="1">
              <a:lnSpc>
                <a:spcPct val="100000"/>
              </a:lnSpc>
              <a:spcBef>
                <a:spcPts val="300"/>
              </a:spcBef>
              <a:buClrTx/>
              <a:buSzPct val="100000"/>
              <a:buFont typeface="Courier New" panose="02070309020205020404" pitchFamily="49" charset="0"/>
              <a:buChar char="o"/>
              <a:defRPr sz="1600" kern="1200">
                <a:solidFill>
                  <a:srgbClr val="415364"/>
                </a:solidFill>
                <a:latin typeface="Ubuntu"/>
                <a:ea typeface="+mn-ea"/>
                <a:cs typeface="+mn-cs"/>
              </a:defRPr>
            </a:lvl3pPr>
            <a:lvl4pPr marL="540000" indent="-180000" algn="l" defTabSz="685800" rtl="0" eaLnBrk="1" latinLnBrk="0" hangingPunct="1">
              <a:lnSpc>
                <a:spcPct val="100000"/>
              </a:lnSpc>
              <a:spcBef>
                <a:spcPts val="0"/>
              </a:spcBef>
              <a:buClr>
                <a:schemeClr val="accent6">
                  <a:lumMod val="60000"/>
                  <a:lumOff val="40000"/>
                </a:schemeClr>
              </a:buClr>
              <a:buSzPct val="100000"/>
              <a:buFont typeface="Courier New" panose="02070309020205020404" pitchFamily="49" charset="0"/>
              <a:buChar char="o"/>
              <a:defRPr sz="1600" kern="1200">
                <a:solidFill>
                  <a:srgbClr val="415364"/>
                </a:solidFill>
                <a:latin typeface="Ubuntu"/>
                <a:ea typeface="+mn-ea"/>
                <a:cs typeface="+mn-cs"/>
              </a:defRPr>
            </a:lvl4pPr>
            <a:lvl5pPr marL="747450" indent="-171450" algn="l" defTabSz="685800" rtl="0" eaLnBrk="1" latinLnBrk="0" hangingPunct="1">
              <a:lnSpc>
                <a:spcPct val="100000"/>
              </a:lnSpc>
              <a:spcBef>
                <a:spcPts val="300"/>
              </a:spcBef>
              <a:buClr>
                <a:schemeClr val="accent4">
                  <a:lumMod val="60000"/>
                  <a:lumOff val="40000"/>
                </a:schemeClr>
              </a:buClr>
              <a:buFont typeface="Courier New" panose="02070309020205020404" pitchFamily="49" charset="0"/>
              <a:buChar char="o"/>
              <a:defRPr sz="1400" i="0" kern="1200">
                <a:solidFill>
                  <a:srgbClr val="415364"/>
                </a:solidFill>
                <a:latin typeface="Ubuntu"/>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800" b="1" dirty="0" smtClean="0">
                <a:solidFill>
                  <a:srgbClr val="EA560D"/>
                </a:solidFill>
              </a:rPr>
              <a:t>Cohorte Peau – Carcinome </a:t>
            </a:r>
            <a:r>
              <a:rPr lang="fr-FR" sz="1800" b="1" dirty="0" err="1" smtClean="0">
                <a:solidFill>
                  <a:srgbClr val="EA560D"/>
                </a:solidFill>
              </a:rPr>
              <a:t>Baso</a:t>
            </a:r>
            <a:r>
              <a:rPr lang="fr-FR" sz="1800" b="1" dirty="0" smtClean="0">
                <a:solidFill>
                  <a:srgbClr val="EA560D"/>
                </a:solidFill>
              </a:rPr>
              <a:t>-cellulaire (1/2)</a:t>
            </a:r>
            <a:endParaRPr lang="fr-FR" sz="1800" b="1" dirty="0">
              <a:solidFill>
                <a:srgbClr val="EA560D"/>
              </a:solidFill>
            </a:endParaRPr>
          </a:p>
        </p:txBody>
      </p:sp>
    </p:spTree>
    <p:extLst>
      <p:ext uri="{BB962C8B-B14F-4D97-AF65-F5344CB8AC3E}">
        <p14:creationId xmlns:p14="http://schemas.microsoft.com/office/powerpoint/2010/main" val="31773357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err="1" smtClean="0"/>
              <a:t>AcSé</a:t>
            </a:r>
            <a:r>
              <a:rPr lang="fr-FR" dirty="0" smtClean="0"/>
              <a:t> </a:t>
            </a:r>
            <a:r>
              <a:rPr lang="fr-FR" dirty="0" err="1" smtClean="0"/>
              <a:t>Nivolumab</a:t>
            </a:r>
            <a:r>
              <a:rPr lang="fr-FR" dirty="0" smtClean="0"/>
              <a:t> - Publications 2022</a:t>
            </a:r>
            <a:endParaRPr lang="fr-FR" dirty="0"/>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8" name="Espace réservé du texte 7"/>
          <p:cNvSpPr txBox="1">
            <a:spLocks/>
          </p:cNvSpPr>
          <p:nvPr/>
        </p:nvSpPr>
        <p:spPr>
          <a:xfrm>
            <a:off x="827585" y="836712"/>
            <a:ext cx="7940674" cy="433388"/>
          </a:xfrm>
          <a:prstGeom prst="rect">
            <a:avLst/>
          </a:prstGeom>
        </p:spPr>
        <p:txBody>
          <a:bodyPr vert="horz" lIns="36000" tIns="0" rIns="36000" bIns="0" rtlCol="0">
            <a:noAutofit/>
          </a:bodyPr>
          <a:lstStyle>
            <a:lvl1pPr marL="0" indent="0" algn="l" defTabSz="685800" rtl="0" eaLnBrk="1" latinLnBrk="0" hangingPunct="1">
              <a:lnSpc>
                <a:spcPct val="100000"/>
              </a:lnSpc>
              <a:spcBef>
                <a:spcPts val="0"/>
              </a:spcBef>
              <a:buFontTx/>
              <a:buNone/>
              <a:defRPr sz="1400" b="0" kern="1200">
                <a:solidFill>
                  <a:schemeClr val="tx1"/>
                </a:solidFill>
                <a:latin typeface="Ubuntu"/>
                <a:ea typeface="+mn-ea"/>
                <a:cs typeface="+mn-cs"/>
              </a:defRPr>
            </a:lvl1pPr>
            <a:lvl2pPr marL="180000" indent="-180000" algn="l" defTabSz="685800" rtl="0" eaLnBrk="1" latinLnBrk="0" hangingPunct="1">
              <a:lnSpc>
                <a:spcPct val="100000"/>
              </a:lnSpc>
              <a:spcBef>
                <a:spcPts val="600"/>
              </a:spcBef>
              <a:buClr>
                <a:srgbClr val="EA560D"/>
              </a:buClr>
              <a:buSzPct val="100000"/>
              <a:buFont typeface="Courier New" panose="02070309020205020404" pitchFamily="49" charset="0"/>
              <a:buChar char="o"/>
              <a:defRPr sz="1800" kern="1200">
                <a:solidFill>
                  <a:srgbClr val="415364"/>
                </a:solidFill>
                <a:latin typeface="Ubuntu"/>
                <a:ea typeface="+mn-ea"/>
                <a:cs typeface="+mn-cs"/>
              </a:defRPr>
            </a:lvl2pPr>
            <a:lvl3pPr marL="360000" indent="-180000" algn="l" defTabSz="685800" rtl="0" eaLnBrk="1" latinLnBrk="0" hangingPunct="1">
              <a:lnSpc>
                <a:spcPct val="100000"/>
              </a:lnSpc>
              <a:spcBef>
                <a:spcPts val="300"/>
              </a:spcBef>
              <a:buClrTx/>
              <a:buSzPct val="100000"/>
              <a:buFont typeface="Courier New" panose="02070309020205020404" pitchFamily="49" charset="0"/>
              <a:buChar char="o"/>
              <a:defRPr sz="1600" kern="1200">
                <a:solidFill>
                  <a:srgbClr val="415364"/>
                </a:solidFill>
                <a:latin typeface="Ubuntu"/>
                <a:ea typeface="+mn-ea"/>
                <a:cs typeface="+mn-cs"/>
              </a:defRPr>
            </a:lvl3pPr>
            <a:lvl4pPr marL="540000" indent="-180000" algn="l" defTabSz="685800" rtl="0" eaLnBrk="1" latinLnBrk="0" hangingPunct="1">
              <a:lnSpc>
                <a:spcPct val="100000"/>
              </a:lnSpc>
              <a:spcBef>
                <a:spcPts val="0"/>
              </a:spcBef>
              <a:buClr>
                <a:schemeClr val="accent6">
                  <a:lumMod val="60000"/>
                  <a:lumOff val="40000"/>
                </a:schemeClr>
              </a:buClr>
              <a:buSzPct val="100000"/>
              <a:buFont typeface="Courier New" panose="02070309020205020404" pitchFamily="49" charset="0"/>
              <a:buChar char="o"/>
              <a:defRPr sz="1600" kern="1200">
                <a:solidFill>
                  <a:srgbClr val="415364"/>
                </a:solidFill>
                <a:latin typeface="Ubuntu"/>
                <a:ea typeface="+mn-ea"/>
                <a:cs typeface="+mn-cs"/>
              </a:defRPr>
            </a:lvl4pPr>
            <a:lvl5pPr marL="747450" indent="-171450" algn="l" defTabSz="685800" rtl="0" eaLnBrk="1" latinLnBrk="0" hangingPunct="1">
              <a:lnSpc>
                <a:spcPct val="100000"/>
              </a:lnSpc>
              <a:spcBef>
                <a:spcPts val="300"/>
              </a:spcBef>
              <a:buClr>
                <a:schemeClr val="accent4">
                  <a:lumMod val="60000"/>
                  <a:lumOff val="40000"/>
                </a:schemeClr>
              </a:buClr>
              <a:buFont typeface="Courier New" panose="02070309020205020404" pitchFamily="49" charset="0"/>
              <a:buChar char="o"/>
              <a:defRPr sz="1400" i="0" kern="1200">
                <a:solidFill>
                  <a:srgbClr val="415364"/>
                </a:solidFill>
                <a:latin typeface="Ubuntu"/>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800" b="1" dirty="0" smtClean="0">
                <a:solidFill>
                  <a:srgbClr val="EA560D"/>
                </a:solidFill>
              </a:rPr>
              <a:t>Cohorte Peau – Carcinome </a:t>
            </a:r>
            <a:r>
              <a:rPr lang="fr-FR" sz="1800" b="1" dirty="0" err="1" smtClean="0">
                <a:solidFill>
                  <a:srgbClr val="EA560D"/>
                </a:solidFill>
              </a:rPr>
              <a:t>Baso</a:t>
            </a:r>
            <a:r>
              <a:rPr lang="fr-FR" sz="1800" b="1" dirty="0" smtClean="0">
                <a:solidFill>
                  <a:srgbClr val="EA560D"/>
                </a:solidFill>
              </a:rPr>
              <a:t>-cellulaire (2/2)</a:t>
            </a:r>
            <a:endParaRPr lang="fr-FR" sz="1800" b="1" dirty="0">
              <a:solidFill>
                <a:srgbClr val="EA560D"/>
              </a:solidFill>
            </a:endParaRPr>
          </a:p>
        </p:txBody>
      </p:sp>
      <p:sp>
        <p:nvSpPr>
          <p:cNvPr id="10" name="Espace réservé du texte 8"/>
          <p:cNvSpPr>
            <a:spLocks noGrp="1"/>
          </p:cNvSpPr>
          <p:nvPr>
            <p:ph type="body" sz="quarter" idx="16"/>
          </p:nvPr>
        </p:nvSpPr>
        <p:spPr>
          <a:xfrm>
            <a:off x="611561" y="1270100"/>
            <a:ext cx="7848872" cy="4679180"/>
          </a:xfrm>
        </p:spPr>
        <p:txBody>
          <a:bodyPr/>
          <a:lstStyle/>
          <a:p>
            <a:pPr>
              <a:spcAft>
                <a:spcPts val="600"/>
              </a:spcAft>
            </a:pPr>
            <a:r>
              <a:rPr lang="en-US" b="1" dirty="0" smtClean="0"/>
              <a:t>Résultats</a:t>
            </a:r>
          </a:p>
          <a:p>
            <a:pPr marL="645750" lvl="3" indent="-285750" algn="just"/>
            <a:r>
              <a:rPr lang="fr-FR" sz="1800" dirty="0"/>
              <a:t>La durée médiane de traitement par </a:t>
            </a:r>
            <a:r>
              <a:rPr lang="fr-FR" sz="1800" dirty="0" err="1"/>
              <a:t>nivolumab</a:t>
            </a:r>
            <a:r>
              <a:rPr lang="fr-FR" sz="1800" dirty="0"/>
              <a:t> a été de 8,1 [IQR, 4,2-11,8] mois avec un nombre médian de cycles de 18,5 [10-26,2</a:t>
            </a:r>
            <a:r>
              <a:rPr lang="fr-FR" sz="1800" dirty="0" smtClean="0"/>
              <a:t>].</a:t>
            </a:r>
          </a:p>
          <a:p>
            <a:pPr marL="645750" lvl="3" indent="-285750" algn="just"/>
            <a:endParaRPr lang="fr-FR" sz="1800" dirty="0"/>
          </a:p>
          <a:p>
            <a:pPr marL="645750" lvl="3" indent="-285750" algn="just"/>
            <a:r>
              <a:rPr lang="fr-FR" sz="1800" dirty="0" smtClean="0"/>
              <a:t>Le </a:t>
            </a:r>
            <a:r>
              <a:rPr lang="fr-FR" sz="1800" dirty="0"/>
              <a:t>taux de réponse global </a:t>
            </a:r>
            <a:r>
              <a:rPr lang="fr-FR" sz="1800" dirty="0" smtClean="0"/>
              <a:t>est de 21,9</a:t>
            </a:r>
            <a:r>
              <a:rPr lang="fr-FR" sz="1800" dirty="0"/>
              <a:t> % à la semaine 12, atteignant 31,2 % dans l'ensemble avec un taux de contrôle de la maladie de 65,6 </a:t>
            </a:r>
            <a:r>
              <a:rPr lang="fr-FR" sz="1800" dirty="0" smtClean="0"/>
              <a:t>%.</a:t>
            </a:r>
          </a:p>
          <a:p>
            <a:pPr marL="645750" lvl="3" indent="-285750" algn="just"/>
            <a:endParaRPr lang="fr-FR" sz="1800" dirty="0" smtClean="0"/>
          </a:p>
          <a:p>
            <a:pPr marL="645750" lvl="3" indent="-285750" algn="just"/>
            <a:r>
              <a:rPr lang="fr-FR" sz="1800" dirty="0" smtClean="0"/>
              <a:t>Cet </a:t>
            </a:r>
            <a:r>
              <a:rPr lang="fr-FR" sz="1800" dirty="0"/>
              <a:t>essai a montré le bénéfice des immunothérapies </a:t>
            </a:r>
            <a:r>
              <a:rPr lang="fr-FR" sz="1800" dirty="0" smtClean="0"/>
              <a:t>anti-PD1 </a:t>
            </a:r>
            <a:r>
              <a:rPr lang="fr-FR" sz="1800" dirty="0"/>
              <a:t>dans le CBC avancé, à la fois dans le CBC localement avancé et le CBC métastatique</a:t>
            </a:r>
            <a:r>
              <a:rPr lang="fr-FR" sz="1800" dirty="0" smtClean="0"/>
              <a:t>.</a:t>
            </a:r>
          </a:p>
          <a:p>
            <a:pPr marL="645750" lvl="3" indent="-285750" algn="just"/>
            <a:endParaRPr lang="fr-FR" sz="1800" dirty="0"/>
          </a:p>
          <a:p>
            <a:pPr marL="645750" lvl="3" indent="-285750" algn="just"/>
            <a:r>
              <a:rPr lang="fr-FR" sz="1800" dirty="0" smtClean="0"/>
              <a:t>Réponse </a:t>
            </a:r>
            <a:r>
              <a:rPr lang="fr-FR" sz="1800" dirty="0"/>
              <a:t>au </a:t>
            </a:r>
            <a:r>
              <a:rPr lang="fr-FR" sz="1800" dirty="0" err="1"/>
              <a:t>nivolumab</a:t>
            </a:r>
            <a:r>
              <a:rPr lang="fr-FR" sz="1800" dirty="0"/>
              <a:t> retardée dans le temps, concordante avec les réponses aux thérapies </a:t>
            </a:r>
            <a:r>
              <a:rPr lang="fr-FR" sz="1800" dirty="0" smtClean="0"/>
              <a:t>anti-PD1 </a:t>
            </a:r>
            <a:r>
              <a:rPr lang="fr-FR" sz="1800" dirty="0"/>
              <a:t>dans le mélanome métastatique</a:t>
            </a:r>
            <a:r>
              <a:rPr lang="fr-FR" sz="1800" dirty="0" smtClean="0"/>
              <a:t>.</a:t>
            </a:r>
          </a:p>
          <a:p>
            <a:pPr marL="645750" lvl="3" indent="-285750" algn="just"/>
            <a:endParaRPr lang="fr-FR" sz="1800" dirty="0"/>
          </a:p>
          <a:p>
            <a:pPr marL="645750" lvl="3" indent="-285750" algn="just"/>
            <a:r>
              <a:rPr lang="fr-FR" sz="1800" dirty="0" smtClean="0"/>
              <a:t>Résultats </a:t>
            </a:r>
            <a:r>
              <a:rPr lang="fr-FR" sz="1800" dirty="0"/>
              <a:t>cohérents avec d'autres études décrites dans la littérature.</a:t>
            </a:r>
            <a:endParaRPr lang="en-US" dirty="0"/>
          </a:p>
        </p:txBody>
      </p:sp>
    </p:spTree>
    <p:extLst>
      <p:ext uri="{BB962C8B-B14F-4D97-AF65-F5344CB8AC3E}">
        <p14:creationId xmlns:p14="http://schemas.microsoft.com/office/powerpoint/2010/main" val="1615548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err="1" smtClean="0"/>
              <a:t>AcSé</a:t>
            </a:r>
            <a:r>
              <a:rPr lang="fr-FR" dirty="0" smtClean="0"/>
              <a:t> </a:t>
            </a:r>
            <a:r>
              <a:rPr lang="fr-FR" dirty="0" err="1" smtClean="0"/>
              <a:t>Nivolumab</a:t>
            </a:r>
            <a:r>
              <a:rPr lang="fr-FR" dirty="0" smtClean="0"/>
              <a:t> - Publications 2023</a:t>
            </a:r>
            <a:endParaRPr lang="fr-FR" dirty="0"/>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8" name="Espace réservé du texte 7"/>
          <p:cNvSpPr txBox="1">
            <a:spLocks/>
          </p:cNvSpPr>
          <p:nvPr/>
        </p:nvSpPr>
        <p:spPr>
          <a:xfrm>
            <a:off x="827585" y="836712"/>
            <a:ext cx="7940674" cy="433388"/>
          </a:xfrm>
          <a:prstGeom prst="rect">
            <a:avLst/>
          </a:prstGeom>
        </p:spPr>
        <p:txBody>
          <a:bodyPr vert="horz" lIns="36000" tIns="0" rIns="36000" bIns="0" rtlCol="0">
            <a:noAutofit/>
          </a:bodyPr>
          <a:lstStyle>
            <a:lvl1pPr marL="0" indent="0" algn="l" defTabSz="685800" rtl="0" eaLnBrk="1" latinLnBrk="0" hangingPunct="1">
              <a:lnSpc>
                <a:spcPct val="100000"/>
              </a:lnSpc>
              <a:spcBef>
                <a:spcPts val="0"/>
              </a:spcBef>
              <a:buFontTx/>
              <a:buNone/>
              <a:defRPr sz="1400" b="0" kern="1200">
                <a:solidFill>
                  <a:schemeClr val="tx1"/>
                </a:solidFill>
                <a:latin typeface="Ubuntu"/>
                <a:ea typeface="+mn-ea"/>
                <a:cs typeface="+mn-cs"/>
              </a:defRPr>
            </a:lvl1pPr>
            <a:lvl2pPr marL="180000" indent="-180000" algn="l" defTabSz="685800" rtl="0" eaLnBrk="1" latinLnBrk="0" hangingPunct="1">
              <a:lnSpc>
                <a:spcPct val="100000"/>
              </a:lnSpc>
              <a:spcBef>
                <a:spcPts val="600"/>
              </a:spcBef>
              <a:buClr>
                <a:srgbClr val="EA560D"/>
              </a:buClr>
              <a:buSzPct val="100000"/>
              <a:buFont typeface="Courier New" panose="02070309020205020404" pitchFamily="49" charset="0"/>
              <a:buChar char="o"/>
              <a:defRPr sz="1800" kern="1200">
                <a:solidFill>
                  <a:srgbClr val="415364"/>
                </a:solidFill>
                <a:latin typeface="Ubuntu"/>
                <a:ea typeface="+mn-ea"/>
                <a:cs typeface="+mn-cs"/>
              </a:defRPr>
            </a:lvl2pPr>
            <a:lvl3pPr marL="360000" indent="-180000" algn="l" defTabSz="685800" rtl="0" eaLnBrk="1" latinLnBrk="0" hangingPunct="1">
              <a:lnSpc>
                <a:spcPct val="100000"/>
              </a:lnSpc>
              <a:spcBef>
                <a:spcPts val="300"/>
              </a:spcBef>
              <a:buClrTx/>
              <a:buSzPct val="100000"/>
              <a:buFont typeface="Courier New" panose="02070309020205020404" pitchFamily="49" charset="0"/>
              <a:buChar char="o"/>
              <a:defRPr sz="1600" kern="1200">
                <a:solidFill>
                  <a:srgbClr val="415364"/>
                </a:solidFill>
                <a:latin typeface="Ubuntu"/>
                <a:ea typeface="+mn-ea"/>
                <a:cs typeface="+mn-cs"/>
              </a:defRPr>
            </a:lvl3pPr>
            <a:lvl4pPr marL="540000" indent="-180000" algn="l" defTabSz="685800" rtl="0" eaLnBrk="1" latinLnBrk="0" hangingPunct="1">
              <a:lnSpc>
                <a:spcPct val="100000"/>
              </a:lnSpc>
              <a:spcBef>
                <a:spcPts val="0"/>
              </a:spcBef>
              <a:buClr>
                <a:schemeClr val="accent6">
                  <a:lumMod val="60000"/>
                  <a:lumOff val="40000"/>
                </a:schemeClr>
              </a:buClr>
              <a:buSzPct val="100000"/>
              <a:buFont typeface="Courier New" panose="02070309020205020404" pitchFamily="49" charset="0"/>
              <a:buChar char="o"/>
              <a:defRPr sz="1600" kern="1200">
                <a:solidFill>
                  <a:srgbClr val="415364"/>
                </a:solidFill>
                <a:latin typeface="Ubuntu"/>
                <a:ea typeface="+mn-ea"/>
                <a:cs typeface="+mn-cs"/>
              </a:defRPr>
            </a:lvl4pPr>
            <a:lvl5pPr marL="747450" indent="-171450" algn="l" defTabSz="685800" rtl="0" eaLnBrk="1" latinLnBrk="0" hangingPunct="1">
              <a:lnSpc>
                <a:spcPct val="100000"/>
              </a:lnSpc>
              <a:spcBef>
                <a:spcPts val="300"/>
              </a:spcBef>
              <a:buClr>
                <a:schemeClr val="accent4">
                  <a:lumMod val="60000"/>
                  <a:lumOff val="40000"/>
                </a:schemeClr>
              </a:buClr>
              <a:buFont typeface="Courier New" panose="02070309020205020404" pitchFamily="49" charset="0"/>
              <a:buChar char="o"/>
              <a:defRPr sz="1400" i="0" kern="1200">
                <a:solidFill>
                  <a:srgbClr val="415364"/>
                </a:solidFill>
                <a:latin typeface="Ubuntu"/>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800" b="1" dirty="0" smtClean="0">
                <a:solidFill>
                  <a:srgbClr val="EA560D"/>
                </a:solidFill>
              </a:rPr>
              <a:t>Cohorte Peau – Carcinome </a:t>
            </a:r>
            <a:r>
              <a:rPr lang="fr-FR" sz="1800" b="1" dirty="0" err="1" smtClean="0">
                <a:solidFill>
                  <a:srgbClr val="EA560D"/>
                </a:solidFill>
              </a:rPr>
              <a:t>Trichoblastique</a:t>
            </a:r>
            <a:endParaRPr lang="fr-FR" sz="1800" b="1" dirty="0">
              <a:solidFill>
                <a:srgbClr val="EA560D"/>
              </a:solidFill>
            </a:endParaRPr>
          </a:p>
        </p:txBody>
      </p:sp>
      <p:sp>
        <p:nvSpPr>
          <p:cNvPr id="10" name="Espace réservé du texte 8"/>
          <p:cNvSpPr>
            <a:spLocks noGrp="1"/>
          </p:cNvSpPr>
          <p:nvPr>
            <p:ph type="body" sz="quarter" idx="16"/>
          </p:nvPr>
        </p:nvSpPr>
        <p:spPr>
          <a:xfrm>
            <a:off x="827584" y="1270100"/>
            <a:ext cx="8050149" cy="4679180"/>
          </a:xfrm>
        </p:spPr>
        <p:txBody>
          <a:bodyPr/>
          <a:lstStyle/>
          <a:p>
            <a:pPr marL="285750" lvl="3" indent="-285750" algn="just">
              <a:spcAft>
                <a:spcPts val="800"/>
              </a:spcAft>
              <a:buClr>
                <a:srgbClr val="EA560D"/>
              </a:buClr>
            </a:pPr>
            <a:r>
              <a:rPr lang="fr-FR" sz="1800" dirty="0" smtClean="0"/>
              <a:t>11 </a:t>
            </a:r>
            <a:r>
              <a:rPr lang="fr-FR" sz="1800" dirty="0"/>
              <a:t>patients inclus dans l'étude, 5 patients précédemment traités par des inhibiteurs de Sonic </a:t>
            </a:r>
            <a:r>
              <a:rPr lang="fr-FR" sz="1800" dirty="0" err="1"/>
              <a:t>Hedgehog</a:t>
            </a:r>
            <a:endParaRPr lang="fr-FR" sz="1800" dirty="0"/>
          </a:p>
          <a:p>
            <a:pPr marL="285750" lvl="3" indent="-285750" algn="just">
              <a:spcAft>
                <a:spcPts val="800"/>
              </a:spcAft>
              <a:buClr>
                <a:srgbClr val="EA560D"/>
              </a:buClr>
            </a:pPr>
            <a:r>
              <a:rPr lang="fr-FR" sz="1800" dirty="0"/>
              <a:t>Le taux de réponse objective à 12 </a:t>
            </a:r>
            <a:r>
              <a:rPr lang="fr-FR" sz="1800" dirty="0" smtClean="0"/>
              <a:t>semaines (objectif principal)  est </a:t>
            </a:r>
            <a:r>
              <a:rPr lang="fr-FR" sz="1800" dirty="0"/>
              <a:t>de 9,1 % (N = 1/11) avec 1 réponse partielle.</a:t>
            </a:r>
          </a:p>
          <a:p>
            <a:pPr marL="285750" lvl="3" indent="-285750" algn="just">
              <a:spcAft>
                <a:spcPts val="800"/>
              </a:spcAft>
              <a:buClr>
                <a:srgbClr val="EA560D"/>
              </a:buClr>
            </a:pPr>
            <a:r>
              <a:rPr lang="fr-FR" sz="1800" dirty="0"/>
              <a:t>  6 patients ont présenté une maladie stable à 12 semaines, reflétant un bon contrôle de la maladie avec </a:t>
            </a:r>
            <a:r>
              <a:rPr lang="fr-FR" sz="1800" dirty="0" err="1"/>
              <a:t>nivolumab</a:t>
            </a:r>
            <a:r>
              <a:rPr lang="fr-FR" sz="1800" dirty="0"/>
              <a:t>.</a:t>
            </a:r>
          </a:p>
          <a:p>
            <a:pPr marL="285750" lvl="3" indent="-285750" algn="just">
              <a:spcAft>
                <a:spcPts val="800"/>
              </a:spcAft>
              <a:buClr>
                <a:srgbClr val="EA560D"/>
              </a:buClr>
            </a:pPr>
            <a:r>
              <a:rPr lang="fr-FR" sz="1800" dirty="0"/>
              <a:t>La survie globale à 1 an </a:t>
            </a:r>
            <a:r>
              <a:rPr lang="fr-FR" sz="1800" dirty="0" smtClean="0"/>
              <a:t>de </a:t>
            </a:r>
            <a:r>
              <a:rPr lang="fr-FR" sz="1800" dirty="0"/>
              <a:t>80 % et la survie médiane sans progression </a:t>
            </a:r>
            <a:r>
              <a:rPr lang="fr-FR" sz="1800" dirty="0" smtClean="0"/>
              <a:t>de </a:t>
            </a:r>
            <a:r>
              <a:rPr lang="fr-FR" sz="1800" dirty="0"/>
              <a:t>8,4 mois (IC à 95 %, 5,7 à NA)</a:t>
            </a:r>
          </a:p>
          <a:p>
            <a:pPr marL="285750" lvl="3" indent="-285750" algn="just">
              <a:spcAft>
                <a:spcPts val="800"/>
              </a:spcAft>
              <a:buClr>
                <a:srgbClr val="EA560D"/>
              </a:buClr>
            </a:pPr>
            <a:r>
              <a:rPr lang="fr-FR" sz="1800" dirty="0"/>
              <a:t>Bénéfice moins évident mais pas complètement </a:t>
            </a:r>
            <a:r>
              <a:rPr lang="fr-FR" sz="1800" dirty="0" smtClean="0"/>
              <a:t>inintéressant. Il </a:t>
            </a:r>
            <a:r>
              <a:rPr lang="fr-FR" sz="1800" dirty="0"/>
              <a:t>y a intérêt à explorer la biologie  de ces tumeurs et voir </a:t>
            </a:r>
            <a:r>
              <a:rPr lang="fr-FR" sz="1800" dirty="0" smtClean="0"/>
              <a:t>quels sont les patients </a:t>
            </a:r>
            <a:r>
              <a:rPr lang="fr-FR" sz="1800" dirty="0"/>
              <a:t>qui pourront en bénéficier</a:t>
            </a:r>
          </a:p>
          <a:p>
            <a:pPr marL="0" lvl="3" indent="0">
              <a:spcAft>
                <a:spcPts val="800"/>
              </a:spcAft>
              <a:buClr>
                <a:srgbClr val="EA560D"/>
              </a:buClr>
              <a:buNone/>
            </a:pPr>
            <a:endParaRPr lang="en-US" dirty="0" smtClean="0"/>
          </a:p>
          <a:p>
            <a:pPr marL="180000" lvl="3" indent="0" algn="just">
              <a:buNone/>
            </a:pPr>
            <a:r>
              <a:rPr lang="en-GB" b="1" i="1" dirty="0" err="1"/>
              <a:t>Toulemonde</a:t>
            </a:r>
            <a:r>
              <a:rPr lang="en-GB" b="1" i="1" dirty="0"/>
              <a:t> et al. Safety and Efficacy of </a:t>
            </a:r>
            <a:r>
              <a:rPr lang="en-GB" b="1" i="1" dirty="0" err="1"/>
              <a:t>Nivolumab</a:t>
            </a:r>
            <a:r>
              <a:rPr lang="en-GB" b="1" i="1" dirty="0"/>
              <a:t>, an anti-PD1 immunotherapy, in </a:t>
            </a:r>
            <a:r>
              <a:rPr lang="en-GB" b="1" i="1" dirty="0" err="1"/>
              <a:t>trichoblastic</a:t>
            </a:r>
            <a:r>
              <a:rPr lang="en-GB" b="1" i="1" dirty="0"/>
              <a:t> carcinomas.</a:t>
            </a:r>
          </a:p>
          <a:p>
            <a:pPr marL="180000" lvl="3" indent="0" algn="just">
              <a:buNone/>
            </a:pPr>
            <a:endParaRPr lang="en-GB" b="1" i="1" dirty="0">
              <a:solidFill>
                <a:srgbClr val="EA560D"/>
              </a:solidFill>
            </a:endParaRPr>
          </a:p>
          <a:p>
            <a:pPr marL="180000" lvl="3" indent="0" algn="just">
              <a:buNone/>
            </a:pPr>
            <a:r>
              <a:rPr lang="en-GB" b="1" i="1" dirty="0">
                <a:solidFill>
                  <a:srgbClr val="EA560D"/>
                </a:solidFill>
              </a:rPr>
              <a:t>Journal Cancer Immunology, Immunotherapy – </a:t>
            </a:r>
            <a:r>
              <a:rPr lang="en-GB" b="1" i="1" dirty="0" err="1">
                <a:solidFill>
                  <a:srgbClr val="EA560D"/>
                </a:solidFill>
              </a:rPr>
              <a:t>en</a:t>
            </a:r>
            <a:r>
              <a:rPr lang="en-GB" b="1" i="1" dirty="0">
                <a:solidFill>
                  <a:srgbClr val="EA560D"/>
                </a:solidFill>
              </a:rPr>
              <a:t> </a:t>
            </a:r>
            <a:r>
              <a:rPr lang="en-GB" b="1" i="1" dirty="0" err="1">
                <a:solidFill>
                  <a:srgbClr val="EA560D"/>
                </a:solidFill>
              </a:rPr>
              <a:t>cours</a:t>
            </a:r>
            <a:r>
              <a:rPr lang="en-GB" b="1" i="1" dirty="0">
                <a:solidFill>
                  <a:srgbClr val="EA560D"/>
                </a:solidFill>
              </a:rPr>
              <a:t> de </a:t>
            </a:r>
            <a:r>
              <a:rPr lang="en-GB" b="1" i="1" dirty="0" err="1">
                <a:solidFill>
                  <a:srgbClr val="EA560D"/>
                </a:solidFill>
              </a:rPr>
              <a:t>révision</a:t>
            </a:r>
            <a:endParaRPr lang="en-GB" b="1" i="1" dirty="0">
              <a:solidFill>
                <a:srgbClr val="EA560D"/>
              </a:solidFill>
            </a:endParaRPr>
          </a:p>
          <a:p>
            <a:pPr marL="285750" lvl="3" indent="-285750">
              <a:spcAft>
                <a:spcPts val="800"/>
              </a:spcAft>
              <a:buClr>
                <a:srgbClr val="EA560D"/>
              </a:buClr>
            </a:pPr>
            <a:endParaRPr lang="en-GB" sz="1800" dirty="0"/>
          </a:p>
        </p:txBody>
      </p:sp>
    </p:spTree>
    <p:extLst>
      <p:ext uri="{BB962C8B-B14F-4D97-AF65-F5344CB8AC3E}">
        <p14:creationId xmlns:p14="http://schemas.microsoft.com/office/powerpoint/2010/main" val="39567738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err="1" smtClean="0"/>
              <a:t>AcSé</a:t>
            </a:r>
            <a:r>
              <a:rPr lang="fr-FR" dirty="0" smtClean="0"/>
              <a:t> </a:t>
            </a:r>
            <a:r>
              <a:rPr lang="fr-FR" dirty="0" err="1" smtClean="0"/>
              <a:t>Pembrolizumab</a:t>
            </a:r>
            <a:r>
              <a:rPr lang="fr-FR" dirty="0" smtClean="0"/>
              <a:t> - Publications 2023</a:t>
            </a:r>
            <a:endParaRPr lang="fr-FR" dirty="0"/>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8" name="Espace réservé du texte 7"/>
          <p:cNvSpPr txBox="1">
            <a:spLocks/>
          </p:cNvSpPr>
          <p:nvPr/>
        </p:nvSpPr>
        <p:spPr>
          <a:xfrm>
            <a:off x="827585" y="836712"/>
            <a:ext cx="7940674" cy="433388"/>
          </a:xfrm>
          <a:prstGeom prst="rect">
            <a:avLst/>
          </a:prstGeom>
        </p:spPr>
        <p:txBody>
          <a:bodyPr vert="horz" lIns="36000" tIns="0" rIns="36000" bIns="0" rtlCol="0">
            <a:noAutofit/>
          </a:bodyPr>
          <a:lstStyle>
            <a:lvl1pPr marL="0" indent="0" algn="l" defTabSz="685800" rtl="0" eaLnBrk="1" latinLnBrk="0" hangingPunct="1">
              <a:lnSpc>
                <a:spcPct val="100000"/>
              </a:lnSpc>
              <a:spcBef>
                <a:spcPts val="0"/>
              </a:spcBef>
              <a:buFontTx/>
              <a:buNone/>
              <a:defRPr sz="1400" b="0" kern="1200">
                <a:solidFill>
                  <a:schemeClr val="tx1"/>
                </a:solidFill>
                <a:latin typeface="Ubuntu"/>
                <a:ea typeface="+mn-ea"/>
                <a:cs typeface="+mn-cs"/>
              </a:defRPr>
            </a:lvl1pPr>
            <a:lvl2pPr marL="180000" indent="-180000" algn="l" defTabSz="685800" rtl="0" eaLnBrk="1" latinLnBrk="0" hangingPunct="1">
              <a:lnSpc>
                <a:spcPct val="100000"/>
              </a:lnSpc>
              <a:spcBef>
                <a:spcPts val="600"/>
              </a:spcBef>
              <a:buClr>
                <a:srgbClr val="EA560D"/>
              </a:buClr>
              <a:buSzPct val="100000"/>
              <a:buFont typeface="Courier New" panose="02070309020205020404" pitchFamily="49" charset="0"/>
              <a:buChar char="o"/>
              <a:defRPr sz="1800" kern="1200">
                <a:solidFill>
                  <a:srgbClr val="415364"/>
                </a:solidFill>
                <a:latin typeface="Ubuntu"/>
                <a:ea typeface="+mn-ea"/>
                <a:cs typeface="+mn-cs"/>
              </a:defRPr>
            </a:lvl2pPr>
            <a:lvl3pPr marL="360000" indent="-180000" algn="l" defTabSz="685800" rtl="0" eaLnBrk="1" latinLnBrk="0" hangingPunct="1">
              <a:lnSpc>
                <a:spcPct val="100000"/>
              </a:lnSpc>
              <a:spcBef>
                <a:spcPts val="300"/>
              </a:spcBef>
              <a:buClrTx/>
              <a:buSzPct val="100000"/>
              <a:buFont typeface="Courier New" panose="02070309020205020404" pitchFamily="49" charset="0"/>
              <a:buChar char="o"/>
              <a:defRPr sz="1600" kern="1200">
                <a:solidFill>
                  <a:srgbClr val="415364"/>
                </a:solidFill>
                <a:latin typeface="Ubuntu"/>
                <a:ea typeface="+mn-ea"/>
                <a:cs typeface="+mn-cs"/>
              </a:defRPr>
            </a:lvl3pPr>
            <a:lvl4pPr marL="540000" indent="-180000" algn="l" defTabSz="685800" rtl="0" eaLnBrk="1" latinLnBrk="0" hangingPunct="1">
              <a:lnSpc>
                <a:spcPct val="100000"/>
              </a:lnSpc>
              <a:spcBef>
                <a:spcPts val="0"/>
              </a:spcBef>
              <a:buClr>
                <a:schemeClr val="accent6">
                  <a:lumMod val="60000"/>
                  <a:lumOff val="40000"/>
                </a:schemeClr>
              </a:buClr>
              <a:buSzPct val="100000"/>
              <a:buFont typeface="Courier New" panose="02070309020205020404" pitchFamily="49" charset="0"/>
              <a:buChar char="o"/>
              <a:defRPr sz="1600" kern="1200">
                <a:solidFill>
                  <a:srgbClr val="415364"/>
                </a:solidFill>
                <a:latin typeface="Ubuntu"/>
                <a:ea typeface="+mn-ea"/>
                <a:cs typeface="+mn-cs"/>
              </a:defRPr>
            </a:lvl4pPr>
            <a:lvl5pPr marL="747450" indent="-171450" algn="l" defTabSz="685800" rtl="0" eaLnBrk="1" latinLnBrk="0" hangingPunct="1">
              <a:lnSpc>
                <a:spcPct val="100000"/>
              </a:lnSpc>
              <a:spcBef>
                <a:spcPts val="300"/>
              </a:spcBef>
              <a:buClr>
                <a:schemeClr val="accent4">
                  <a:lumMod val="60000"/>
                  <a:lumOff val="40000"/>
                </a:schemeClr>
              </a:buClr>
              <a:buFont typeface="Courier New" panose="02070309020205020404" pitchFamily="49" charset="0"/>
              <a:buChar char="o"/>
              <a:defRPr sz="1400" i="0" kern="1200">
                <a:solidFill>
                  <a:srgbClr val="415364"/>
                </a:solidFill>
                <a:latin typeface="Ubuntu"/>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800" b="1" dirty="0" smtClean="0">
                <a:solidFill>
                  <a:srgbClr val="EA560D"/>
                </a:solidFill>
              </a:rPr>
              <a:t>Cohorte Sarcome (1/2)</a:t>
            </a:r>
            <a:endParaRPr lang="fr-FR" sz="1800" b="1" dirty="0">
              <a:solidFill>
                <a:srgbClr val="EA560D"/>
              </a:solidFill>
            </a:endParaRPr>
          </a:p>
        </p:txBody>
      </p:sp>
      <p:sp>
        <p:nvSpPr>
          <p:cNvPr id="10" name="Espace réservé du texte 8"/>
          <p:cNvSpPr>
            <a:spLocks noGrp="1"/>
          </p:cNvSpPr>
          <p:nvPr>
            <p:ph type="body" sz="quarter" idx="16"/>
          </p:nvPr>
        </p:nvSpPr>
        <p:spPr>
          <a:xfrm>
            <a:off x="827584" y="1270100"/>
            <a:ext cx="7940675" cy="4607172"/>
          </a:xfrm>
        </p:spPr>
        <p:txBody>
          <a:bodyPr/>
          <a:lstStyle/>
          <a:p>
            <a:pPr marL="360000" lvl="3" algn="just"/>
            <a:endParaRPr lang="en-GB" i="1" dirty="0"/>
          </a:p>
          <a:p>
            <a:pPr marL="285750" lvl="3" indent="-285750" algn="just">
              <a:spcAft>
                <a:spcPts val="800"/>
              </a:spcAft>
              <a:buClr>
                <a:srgbClr val="EA560D"/>
              </a:buClr>
            </a:pPr>
            <a:r>
              <a:rPr lang="fr-FR" sz="1800" dirty="0"/>
              <a:t>98 patients inclus avec des </a:t>
            </a:r>
            <a:r>
              <a:rPr lang="fr-FR" sz="1800" dirty="0" smtClean="0"/>
              <a:t>histologies sélectionnées ultra-rares:</a:t>
            </a:r>
          </a:p>
          <a:p>
            <a:pPr marL="493200" lvl="4" indent="-285750" algn="just">
              <a:spcAft>
                <a:spcPts val="800"/>
              </a:spcAft>
              <a:buClr>
                <a:srgbClr val="EA560D"/>
              </a:buClr>
            </a:pPr>
            <a:r>
              <a:rPr lang="fr-FR" sz="2000" dirty="0" smtClean="0"/>
              <a:t>34</a:t>
            </a:r>
            <a:r>
              <a:rPr lang="fr-FR" sz="1800" dirty="0" smtClean="0"/>
              <a:t> </a:t>
            </a:r>
            <a:r>
              <a:rPr lang="fr-FR" sz="1800" dirty="0" err="1"/>
              <a:t>chordomes</a:t>
            </a:r>
            <a:r>
              <a:rPr lang="fr-FR" sz="1800" dirty="0"/>
              <a:t>, </a:t>
            </a:r>
            <a:endParaRPr lang="fr-FR" sz="1800" dirty="0" smtClean="0"/>
          </a:p>
          <a:p>
            <a:pPr marL="493200" lvl="4" indent="-285750" algn="just">
              <a:spcAft>
                <a:spcPts val="800"/>
              </a:spcAft>
              <a:buClr>
                <a:srgbClr val="EA560D"/>
              </a:buClr>
            </a:pPr>
            <a:r>
              <a:rPr lang="fr-FR" sz="1800" dirty="0" smtClean="0"/>
              <a:t>14 </a:t>
            </a:r>
            <a:r>
              <a:rPr lang="fr-FR" sz="1800" dirty="0"/>
              <a:t>sarcomes alvéolaires des parties molles, </a:t>
            </a:r>
            <a:endParaRPr lang="fr-FR" sz="1800" dirty="0" smtClean="0"/>
          </a:p>
          <a:p>
            <a:pPr marL="493200" lvl="4" indent="-285750" algn="just">
              <a:spcAft>
                <a:spcPts val="800"/>
              </a:spcAft>
              <a:buClr>
                <a:srgbClr val="EA560D"/>
              </a:buClr>
            </a:pPr>
            <a:r>
              <a:rPr lang="fr-FR" sz="1800" dirty="0" smtClean="0"/>
              <a:t>12 </a:t>
            </a:r>
            <a:r>
              <a:rPr lang="fr-FR" sz="1800" dirty="0"/>
              <a:t>tumeurs </a:t>
            </a:r>
            <a:r>
              <a:rPr lang="fr-FR" sz="1800" dirty="0" err="1"/>
              <a:t>rhabdoïdes</a:t>
            </a:r>
            <a:r>
              <a:rPr lang="fr-FR" sz="1800" dirty="0"/>
              <a:t> malignes déficientes en SMARCA4, </a:t>
            </a:r>
            <a:endParaRPr lang="fr-FR" sz="1800" dirty="0" smtClean="0"/>
          </a:p>
          <a:p>
            <a:pPr marL="493200" lvl="4" indent="-285750" algn="just">
              <a:spcAft>
                <a:spcPts val="800"/>
              </a:spcAft>
              <a:buClr>
                <a:srgbClr val="EA560D"/>
              </a:buClr>
            </a:pPr>
            <a:r>
              <a:rPr lang="fr-FR" sz="1800" dirty="0" smtClean="0"/>
              <a:t>8 </a:t>
            </a:r>
            <a:r>
              <a:rPr lang="fr-FR" sz="1800" dirty="0"/>
              <a:t>tumeurs </a:t>
            </a:r>
            <a:r>
              <a:rPr lang="fr-FR" sz="1800" dirty="0" err="1" smtClean="0"/>
              <a:t>desmoplastiques</a:t>
            </a:r>
            <a:r>
              <a:rPr lang="fr-FR" sz="1800" dirty="0" smtClean="0"/>
              <a:t> à </a:t>
            </a:r>
            <a:r>
              <a:rPr lang="fr-FR" sz="1800" dirty="0"/>
              <a:t>petites cellules circulaires </a:t>
            </a:r>
            <a:endParaRPr lang="fr-FR" sz="1800" dirty="0" smtClean="0"/>
          </a:p>
          <a:p>
            <a:pPr marL="493200" lvl="4" indent="-285750" algn="just">
              <a:spcAft>
                <a:spcPts val="800"/>
              </a:spcAft>
              <a:buClr>
                <a:srgbClr val="EA560D"/>
              </a:buClr>
            </a:pPr>
            <a:r>
              <a:rPr lang="fr-FR" sz="1800" dirty="0" smtClean="0"/>
              <a:t>19 </a:t>
            </a:r>
            <a:r>
              <a:rPr lang="fr-FR" sz="1800" dirty="0"/>
              <a:t>autres histologies</a:t>
            </a:r>
            <a:r>
              <a:rPr lang="fr-FR" sz="1800" dirty="0" smtClean="0"/>
              <a:t> ultra-rares</a:t>
            </a:r>
          </a:p>
          <a:p>
            <a:pPr marL="285750" lvl="3" indent="-285750">
              <a:spcAft>
                <a:spcPts val="800"/>
              </a:spcAft>
              <a:buClr>
                <a:srgbClr val="EA560D"/>
              </a:buClr>
            </a:pPr>
            <a:endParaRPr lang="en-US" dirty="0"/>
          </a:p>
          <a:p>
            <a:pPr marL="180000" lvl="3" indent="0" algn="just">
              <a:buNone/>
            </a:pPr>
            <a:r>
              <a:rPr lang="en-GB" b="1" i="1" dirty="0" err="1"/>
              <a:t>Blay</a:t>
            </a:r>
            <a:r>
              <a:rPr lang="en-GB" b="1" i="1" dirty="0"/>
              <a:t> et al.  A phase II trial of </a:t>
            </a:r>
            <a:r>
              <a:rPr lang="en-GB" b="1" i="1" dirty="0" err="1"/>
              <a:t>pembrolizumab</a:t>
            </a:r>
            <a:r>
              <a:rPr lang="en-GB" b="1" i="1" dirty="0"/>
              <a:t> in ultra-rare sarcomas: the </a:t>
            </a:r>
            <a:r>
              <a:rPr lang="en-GB" b="1" i="1" dirty="0" err="1"/>
              <a:t>AcSé</a:t>
            </a:r>
            <a:r>
              <a:rPr lang="en-GB" b="1" i="1" dirty="0"/>
              <a:t> </a:t>
            </a:r>
            <a:r>
              <a:rPr lang="en-GB" b="1" i="1" dirty="0" err="1"/>
              <a:t>pembrolizumab</a:t>
            </a:r>
            <a:r>
              <a:rPr lang="en-GB" b="1" i="1" dirty="0"/>
              <a:t> study.</a:t>
            </a:r>
          </a:p>
          <a:p>
            <a:pPr marL="180000" lvl="3" indent="0" algn="just">
              <a:buNone/>
            </a:pPr>
            <a:endParaRPr lang="en-GB" b="1" i="1" dirty="0">
              <a:solidFill>
                <a:srgbClr val="EA560D"/>
              </a:solidFill>
            </a:endParaRPr>
          </a:p>
          <a:p>
            <a:pPr marL="180000" lvl="3" indent="0" algn="just">
              <a:buNone/>
            </a:pPr>
            <a:r>
              <a:rPr lang="en-GB" b="1" i="1" dirty="0" smtClean="0">
                <a:solidFill>
                  <a:srgbClr val="EA560D"/>
                </a:solidFill>
              </a:rPr>
              <a:t>Lancet Oncology </a:t>
            </a:r>
            <a:r>
              <a:rPr lang="en-GB" b="1" i="1" dirty="0">
                <a:solidFill>
                  <a:srgbClr val="EA560D"/>
                </a:solidFill>
              </a:rPr>
              <a:t>– </a:t>
            </a:r>
            <a:r>
              <a:rPr lang="en-GB" b="1" i="1" dirty="0" err="1" smtClean="0">
                <a:solidFill>
                  <a:srgbClr val="EA560D"/>
                </a:solidFill>
              </a:rPr>
              <a:t>en</a:t>
            </a:r>
            <a:r>
              <a:rPr lang="en-GB" b="1" i="1" dirty="0" smtClean="0">
                <a:solidFill>
                  <a:srgbClr val="EA560D"/>
                </a:solidFill>
              </a:rPr>
              <a:t> </a:t>
            </a:r>
            <a:r>
              <a:rPr lang="en-GB" b="1" i="1" dirty="0" err="1" smtClean="0">
                <a:solidFill>
                  <a:srgbClr val="EA560D"/>
                </a:solidFill>
              </a:rPr>
              <a:t>cours</a:t>
            </a:r>
            <a:r>
              <a:rPr lang="en-GB" b="1" i="1" dirty="0" smtClean="0">
                <a:solidFill>
                  <a:srgbClr val="EA560D"/>
                </a:solidFill>
              </a:rPr>
              <a:t> de </a:t>
            </a:r>
            <a:r>
              <a:rPr lang="en-GB" b="1" i="1" dirty="0" err="1" smtClean="0">
                <a:solidFill>
                  <a:srgbClr val="EA560D"/>
                </a:solidFill>
              </a:rPr>
              <a:t>révision</a:t>
            </a:r>
            <a:endParaRPr lang="en-GB" b="1" i="1" dirty="0">
              <a:solidFill>
                <a:srgbClr val="EA560D"/>
              </a:solidFill>
            </a:endParaRPr>
          </a:p>
          <a:p>
            <a:pPr marL="285750" lvl="3" indent="-285750">
              <a:spcAft>
                <a:spcPts val="800"/>
              </a:spcAft>
              <a:buClr>
                <a:srgbClr val="EA560D"/>
              </a:buClr>
            </a:pPr>
            <a:endParaRPr lang="en-US" sz="1800" dirty="0"/>
          </a:p>
        </p:txBody>
      </p:sp>
    </p:spTree>
    <p:extLst>
      <p:ext uri="{BB962C8B-B14F-4D97-AF65-F5344CB8AC3E}">
        <p14:creationId xmlns:p14="http://schemas.microsoft.com/office/powerpoint/2010/main" val="39493990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err="1" smtClean="0"/>
              <a:t>AcSé</a:t>
            </a:r>
            <a:r>
              <a:rPr lang="fr-FR" dirty="0" smtClean="0"/>
              <a:t> </a:t>
            </a:r>
            <a:r>
              <a:rPr lang="fr-FR" dirty="0" err="1" smtClean="0"/>
              <a:t>Pembrolizumab</a:t>
            </a:r>
            <a:r>
              <a:rPr lang="fr-FR" dirty="0" smtClean="0"/>
              <a:t> - Publications 2023</a:t>
            </a:r>
            <a:endParaRPr lang="fr-FR" dirty="0"/>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8" name="Espace réservé du texte 7"/>
          <p:cNvSpPr txBox="1">
            <a:spLocks/>
          </p:cNvSpPr>
          <p:nvPr/>
        </p:nvSpPr>
        <p:spPr>
          <a:xfrm>
            <a:off x="827585" y="836712"/>
            <a:ext cx="7940674" cy="433388"/>
          </a:xfrm>
          <a:prstGeom prst="rect">
            <a:avLst/>
          </a:prstGeom>
        </p:spPr>
        <p:txBody>
          <a:bodyPr vert="horz" lIns="36000" tIns="0" rIns="36000" bIns="0" rtlCol="0">
            <a:noAutofit/>
          </a:bodyPr>
          <a:lstStyle>
            <a:lvl1pPr marL="0" indent="0" algn="l" defTabSz="685800" rtl="0" eaLnBrk="1" latinLnBrk="0" hangingPunct="1">
              <a:lnSpc>
                <a:spcPct val="100000"/>
              </a:lnSpc>
              <a:spcBef>
                <a:spcPts val="0"/>
              </a:spcBef>
              <a:buFontTx/>
              <a:buNone/>
              <a:defRPr sz="1400" b="0" kern="1200">
                <a:solidFill>
                  <a:schemeClr val="tx1"/>
                </a:solidFill>
                <a:latin typeface="Ubuntu"/>
                <a:ea typeface="+mn-ea"/>
                <a:cs typeface="+mn-cs"/>
              </a:defRPr>
            </a:lvl1pPr>
            <a:lvl2pPr marL="180000" indent="-180000" algn="l" defTabSz="685800" rtl="0" eaLnBrk="1" latinLnBrk="0" hangingPunct="1">
              <a:lnSpc>
                <a:spcPct val="100000"/>
              </a:lnSpc>
              <a:spcBef>
                <a:spcPts val="600"/>
              </a:spcBef>
              <a:buClr>
                <a:srgbClr val="EA560D"/>
              </a:buClr>
              <a:buSzPct val="100000"/>
              <a:buFont typeface="Courier New" panose="02070309020205020404" pitchFamily="49" charset="0"/>
              <a:buChar char="o"/>
              <a:defRPr sz="1800" kern="1200">
                <a:solidFill>
                  <a:srgbClr val="415364"/>
                </a:solidFill>
                <a:latin typeface="Ubuntu"/>
                <a:ea typeface="+mn-ea"/>
                <a:cs typeface="+mn-cs"/>
              </a:defRPr>
            </a:lvl2pPr>
            <a:lvl3pPr marL="360000" indent="-180000" algn="l" defTabSz="685800" rtl="0" eaLnBrk="1" latinLnBrk="0" hangingPunct="1">
              <a:lnSpc>
                <a:spcPct val="100000"/>
              </a:lnSpc>
              <a:spcBef>
                <a:spcPts val="300"/>
              </a:spcBef>
              <a:buClrTx/>
              <a:buSzPct val="100000"/>
              <a:buFont typeface="Courier New" panose="02070309020205020404" pitchFamily="49" charset="0"/>
              <a:buChar char="o"/>
              <a:defRPr sz="1600" kern="1200">
                <a:solidFill>
                  <a:srgbClr val="415364"/>
                </a:solidFill>
                <a:latin typeface="Ubuntu"/>
                <a:ea typeface="+mn-ea"/>
                <a:cs typeface="+mn-cs"/>
              </a:defRPr>
            </a:lvl3pPr>
            <a:lvl4pPr marL="540000" indent="-180000" algn="l" defTabSz="685800" rtl="0" eaLnBrk="1" latinLnBrk="0" hangingPunct="1">
              <a:lnSpc>
                <a:spcPct val="100000"/>
              </a:lnSpc>
              <a:spcBef>
                <a:spcPts val="0"/>
              </a:spcBef>
              <a:buClr>
                <a:schemeClr val="accent6">
                  <a:lumMod val="60000"/>
                  <a:lumOff val="40000"/>
                </a:schemeClr>
              </a:buClr>
              <a:buSzPct val="100000"/>
              <a:buFont typeface="Courier New" panose="02070309020205020404" pitchFamily="49" charset="0"/>
              <a:buChar char="o"/>
              <a:defRPr sz="1600" kern="1200">
                <a:solidFill>
                  <a:srgbClr val="415364"/>
                </a:solidFill>
                <a:latin typeface="Ubuntu"/>
                <a:ea typeface="+mn-ea"/>
                <a:cs typeface="+mn-cs"/>
              </a:defRPr>
            </a:lvl4pPr>
            <a:lvl5pPr marL="747450" indent="-171450" algn="l" defTabSz="685800" rtl="0" eaLnBrk="1" latinLnBrk="0" hangingPunct="1">
              <a:lnSpc>
                <a:spcPct val="100000"/>
              </a:lnSpc>
              <a:spcBef>
                <a:spcPts val="300"/>
              </a:spcBef>
              <a:buClr>
                <a:schemeClr val="accent4">
                  <a:lumMod val="60000"/>
                  <a:lumOff val="40000"/>
                </a:schemeClr>
              </a:buClr>
              <a:buFont typeface="Courier New" panose="02070309020205020404" pitchFamily="49" charset="0"/>
              <a:buChar char="o"/>
              <a:defRPr sz="1400" i="0" kern="1200">
                <a:solidFill>
                  <a:srgbClr val="415364"/>
                </a:solidFill>
                <a:latin typeface="Ubuntu"/>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800" b="1" dirty="0" smtClean="0">
                <a:solidFill>
                  <a:srgbClr val="EA560D"/>
                </a:solidFill>
              </a:rPr>
              <a:t>Cohorte Sarcome (2/2)</a:t>
            </a:r>
            <a:endParaRPr lang="fr-FR" sz="1800" b="1" dirty="0">
              <a:solidFill>
                <a:srgbClr val="EA560D"/>
              </a:solidFill>
            </a:endParaRPr>
          </a:p>
        </p:txBody>
      </p:sp>
      <p:sp>
        <p:nvSpPr>
          <p:cNvPr id="10" name="Espace réservé du texte 8"/>
          <p:cNvSpPr>
            <a:spLocks noGrp="1"/>
          </p:cNvSpPr>
          <p:nvPr>
            <p:ph type="body" sz="quarter" idx="16"/>
          </p:nvPr>
        </p:nvSpPr>
        <p:spPr>
          <a:xfrm>
            <a:off x="414638" y="1313566"/>
            <a:ext cx="8208911" cy="4779730"/>
          </a:xfrm>
        </p:spPr>
        <p:txBody>
          <a:bodyPr/>
          <a:lstStyle/>
          <a:p>
            <a:pPr marL="285750" lvl="3" indent="-285750" algn="just">
              <a:spcAft>
                <a:spcPts val="800"/>
              </a:spcAft>
              <a:buClr>
                <a:srgbClr val="EA560D"/>
              </a:buClr>
            </a:pPr>
            <a:r>
              <a:rPr lang="en-US" sz="1800" b="1" dirty="0" smtClean="0"/>
              <a:t>Résultats</a:t>
            </a:r>
          </a:p>
          <a:p>
            <a:pPr marL="645750" lvl="3" indent="-285750" algn="just">
              <a:spcAft>
                <a:spcPts val="800"/>
              </a:spcAft>
            </a:pPr>
            <a:r>
              <a:rPr lang="fr-FR" sz="1800" dirty="0"/>
              <a:t>À </a:t>
            </a:r>
            <a:r>
              <a:rPr lang="fr-FR" sz="1800" dirty="0" smtClean="0"/>
              <a:t>12 semaines (objectif principal), </a:t>
            </a:r>
            <a:r>
              <a:rPr lang="fr-FR" sz="1800" dirty="0"/>
              <a:t>le taux de réponse globale </a:t>
            </a:r>
            <a:r>
              <a:rPr lang="fr-FR" sz="1800" dirty="0" smtClean="0"/>
              <a:t>est </a:t>
            </a:r>
            <a:r>
              <a:rPr lang="fr-FR" sz="1800" dirty="0"/>
              <a:t>de </a:t>
            </a:r>
            <a:r>
              <a:rPr lang="fr-FR" sz="1800" dirty="0" smtClean="0"/>
              <a:t>6,2% </a:t>
            </a:r>
            <a:r>
              <a:rPr lang="fr-FR" sz="1800" dirty="0"/>
              <a:t>(IC à 95 % : 2,3-13,0 %) avec 6 réponses partielles </a:t>
            </a:r>
            <a:r>
              <a:rPr lang="fr-FR" sz="1800" dirty="0" smtClean="0"/>
              <a:t> </a:t>
            </a:r>
            <a:r>
              <a:rPr lang="fr-FR" sz="1800" dirty="0"/>
              <a:t>et 42 </a:t>
            </a:r>
            <a:r>
              <a:rPr lang="fr-FR" sz="1800" dirty="0" smtClean="0"/>
              <a:t>maladies </a:t>
            </a:r>
            <a:r>
              <a:rPr lang="fr-FR" sz="1800" dirty="0" smtClean="0"/>
              <a:t>stables</a:t>
            </a:r>
          </a:p>
          <a:p>
            <a:pPr marL="645750" lvl="3" indent="-285750" algn="just">
              <a:spcAft>
                <a:spcPts val="800"/>
              </a:spcAft>
            </a:pPr>
            <a:r>
              <a:rPr lang="fr-FR" sz="1800" dirty="0" smtClean="0"/>
              <a:t>11 réponses objectives additionnelles (2 CR and 9 PR) observées après 12 semaines.</a:t>
            </a:r>
            <a:endParaRPr lang="fr-FR" sz="1800" dirty="0" smtClean="0"/>
          </a:p>
          <a:p>
            <a:pPr marL="645750" lvl="3" indent="-285750" algn="just">
              <a:spcAft>
                <a:spcPts val="800"/>
              </a:spcAft>
            </a:pPr>
            <a:r>
              <a:rPr lang="fr-FR" sz="1800" dirty="0" smtClean="0"/>
              <a:t>La médiane de survie globale (SG)  est de 19,7 mois (IC à 95 % : 11,6-NA mois). </a:t>
            </a:r>
          </a:p>
          <a:p>
            <a:pPr marL="645750" lvl="3" indent="-285750" algn="just">
              <a:spcAft>
                <a:spcPts val="800"/>
              </a:spcAft>
            </a:pPr>
            <a:r>
              <a:rPr lang="fr-FR" sz="1800" dirty="0" smtClean="0"/>
              <a:t>La survie sans progression (</a:t>
            </a:r>
            <a:r>
              <a:rPr lang="fr-FR" sz="1800" dirty="0"/>
              <a:t>SSP) médiane </a:t>
            </a:r>
            <a:r>
              <a:rPr lang="fr-FR" sz="1800" dirty="0" smtClean="0"/>
              <a:t>est </a:t>
            </a:r>
            <a:r>
              <a:rPr lang="fr-FR" sz="1800" dirty="0"/>
              <a:t>de 2,8 mois (IC à 95 %, 2,5 à 5,0 mois</a:t>
            </a:r>
            <a:r>
              <a:rPr lang="fr-FR" sz="1800" dirty="0" smtClean="0"/>
              <a:t>).</a:t>
            </a:r>
          </a:p>
          <a:p>
            <a:pPr marL="645750" lvl="3" indent="-285750" algn="just">
              <a:spcAft>
                <a:spcPts val="800"/>
              </a:spcAft>
            </a:pPr>
            <a:r>
              <a:rPr lang="fr-FR" sz="1800" dirty="0" smtClean="0"/>
              <a:t>SG et SSP différent </a:t>
            </a:r>
            <a:r>
              <a:rPr lang="fr-FR" sz="1800" dirty="0"/>
              <a:t>significativement selon les </a:t>
            </a:r>
            <a:r>
              <a:rPr lang="fr-FR" sz="1800" dirty="0" smtClean="0"/>
              <a:t>histologies.</a:t>
            </a:r>
          </a:p>
          <a:p>
            <a:pPr marL="645750" lvl="3" indent="-285750" algn="just">
              <a:spcAft>
                <a:spcPts val="800"/>
              </a:spcAft>
            </a:pPr>
            <a:endParaRPr lang="en-US" sz="1800" dirty="0"/>
          </a:p>
          <a:p>
            <a:pPr marL="285750" lvl="3" indent="-285750" algn="just">
              <a:spcAft>
                <a:spcPts val="800"/>
              </a:spcAft>
              <a:buClr>
                <a:srgbClr val="EA560D"/>
              </a:buClr>
            </a:pPr>
            <a:r>
              <a:rPr lang="fr-FR" sz="1800" dirty="0" smtClean="0"/>
              <a:t>Le </a:t>
            </a:r>
            <a:r>
              <a:rPr lang="fr-FR" sz="1800" dirty="0" err="1"/>
              <a:t>pembrolizumab</a:t>
            </a:r>
            <a:r>
              <a:rPr lang="fr-FR" sz="1800" dirty="0"/>
              <a:t> en monothérapie a une activité </a:t>
            </a:r>
            <a:r>
              <a:rPr lang="fr-FR" sz="1800" dirty="0" smtClean="0"/>
              <a:t>anti-tumorale </a:t>
            </a:r>
            <a:r>
              <a:rPr lang="fr-FR" sz="1800" dirty="0"/>
              <a:t>significative et prolongée dans plusieurs </a:t>
            </a:r>
            <a:r>
              <a:rPr lang="fr-FR" sz="1800" dirty="0" smtClean="0"/>
              <a:t>histologies </a:t>
            </a:r>
            <a:r>
              <a:rPr lang="fr-FR" sz="1800" dirty="0"/>
              <a:t>de sarcomes ultra-rares</a:t>
            </a:r>
            <a:endParaRPr lang="en-US" sz="1800" dirty="0"/>
          </a:p>
        </p:txBody>
      </p:sp>
    </p:spTree>
    <p:extLst>
      <p:ext uri="{BB962C8B-B14F-4D97-AF65-F5344CB8AC3E}">
        <p14:creationId xmlns:p14="http://schemas.microsoft.com/office/powerpoint/2010/main" val="22103431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1763688" y="2708920"/>
            <a:ext cx="5545311" cy="1080000"/>
          </a:xfrm>
        </p:spPr>
        <p:txBody>
          <a:bodyPr/>
          <a:lstStyle/>
          <a:p>
            <a:r>
              <a:rPr lang="en-US" sz="3600" dirty="0" smtClean="0"/>
              <a:t>AcSé CIBLE</a:t>
            </a:r>
            <a:br>
              <a:rPr lang="en-US" sz="3600" dirty="0" smtClean="0"/>
            </a:br>
            <a:r>
              <a:rPr lang="en-US" sz="2400" i="1" dirty="0" err="1" smtClean="0"/>
              <a:t>Programme</a:t>
            </a:r>
            <a:r>
              <a:rPr lang="en-US" sz="2400" i="1" dirty="0" smtClean="0"/>
              <a:t> </a:t>
            </a:r>
            <a:r>
              <a:rPr lang="en-US" sz="2400" i="1" dirty="0" err="1" smtClean="0"/>
              <a:t>ancillaire</a:t>
            </a:r>
            <a:endParaRPr lang="en-US" sz="3600" i="1" dirty="0"/>
          </a:p>
        </p:txBody>
      </p:sp>
      <p:sp>
        <p:nvSpPr>
          <p:cNvPr id="8" name="Espace réservé du texte 7"/>
          <p:cNvSpPr>
            <a:spLocks noGrp="1"/>
          </p:cNvSpPr>
          <p:nvPr>
            <p:ph type="body" sz="quarter" idx="11"/>
          </p:nvPr>
        </p:nvSpPr>
        <p:spPr>
          <a:xfrm>
            <a:off x="336289" y="3522770"/>
            <a:ext cx="8568952" cy="1562414"/>
          </a:xfrm>
        </p:spPr>
        <p:txBody>
          <a:bodyPr/>
          <a:lstStyle/>
          <a:p>
            <a:r>
              <a:rPr lang="fr-FR" sz="2400" dirty="0"/>
              <a:t>Identification de biomarqueurs avec valeur prédictive négative afin de limiter la prescription des immunothérapies anti-PD-1 aux patients avec bénéfice clinique </a:t>
            </a:r>
          </a:p>
        </p:txBody>
      </p:sp>
      <p:sp>
        <p:nvSpPr>
          <p:cNvPr id="9" name="Espace réservé du texte 8"/>
          <p:cNvSpPr>
            <a:spLocks noGrp="1"/>
          </p:cNvSpPr>
          <p:nvPr>
            <p:ph type="body" sz="quarter" idx="13"/>
          </p:nvPr>
        </p:nvSpPr>
        <p:spPr/>
        <p:txBody>
          <a:bodyPr/>
          <a:lstStyle/>
          <a:p>
            <a:r>
              <a:rPr lang="fr-FR" dirty="0" smtClean="0"/>
              <a:t>Pr Aurélien MARABELLE</a:t>
            </a:r>
            <a:endParaRPr lang="fr-FR" dirty="0"/>
          </a:p>
        </p:txBody>
      </p:sp>
      <p:sp>
        <p:nvSpPr>
          <p:cNvPr id="10" name="Espace réservé du texte 9"/>
          <p:cNvSpPr>
            <a:spLocks noGrp="1"/>
          </p:cNvSpPr>
          <p:nvPr>
            <p:ph type="body" sz="quarter" idx="16"/>
          </p:nvPr>
        </p:nvSpPr>
        <p:spPr/>
        <p:txBody>
          <a:bodyPr/>
          <a:lstStyle/>
          <a:p>
            <a:r>
              <a:rPr lang="fr-FR" dirty="0" smtClean="0"/>
              <a:t>Coordinateur du projet</a:t>
            </a:r>
            <a:endParaRPr lang="fr-FR" dirty="0"/>
          </a:p>
        </p:txBody>
      </p:sp>
      <p:pic>
        <p:nvPicPr>
          <p:cNvPr id="12" name="Image 11"/>
          <p:cNvPicPr>
            <a:picLocks noChangeAspect="1"/>
          </p:cNvPicPr>
          <p:nvPr/>
        </p:nvPicPr>
        <p:blipFill>
          <a:blip r:embed="rId2"/>
          <a:stretch>
            <a:fillRect/>
          </a:stretch>
        </p:blipFill>
        <p:spPr>
          <a:xfrm>
            <a:off x="7236296" y="5286869"/>
            <a:ext cx="1262929" cy="917411"/>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2001" y="130775"/>
            <a:ext cx="711428" cy="739059"/>
          </a:xfrm>
          <a:prstGeom prst="rect">
            <a:avLst/>
          </a:prstGeom>
        </p:spPr>
      </p:pic>
    </p:spTree>
    <p:extLst>
      <p:ext uri="{BB962C8B-B14F-4D97-AF65-F5344CB8AC3E}">
        <p14:creationId xmlns:p14="http://schemas.microsoft.com/office/powerpoint/2010/main" val="35505675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en-US" sz="2800" dirty="0" err="1"/>
              <a:t>AcSé</a:t>
            </a:r>
            <a:r>
              <a:rPr lang="en-US" sz="2800" dirty="0"/>
              <a:t> CIBLE </a:t>
            </a:r>
            <a:endParaRPr lang="fr-FR" dirty="0"/>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9" name="Espace réservé du texte 8"/>
          <p:cNvSpPr>
            <a:spLocks noGrp="1"/>
          </p:cNvSpPr>
          <p:nvPr>
            <p:ph type="body" sz="quarter" idx="16"/>
          </p:nvPr>
        </p:nvSpPr>
        <p:spPr>
          <a:xfrm>
            <a:off x="611560" y="764704"/>
            <a:ext cx="8532440" cy="3096344"/>
          </a:xfrm>
        </p:spPr>
        <p:txBody>
          <a:bodyPr/>
          <a:lstStyle/>
          <a:p>
            <a:pPr algn="just"/>
            <a:r>
              <a:rPr lang="fr-FR" b="1" dirty="0" smtClean="0">
                <a:solidFill>
                  <a:srgbClr val="EA560D"/>
                </a:solidFill>
              </a:rPr>
              <a:t>Objectif</a:t>
            </a:r>
            <a:endParaRPr lang="fr-FR" b="1" dirty="0">
              <a:solidFill>
                <a:srgbClr val="EA560D"/>
              </a:solidFill>
            </a:endParaRPr>
          </a:p>
          <a:p>
            <a:pPr marL="269875" indent="0" algn="just">
              <a:spcBef>
                <a:spcPts val="300"/>
              </a:spcBef>
              <a:buNone/>
            </a:pPr>
            <a:r>
              <a:rPr lang="en-GB" sz="1600" dirty="0" err="1" smtClean="0"/>
              <a:t>Réaliser</a:t>
            </a:r>
            <a:r>
              <a:rPr lang="en-GB" sz="1600" dirty="0" smtClean="0"/>
              <a:t> </a:t>
            </a:r>
            <a:r>
              <a:rPr lang="en-GB" sz="1600" dirty="0" err="1" smtClean="0"/>
              <a:t>une</a:t>
            </a:r>
            <a:r>
              <a:rPr lang="en-GB" sz="1600" dirty="0" smtClean="0"/>
              <a:t> </a:t>
            </a:r>
            <a:r>
              <a:rPr lang="en-GB" sz="1600" b="1" dirty="0" smtClean="0"/>
              <a:t>analyse multi-</a:t>
            </a:r>
            <a:r>
              <a:rPr lang="en-GB" sz="1600" b="1" dirty="0" err="1" smtClean="0"/>
              <a:t>paramétrique</a:t>
            </a:r>
            <a:r>
              <a:rPr lang="en-GB" sz="1600" b="1" dirty="0" smtClean="0"/>
              <a:t> </a:t>
            </a:r>
            <a:r>
              <a:rPr lang="en-GB" sz="1600" dirty="0" smtClean="0"/>
              <a:t>des </a:t>
            </a:r>
            <a:r>
              <a:rPr lang="en-GB" sz="1600" dirty="0" err="1" smtClean="0"/>
              <a:t>caractérisitiques</a:t>
            </a:r>
            <a:r>
              <a:rPr lang="en-GB" sz="1600" dirty="0" smtClean="0"/>
              <a:t> </a:t>
            </a:r>
            <a:r>
              <a:rPr lang="en-GB" sz="1600" b="1" dirty="0" err="1" smtClean="0"/>
              <a:t>cliniques</a:t>
            </a:r>
            <a:r>
              <a:rPr lang="en-GB" sz="1600" dirty="0" smtClean="0"/>
              <a:t>, </a:t>
            </a:r>
            <a:r>
              <a:rPr lang="en-GB" sz="1600" b="1" dirty="0" err="1" smtClean="0"/>
              <a:t>biologiques</a:t>
            </a:r>
            <a:r>
              <a:rPr lang="en-GB" sz="1600" dirty="0" smtClean="0"/>
              <a:t> et </a:t>
            </a:r>
            <a:r>
              <a:rPr lang="en-GB" sz="1600" b="1" dirty="0" err="1" smtClean="0"/>
              <a:t>radiologiques</a:t>
            </a:r>
            <a:r>
              <a:rPr lang="en-GB" sz="1600" dirty="0" smtClean="0"/>
              <a:t> de patients </a:t>
            </a:r>
            <a:r>
              <a:rPr lang="en-GB" sz="1600" dirty="0" err="1" smtClean="0"/>
              <a:t>traités</a:t>
            </a:r>
            <a:r>
              <a:rPr lang="en-GB" sz="1600" dirty="0" smtClean="0"/>
              <a:t> </a:t>
            </a:r>
            <a:r>
              <a:rPr lang="en-GB" sz="1600" dirty="0"/>
              <a:t>par anti-PD-1 (</a:t>
            </a:r>
            <a:r>
              <a:rPr lang="en-GB" sz="1600" dirty="0" err="1"/>
              <a:t>nivolumab</a:t>
            </a:r>
            <a:r>
              <a:rPr lang="en-GB" sz="1600" dirty="0"/>
              <a:t> </a:t>
            </a:r>
            <a:r>
              <a:rPr lang="en-GB" sz="1600" dirty="0" err="1" smtClean="0"/>
              <a:t>ou</a:t>
            </a:r>
            <a:r>
              <a:rPr lang="en-GB" sz="1600" dirty="0" smtClean="0"/>
              <a:t> </a:t>
            </a:r>
            <a:r>
              <a:rPr lang="en-GB" sz="1600" dirty="0" err="1"/>
              <a:t>pembrolizumab</a:t>
            </a:r>
            <a:r>
              <a:rPr lang="en-GB" sz="1600" dirty="0"/>
              <a:t>) </a:t>
            </a:r>
            <a:r>
              <a:rPr lang="fr-FR" sz="1600" dirty="0"/>
              <a:t>et ce, afin d’identifier des biomarqueurs de bonne valeur prédictive négative permettant in fine aux oncologues d’identifier à l’échelle individuelle les patients qui ne tireront pas de bénéfice à une immunothérapie par anti-PD-1.</a:t>
            </a:r>
            <a:r>
              <a:rPr lang="en-GB" sz="1600" dirty="0" smtClean="0"/>
              <a:t> </a:t>
            </a:r>
          </a:p>
          <a:p>
            <a:pPr algn="just"/>
            <a:endParaRPr lang="fr-FR" sz="1000" dirty="0" smtClean="0"/>
          </a:p>
          <a:p>
            <a:pPr algn="just"/>
            <a:r>
              <a:rPr lang="fr-FR" b="1" dirty="0" smtClean="0">
                <a:solidFill>
                  <a:srgbClr val="EA560D"/>
                </a:solidFill>
              </a:rPr>
              <a:t>Méthodes</a:t>
            </a:r>
            <a:endParaRPr lang="en-US" b="1" dirty="0"/>
          </a:p>
          <a:p>
            <a:pPr marL="269875" indent="0" algn="just">
              <a:spcBef>
                <a:spcPts val="300"/>
              </a:spcBef>
              <a:buNone/>
            </a:pPr>
            <a:r>
              <a:rPr lang="en-US" sz="1600" dirty="0" err="1" smtClean="0"/>
              <a:t>Sélection</a:t>
            </a:r>
            <a:r>
              <a:rPr lang="en-US" sz="1600" dirty="0" smtClean="0"/>
              <a:t> </a:t>
            </a:r>
            <a:r>
              <a:rPr lang="en-US" sz="1600" dirty="0" err="1" smtClean="0"/>
              <a:t>d’environ</a:t>
            </a:r>
            <a:r>
              <a:rPr lang="en-US" sz="1600" dirty="0" smtClean="0"/>
              <a:t> </a:t>
            </a:r>
            <a:r>
              <a:rPr lang="en-US" sz="1600" b="1" dirty="0" smtClean="0"/>
              <a:t>200 patients </a:t>
            </a:r>
            <a:r>
              <a:rPr lang="en-US" sz="1600" dirty="0" smtClean="0"/>
              <a:t>(</a:t>
            </a:r>
            <a:r>
              <a:rPr lang="en-US" sz="1600" dirty="0" err="1" smtClean="0"/>
              <a:t>indépendamment</a:t>
            </a:r>
            <a:r>
              <a:rPr lang="en-US" sz="1600" dirty="0" smtClean="0"/>
              <a:t> du type de </a:t>
            </a:r>
            <a:r>
              <a:rPr lang="en-US" sz="1600" dirty="0" err="1" smtClean="0"/>
              <a:t>tumeur</a:t>
            </a:r>
            <a:r>
              <a:rPr lang="en-US" sz="1600" dirty="0" smtClean="0"/>
              <a:t>):</a:t>
            </a:r>
          </a:p>
          <a:p>
            <a:pPr marL="629875" lvl="2" algn="just"/>
            <a:r>
              <a:rPr lang="en-US" sz="1400" dirty="0"/>
              <a:t>Inclus et </a:t>
            </a:r>
            <a:r>
              <a:rPr lang="en-US" sz="1400" dirty="0" err="1"/>
              <a:t>traités</a:t>
            </a:r>
            <a:r>
              <a:rPr lang="en-US" sz="1400" dirty="0"/>
              <a:t> </a:t>
            </a:r>
            <a:r>
              <a:rPr lang="en-US" sz="1400" dirty="0" err="1"/>
              <a:t>dans</a:t>
            </a:r>
            <a:r>
              <a:rPr lang="en-US" sz="1400" dirty="0"/>
              <a:t> les </a:t>
            </a:r>
            <a:r>
              <a:rPr lang="en-US" sz="1400" dirty="0" err="1"/>
              <a:t>essais</a:t>
            </a:r>
            <a:r>
              <a:rPr lang="en-US" sz="1400" dirty="0"/>
              <a:t> </a:t>
            </a:r>
            <a:r>
              <a:rPr lang="en-US" sz="1400" dirty="0" err="1"/>
              <a:t>Nivolumab</a:t>
            </a:r>
            <a:r>
              <a:rPr lang="en-US" sz="1400" dirty="0"/>
              <a:t> et </a:t>
            </a:r>
            <a:r>
              <a:rPr lang="en-US" sz="1400" dirty="0" err="1"/>
              <a:t>AcSé</a:t>
            </a:r>
            <a:r>
              <a:rPr lang="en-US" sz="1400" dirty="0"/>
              <a:t> </a:t>
            </a:r>
            <a:r>
              <a:rPr lang="en-US" sz="1400" dirty="0" err="1"/>
              <a:t>Pembrolizumab</a:t>
            </a:r>
            <a:endParaRPr lang="en-US" sz="1400" dirty="0"/>
          </a:p>
          <a:p>
            <a:pPr marL="629875" lvl="2" algn="just"/>
            <a:r>
              <a:rPr lang="en-US" sz="1400" dirty="0" err="1"/>
              <a:t>Matériel</a:t>
            </a:r>
            <a:r>
              <a:rPr lang="en-US" sz="1400" dirty="0"/>
              <a:t> </a:t>
            </a:r>
            <a:r>
              <a:rPr lang="en-US" sz="1400" dirty="0" err="1"/>
              <a:t>biologique</a:t>
            </a:r>
            <a:r>
              <a:rPr lang="en-US" sz="1400" dirty="0"/>
              <a:t> </a:t>
            </a:r>
            <a:r>
              <a:rPr lang="en-US" sz="1400" dirty="0" err="1"/>
              <a:t>disponible</a:t>
            </a:r>
            <a:r>
              <a:rPr lang="en-US" sz="1400" dirty="0"/>
              <a:t> (sang et biopsies) </a:t>
            </a:r>
          </a:p>
          <a:p>
            <a:pPr marL="269875" indent="0" algn="just">
              <a:buNone/>
            </a:pPr>
            <a:endParaRPr lang="en-US" sz="300" dirty="0" smtClean="0"/>
          </a:p>
          <a:p>
            <a:pPr marL="269875" indent="0" algn="just">
              <a:spcBef>
                <a:spcPts val="300"/>
              </a:spcBef>
              <a:buNone/>
            </a:pPr>
            <a:r>
              <a:rPr lang="en-US" sz="1600" dirty="0"/>
              <a:t>Distribution des patients </a:t>
            </a:r>
            <a:r>
              <a:rPr lang="en-US" sz="1600" dirty="0" err="1"/>
              <a:t>Acsé</a:t>
            </a:r>
            <a:r>
              <a:rPr lang="en-US" sz="1600" dirty="0"/>
              <a:t> CIBLE  par </a:t>
            </a:r>
            <a:r>
              <a:rPr lang="en-US" sz="1600" dirty="0" err="1"/>
              <a:t>cohorte</a:t>
            </a:r>
            <a:r>
              <a:rPr lang="en-US" sz="1600" dirty="0" smtClean="0"/>
              <a:t>:</a:t>
            </a:r>
            <a:endParaRPr lang="en-US" sz="1600" dirty="0"/>
          </a:p>
        </p:txBody>
      </p:sp>
      <p:pic>
        <p:nvPicPr>
          <p:cNvPr id="2" name="Image 1"/>
          <p:cNvPicPr>
            <a:picLocks noChangeAspect="1"/>
          </p:cNvPicPr>
          <p:nvPr/>
        </p:nvPicPr>
        <p:blipFill>
          <a:blip r:embed="rId2"/>
          <a:stretch>
            <a:fillRect/>
          </a:stretch>
        </p:blipFill>
        <p:spPr>
          <a:xfrm>
            <a:off x="598489" y="3861048"/>
            <a:ext cx="3985583" cy="2395590"/>
          </a:xfrm>
          <a:prstGeom prst="rect">
            <a:avLst/>
          </a:prstGeom>
        </p:spPr>
      </p:pic>
      <p:pic>
        <p:nvPicPr>
          <p:cNvPr id="4" name="Image 3"/>
          <p:cNvPicPr>
            <a:picLocks noChangeAspect="1"/>
          </p:cNvPicPr>
          <p:nvPr/>
        </p:nvPicPr>
        <p:blipFill>
          <a:blip r:embed="rId3"/>
          <a:stretch>
            <a:fillRect/>
          </a:stretch>
        </p:blipFill>
        <p:spPr>
          <a:xfrm>
            <a:off x="4916126" y="3861048"/>
            <a:ext cx="3985583" cy="2395590"/>
          </a:xfrm>
          <a:prstGeom prst="rect">
            <a:avLst/>
          </a:prstGeom>
        </p:spPr>
      </p:pic>
    </p:spTree>
    <p:extLst>
      <p:ext uri="{BB962C8B-B14F-4D97-AF65-F5344CB8AC3E}">
        <p14:creationId xmlns:p14="http://schemas.microsoft.com/office/powerpoint/2010/main" val="28909996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AcSé CIBLE</a:t>
            </a:r>
            <a:endParaRPr lang="fr-FR" dirty="0"/>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9" name="Espace réservé du texte 8"/>
          <p:cNvSpPr>
            <a:spLocks noGrp="1"/>
          </p:cNvSpPr>
          <p:nvPr>
            <p:ph type="body" sz="quarter" idx="16"/>
          </p:nvPr>
        </p:nvSpPr>
        <p:spPr>
          <a:xfrm>
            <a:off x="827584" y="1124744"/>
            <a:ext cx="8136904" cy="3384376"/>
          </a:xfrm>
        </p:spPr>
        <p:txBody>
          <a:bodyPr/>
          <a:lstStyle/>
          <a:p>
            <a:pPr algn="just"/>
            <a:r>
              <a:rPr lang="fr-FR" sz="2000" b="1" dirty="0" smtClean="0">
                <a:solidFill>
                  <a:srgbClr val="EA560D"/>
                </a:solidFill>
              </a:rPr>
              <a:t>Impact</a:t>
            </a:r>
          </a:p>
          <a:p>
            <a:pPr marL="0" indent="0" algn="just">
              <a:buNone/>
            </a:pPr>
            <a:endParaRPr lang="fr-FR" b="1" dirty="0">
              <a:solidFill>
                <a:srgbClr val="EA560D"/>
              </a:solidFill>
            </a:endParaRPr>
          </a:p>
          <a:p>
            <a:pPr lvl="2" algn="just"/>
            <a:r>
              <a:rPr lang="fr-FR" sz="1800" dirty="0"/>
              <a:t>L</a:t>
            </a:r>
            <a:r>
              <a:rPr lang="fr-FR" sz="1800" dirty="0" smtClean="0"/>
              <a:t>imitation </a:t>
            </a:r>
            <a:r>
              <a:rPr lang="fr-FR" sz="1800" dirty="0"/>
              <a:t>des prescriptions onéreuses d’immunothérapie aux seuls patients pouvant bénéficier d’un tel traitement et éviter aux patients sans potentiel bénéfice d’efficacité de ces traitements d’être confrontés à une toxicité auto-immune des immunothérapies. </a:t>
            </a:r>
            <a:endParaRPr lang="fr-FR" sz="1800" dirty="0" smtClean="0"/>
          </a:p>
          <a:p>
            <a:pPr marL="180000" lvl="2" indent="0" algn="just">
              <a:buNone/>
            </a:pPr>
            <a:endParaRPr lang="fr-FR" sz="1800" dirty="0"/>
          </a:p>
          <a:p>
            <a:pPr lvl="2" algn="just"/>
            <a:r>
              <a:rPr lang="fr-FR" sz="1800" dirty="0"/>
              <a:t>I</a:t>
            </a:r>
            <a:r>
              <a:rPr lang="fr-FR" sz="1800" dirty="0" smtClean="0"/>
              <a:t>dentification </a:t>
            </a:r>
            <a:r>
              <a:rPr lang="fr-FR" sz="1800" dirty="0"/>
              <a:t>de facteurs biologiques associés à la résistance aux immunothérapies par anti-PD-1 permettra d’orienter les recherches futures d’ordre mécanistique et d’identifier de nouvelles cibles thérapeutiques</a:t>
            </a:r>
            <a:r>
              <a:rPr lang="fr-FR" sz="1800" dirty="0" smtClean="0"/>
              <a:t>.</a:t>
            </a:r>
          </a:p>
          <a:p>
            <a:pPr lvl="2" algn="just"/>
            <a:endParaRPr lang="fr-FR" dirty="0"/>
          </a:p>
          <a:p>
            <a:pPr lvl="2" algn="just"/>
            <a:endParaRPr lang="fr-FR" dirty="0"/>
          </a:p>
        </p:txBody>
      </p:sp>
      <p:pic>
        <p:nvPicPr>
          <p:cNvPr id="11" name="Imag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6278894"/>
            <a:ext cx="648072" cy="466773"/>
          </a:xfrm>
          <a:prstGeom prst="rect">
            <a:avLst/>
          </a:prstGeom>
          <a:noFill/>
        </p:spPr>
      </p:pic>
    </p:spTree>
    <p:extLst>
      <p:ext uri="{BB962C8B-B14F-4D97-AF65-F5344CB8AC3E}">
        <p14:creationId xmlns:p14="http://schemas.microsoft.com/office/powerpoint/2010/main" val="27862706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AcSé CIBLE Workpackages</a:t>
            </a:r>
            <a:endParaRPr lang="fr-FR" dirty="0"/>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2932185287"/>
              </p:ext>
            </p:extLst>
          </p:nvPr>
        </p:nvGraphicFramePr>
        <p:xfrm>
          <a:off x="755576" y="980728"/>
          <a:ext cx="8147734" cy="5040558"/>
        </p:xfrm>
        <a:graphic>
          <a:graphicData uri="http://schemas.openxmlformats.org/drawingml/2006/table">
            <a:tbl>
              <a:tblPr firstRow="1" firstCol="1" bandRow="1"/>
              <a:tblGrid>
                <a:gridCol w="4317725">
                  <a:extLst>
                    <a:ext uri="{9D8B030D-6E8A-4147-A177-3AD203B41FA5}">
                      <a16:colId xmlns:a16="http://schemas.microsoft.com/office/drawing/2014/main" val="1291028394"/>
                    </a:ext>
                  </a:extLst>
                </a:gridCol>
                <a:gridCol w="3830009">
                  <a:extLst>
                    <a:ext uri="{9D8B030D-6E8A-4147-A177-3AD203B41FA5}">
                      <a16:colId xmlns:a16="http://schemas.microsoft.com/office/drawing/2014/main" val="3290143606"/>
                    </a:ext>
                  </a:extLst>
                </a:gridCol>
              </a:tblGrid>
              <a:tr h="406464">
                <a:tc>
                  <a:txBody>
                    <a:bodyPr/>
                    <a:lstStyle/>
                    <a:p>
                      <a:pPr algn="ctr">
                        <a:lnSpc>
                          <a:spcPct val="115000"/>
                        </a:lnSpc>
                        <a:spcAft>
                          <a:spcPts val="0"/>
                        </a:spcAft>
                      </a:pPr>
                      <a:r>
                        <a:rPr lang="en-GB"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Work Package</a:t>
                      </a:r>
                      <a:endPar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a:lnSpc>
                          <a:spcPct val="115000"/>
                        </a:lnSpc>
                        <a:spcAft>
                          <a:spcPts val="0"/>
                        </a:spcAft>
                      </a:pPr>
                      <a:r>
                        <a:rPr lang="en-GB"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Leaders</a:t>
                      </a:r>
                      <a:endPar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3624657999"/>
                  </a:ext>
                </a:extLst>
              </a:tr>
              <a:tr h="541951">
                <a:tc>
                  <a:txBody>
                    <a:bodyPr/>
                    <a:lstStyle/>
                    <a:p>
                      <a:pPr>
                        <a:lnSpc>
                          <a:spcPct val="115000"/>
                        </a:lnSpc>
                        <a:spcAft>
                          <a:spcPts val="0"/>
                        </a:spcAft>
                      </a:pPr>
                      <a:r>
                        <a:rPr lang="en-US" sz="12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WP1</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Using Radiological And </a:t>
                      </a:r>
                      <a:r>
                        <a:rPr lang="en-US"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Radiomic</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Data To Predict Early Treatment Failure Of Anti-Pd1 Monotherapies </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Samy</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Ammari</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Gustave </a:t>
                      </a:r>
                      <a:r>
                        <a:rPr lang="en-US"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Roussy</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Villejuif </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Eric Deutsch, Gustave </a:t>
                      </a:r>
                      <a:r>
                        <a:rPr lang="en-US"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Roussy</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Villejuif</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228721"/>
                  </a:ext>
                </a:extLst>
              </a:tr>
              <a:tr h="812925">
                <a:tc>
                  <a:txBody>
                    <a:bodyPr/>
                    <a:lstStyle/>
                    <a:p>
                      <a:pPr>
                        <a:lnSpc>
                          <a:spcPct val="115000"/>
                        </a:lnSpc>
                        <a:spcAft>
                          <a:spcPts val="0"/>
                        </a:spcAft>
                      </a:pPr>
                      <a:r>
                        <a:rPr lang="en-US" sz="12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WP2</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Determine The On-Treatment Disease Kinetics For Early Preemptive Treatment Stratification Upon Anti-Pd-1 Failure</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Christophe </a:t>
                      </a:r>
                      <a:r>
                        <a:rPr lang="fr-FR"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Massard</a:t>
                      </a: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Gustave Roussy, Villejuif </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Etienne Rouleau, Gustave Roussy, Villejuif</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961784"/>
                  </a:ext>
                </a:extLst>
              </a:tr>
              <a:tr h="812925">
                <a:tc>
                  <a:txBody>
                    <a:bodyPr/>
                    <a:lstStyle/>
                    <a:p>
                      <a:pPr>
                        <a:lnSpc>
                          <a:spcPct val="115000"/>
                        </a:lnSpc>
                        <a:spcAft>
                          <a:spcPts val="0"/>
                        </a:spcAft>
                      </a:pPr>
                      <a:r>
                        <a:rPr lang="en-GB" sz="12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WP3</a:t>
                      </a: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Leveraging The Baseline </a:t>
                      </a:r>
                      <a:r>
                        <a:rPr lang="en-GB"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Tumor</a:t>
                      </a: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Genomics &amp; </a:t>
                      </a:r>
                      <a:r>
                        <a:rPr lang="en-GB"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Transcriptomics</a:t>
                      </a: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To Identify Mutations, Pathways Or Molecules Associated To Early Treatment Failure</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Pierre </a:t>
                      </a:r>
                      <a:r>
                        <a:rPr lang="fr-FR"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Saintigny</a:t>
                      </a: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CLCC Léon Bérard, Lyon </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Aurélien de Reynies, </a:t>
                      </a:r>
                      <a:r>
                        <a:rPr lang="fr-FR" sz="1200" b="1"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Centre de Recherche des Cordeliers</a:t>
                      </a:r>
                      <a:r>
                        <a:rPr lang="fr-FR" sz="1200" b="1" kern="120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fr-FR" sz="1200" b="1" kern="1200" baseline="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Paris </a:t>
                      </a:r>
                      <a:r>
                        <a:rPr lang="fr-FR" sz="1200" b="1"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(Data </a:t>
                      </a:r>
                      <a:r>
                        <a:rPr lang="fr-FR" sz="1200" b="1"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Analysis</a:t>
                      </a:r>
                      <a:r>
                        <a:rPr lang="fr-FR" sz="12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7759671"/>
                  </a:ext>
                </a:extLst>
              </a:tr>
              <a:tr h="541951">
                <a:tc>
                  <a:txBody>
                    <a:bodyPr/>
                    <a:lstStyle/>
                    <a:p>
                      <a:pPr>
                        <a:lnSpc>
                          <a:spcPct val="115000"/>
                        </a:lnSpc>
                        <a:spcAft>
                          <a:spcPts val="0"/>
                        </a:spcAft>
                      </a:pPr>
                      <a:r>
                        <a:rPr lang="en-US" sz="12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WP4</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Analyzing </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Impact Of The Tumor Immune Contexture On Early Anti-Pd1 Treatment Failures</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Hervé </a:t>
                      </a:r>
                      <a:r>
                        <a:rPr lang="fr-FR"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Fridman</a:t>
                      </a: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CR des Cordeliers, Paris </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Jean-Yves </a:t>
                      </a:r>
                      <a:r>
                        <a:rPr lang="en-US"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Scoazec</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Gustave </a:t>
                      </a:r>
                      <a:r>
                        <a:rPr lang="en-US"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Roussy</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Villejuif</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397896"/>
                  </a:ext>
                </a:extLst>
              </a:tr>
              <a:tr h="540175">
                <a:tc>
                  <a:txBody>
                    <a:bodyPr/>
                    <a:lstStyle/>
                    <a:p>
                      <a:pPr>
                        <a:lnSpc>
                          <a:spcPct val="115000"/>
                        </a:lnSpc>
                        <a:spcAft>
                          <a:spcPts val="0"/>
                        </a:spcAft>
                      </a:pPr>
                      <a:r>
                        <a:rPr lang="en-US" sz="12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WP5</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Determine The Influence Of Immune Genes Mutations And Polymorphisms On Primary Anti-Pd1 Resistance</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Sophie </a:t>
                      </a:r>
                      <a:r>
                        <a:rPr lang="fr-FR"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Caillat-Zucman</a:t>
                      </a: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Hop. Saint-Louis, AP-HP, Paris </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Ludovic Lacroix, Gustave Roussy, Villejuif </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121693"/>
                  </a:ext>
                </a:extLst>
              </a:tr>
              <a:tr h="541951">
                <a:tc>
                  <a:txBody>
                    <a:bodyPr/>
                    <a:lstStyle/>
                    <a:p>
                      <a:pPr>
                        <a:lnSpc>
                          <a:spcPct val="115000"/>
                        </a:lnSpc>
                        <a:spcAft>
                          <a:spcPts val="0"/>
                        </a:spcAft>
                      </a:pPr>
                      <a:r>
                        <a:rPr lang="en-US" sz="12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WP6</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Predictive And Pre-Emptive Circulating Biomarkers For Early Patient Stratification During Immunotherapy</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Aurélien </a:t>
                      </a:r>
                      <a:r>
                        <a:rPr lang="fr-FR"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Marabelle</a:t>
                      </a: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Gustave Roussy, Villejuif </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Laurence </a:t>
                      </a:r>
                      <a:r>
                        <a:rPr lang="fr-FR"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Zitvogel</a:t>
                      </a: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Gustave Roussy, Villejuif </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39095"/>
                  </a:ext>
                </a:extLst>
              </a:tr>
              <a:tr h="541951">
                <a:tc>
                  <a:txBody>
                    <a:bodyPr/>
                    <a:lstStyle/>
                    <a:p>
                      <a:pPr>
                        <a:lnSpc>
                          <a:spcPct val="115000"/>
                        </a:lnSpc>
                        <a:spcAft>
                          <a:spcPts val="0"/>
                        </a:spcAft>
                      </a:pPr>
                      <a:r>
                        <a:rPr lang="en-US" sz="12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WP7</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Assessing The Impact Of Anti-Pd1 Exposure And Target Saturation On The Lack Of Efficacy Of Anti-Pd-1</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Angelo </a:t>
                      </a:r>
                      <a:r>
                        <a:rPr lang="en-US"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Paci</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Gustave </a:t>
                      </a:r>
                      <a:r>
                        <a:rPr lang="en-US"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Roussy</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Villejuif </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Nathalie </a:t>
                      </a:r>
                      <a:r>
                        <a:rPr lang="en-US"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Chaput</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Gustave </a:t>
                      </a:r>
                      <a:r>
                        <a:rPr lang="en-US"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Roussy</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Villejuif</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6468248"/>
                  </a:ext>
                </a:extLst>
              </a:tr>
              <a:tr h="300265">
                <a:tc>
                  <a:txBody>
                    <a:bodyPr/>
                    <a:lstStyle/>
                    <a:p>
                      <a:pPr>
                        <a:lnSpc>
                          <a:spcPct val="115000"/>
                        </a:lnSpc>
                        <a:spcAft>
                          <a:spcPts val="0"/>
                        </a:spcAft>
                      </a:pPr>
                      <a:r>
                        <a:rPr lang="en-US" sz="12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WP8</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Statistical Analysis</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Gustave </a:t>
                      </a:r>
                      <a:r>
                        <a:rPr lang="en-US"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Roussy</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Villejuif</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358715"/>
                  </a:ext>
                </a:extLst>
              </a:tr>
            </a:tbl>
          </a:graphicData>
        </a:graphic>
      </p:graphicFrame>
    </p:spTree>
    <p:extLst>
      <p:ext uri="{BB962C8B-B14F-4D97-AF65-F5344CB8AC3E}">
        <p14:creationId xmlns:p14="http://schemas.microsoft.com/office/powerpoint/2010/main" val="1359250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sz="2800" dirty="0" smtClean="0"/>
              <a:t>Programme </a:t>
            </a:r>
            <a:r>
              <a:rPr lang="fr-FR" sz="2800" dirty="0" err="1" smtClean="0"/>
              <a:t>AcSé</a:t>
            </a:r>
            <a:r>
              <a:rPr lang="fr-FR" sz="2800" dirty="0" smtClean="0"/>
              <a:t> – contexte 2012</a:t>
            </a:r>
            <a:endParaRPr lang="fr-FR" sz="2800" dirty="0"/>
          </a:p>
        </p:txBody>
      </p:sp>
      <p:sp>
        <p:nvSpPr>
          <p:cNvPr id="4" name="Espace réservé du texte 3"/>
          <p:cNvSpPr>
            <a:spLocks noGrp="1"/>
          </p:cNvSpPr>
          <p:nvPr>
            <p:ph type="body" sz="quarter" idx="16"/>
          </p:nvPr>
        </p:nvSpPr>
        <p:spPr>
          <a:xfrm>
            <a:off x="701982" y="980728"/>
            <a:ext cx="8262505" cy="4320480"/>
          </a:xfrm>
        </p:spPr>
        <p:txBody>
          <a:bodyPr/>
          <a:lstStyle/>
          <a:p>
            <a:pPr algn="just"/>
            <a:r>
              <a:rPr lang="en-US" b="1" dirty="0" smtClean="0"/>
              <a:t>Plan Cancer</a:t>
            </a:r>
          </a:p>
          <a:p>
            <a:pPr lvl="2" algn="just"/>
            <a:r>
              <a:rPr lang="en-US" dirty="0" err="1" smtClean="0"/>
              <a:t>Réduction</a:t>
            </a:r>
            <a:r>
              <a:rPr lang="en-US" dirty="0" smtClean="0"/>
              <a:t> des </a:t>
            </a:r>
            <a:r>
              <a:rPr lang="en-US" dirty="0" err="1" smtClean="0"/>
              <a:t>inégalités</a:t>
            </a:r>
            <a:r>
              <a:rPr lang="en-US" dirty="0" smtClean="0"/>
              <a:t> sur le </a:t>
            </a:r>
            <a:r>
              <a:rPr lang="en-US" dirty="0" err="1" smtClean="0"/>
              <a:t>territoire</a:t>
            </a:r>
            <a:endParaRPr lang="en-US" dirty="0" smtClean="0"/>
          </a:p>
          <a:p>
            <a:pPr lvl="2" algn="just"/>
            <a:r>
              <a:rPr lang="en-US" dirty="0" err="1" smtClean="0"/>
              <a:t>Réduction</a:t>
            </a:r>
            <a:r>
              <a:rPr lang="en-US" dirty="0" smtClean="0"/>
              <a:t> des </a:t>
            </a:r>
            <a:r>
              <a:rPr lang="en-US" dirty="0" err="1" smtClean="0"/>
              <a:t>pertes</a:t>
            </a:r>
            <a:r>
              <a:rPr lang="en-US" dirty="0" smtClean="0"/>
              <a:t> de chances</a:t>
            </a:r>
          </a:p>
          <a:p>
            <a:pPr lvl="2" algn="just"/>
            <a:r>
              <a:rPr lang="en-US" dirty="0" err="1" smtClean="0"/>
              <a:t>Accès</a:t>
            </a:r>
            <a:r>
              <a:rPr lang="en-US" dirty="0" smtClean="0"/>
              <a:t> à </a:t>
            </a:r>
            <a:r>
              <a:rPr lang="en-US" dirty="0" err="1" smtClean="0"/>
              <a:t>l’innovation</a:t>
            </a:r>
            <a:r>
              <a:rPr lang="en-US" dirty="0" smtClean="0"/>
              <a:t> au plus grand </a:t>
            </a:r>
            <a:r>
              <a:rPr lang="en-US" dirty="0" err="1" smtClean="0"/>
              <a:t>nombre</a:t>
            </a:r>
            <a:r>
              <a:rPr lang="en-US" dirty="0" smtClean="0"/>
              <a:t>, y </a:t>
            </a:r>
            <a:r>
              <a:rPr lang="en-US" dirty="0" err="1" smtClean="0"/>
              <a:t>compris</a:t>
            </a:r>
            <a:r>
              <a:rPr lang="en-US" dirty="0" smtClean="0"/>
              <a:t> les </a:t>
            </a:r>
            <a:r>
              <a:rPr lang="en-US" dirty="0" err="1" smtClean="0"/>
              <a:t>enfants</a:t>
            </a:r>
            <a:endParaRPr lang="en-US" dirty="0" smtClean="0"/>
          </a:p>
          <a:p>
            <a:pPr marL="0" indent="0" algn="just">
              <a:buNone/>
            </a:pPr>
            <a:endParaRPr lang="en-US" dirty="0"/>
          </a:p>
          <a:p>
            <a:pPr algn="just"/>
            <a:r>
              <a:rPr lang="en-US" b="1" dirty="0" err="1" smtClean="0"/>
              <a:t>Thérapies</a:t>
            </a:r>
            <a:r>
              <a:rPr lang="en-US" b="1" dirty="0" smtClean="0"/>
              <a:t> </a:t>
            </a:r>
            <a:r>
              <a:rPr lang="en-US" b="1" dirty="0" err="1" smtClean="0"/>
              <a:t>ciblées</a:t>
            </a:r>
            <a:endParaRPr lang="en-US" b="1" dirty="0" smtClean="0"/>
          </a:p>
          <a:p>
            <a:pPr lvl="2" algn="just"/>
            <a:r>
              <a:rPr lang="en-US" dirty="0" err="1" smtClean="0"/>
              <a:t>Offre</a:t>
            </a:r>
            <a:r>
              <a:rPr lang="en-US" dirty="0" smtClean="0"/>
              <a:t> </a:t>
            </a:r>
            <a:r>
              <a:rPr lang="en-US" dirty="0" err="1" smtClean="0"/>
              <a:t>grandissante</a:t>
            </a:r>
            <a:r>
              <a:rPr lang="en-US" dirty="0" smtClean="0"/>
              <a:t> sur le </a:t>
            </a:r>
            <a:r>
              <a:rPr lang="en-US" dirty="0" err="1" smtClean="0"/>
              <a:t>marché</a:t>
            </a:r>
            <a:endParaRPr lang="en-US" dirty="0" smtClean="0"/>
          </a:p>
          <a:p>
            <a:pPr lvl="2" algn="just"/>
            <a:r>
              <a:rPr lang="en-US" dirty="0" err="1" smtClean="0"/>
              <a:t>Caractérisation</a:t>
            </a:r>
            <a:r>
              <a:rPr lang="en-US" dirty="0" smtClean="0"/>
              <a:t> </a:t>
            </a:r>
            <a:r>
              <a:rPr lang="en-US" dirty="0" err="1" smtClean="0"/>
              <a:t>moléculaire</a:t>
            </a:r>
            <a:r>
              <a:rPr lang="en-US" dirty="0" smtClean="0"/>
              <a:t> accessible</a:t>
            </a:r>
          </a:p>
          <a:p>
            <a:pPr lvl="2" algn="just"/>
            <a:r>
              <a:rPr lang="en-US" dirty="0" err="1" smtClean="0"/>
              <a:t>Risque</a:t>
            </a:r>
            <a:r>
              <a:rPr lang="en-US" dirty="0" smtClean="0"/>
              <a:t> de </a:t>
            </a:r>
            <a:r>
              <a:rPr lang="en-US" dirty="0" err="1" smtClean="0"/>
              <a:t>mésusage</a:t>
            </a:r>
            <a:r>
              <a:rPr lang="en-US" dirty="0" smtClean="0"/>
              <a:t> des </a:t>
            </a:r>
            <a:r>
              <a:rPr lang="en-US" dirty="0" err="1" smtClean="0"/>
              <a:t>thérapies</a:t>
            </a:r>
            <a:endParaRPr lang="en-US" dirty="0"/>
          </a:p>
          <a:p>
            <a:pPr algn="just"/>
            <a:endParaRPr lang="en-US" dirty="0"/>
          </a:p>
          <a:p>
            <a:pPr algn="just"/>
            <a:r>
              <a:rPr lang="en-US" b="1" dirty="0" smtClean="0"/>
              <a:t>28 </a:t>
            </a:r>
            <a:r>
              <a:rPr lang="en-US" b="1" dirty="0" err="1" smtClean="0"/>
              <a:t>plateformes</a:t>
            </a:r>
            <a:r>
              <a:rPr lang="en-US" b="1" dirty="0" smtClean="0"/>
              <a:t> de diagnostic </a:t>
            </a:r>
            <a:r>
              <a:rPr lang="en-US" b="1" dirty="0" err="1" smtClean="0"/>
              <a:t>moléculaire</a:t>
            </a:r>
            <a:endParaRPr lang="en-US" b="1" dirty="0" smtClean="0"/>
          </a:p>
          <a:p>
            <a:pPr lvl="2" algn="just"/>
            <a:r>
              <a:rPr lang="en-US" dirty="0" err="1" smtClean="0"/>
              <a:t>Répartition</a:t>
            </a:r>
            <a:r>
              <a:rPr lang="en-US" dirty="0" smtClean="0"/>
              <a:t> sur tout le </a:t>
            </a:r>
            <a:r>
              <a:rPr lang="en-US" dirty="0" err="1" smtClean="0"/>
              <a:t>territoire</a:t>
            </a:r>
            <a:endParaRPr lang="en-US" dirty="0" smtClean="0"/>
          </a:p>
          <a:p>
            <a:pPr lvl="2" algn="just"/>
            <a:r>
              <a:rPr lang="en-US" dirty="0" err="1" smtClean="0"/>
              <a:t>Accès</a:t>
            </a:r>
            <a:r>
              <a:rPr lang="en-US" dirty="0" smtClean="0"/>
              <a:t> au diagnostic </a:t>
            </a:r>
            <a:r>
              <a:rPr lang="en-US" dirty="0" err="1" smtClean="0"/>
              <a:t>moléculaire</a:t>
            </a:r>
            <a:r>
              <a:rPr lang="en-US" dirty="0" smtClean="0"/>
              <a:t> </a:t>
            </a:r>
            <a:r>
              <a:rPr lang="en-US" dirty="0" err="1" smtClean="0"/>
              <a:t>dans</a:t>
            </a:r>
            <a:r>
              <a:rPr lang="en-US" dirty="0" smtClean="0"/>
              <a:t> le </a:t>
            </a:r>
            <a:r>
              <a:rPr lang="en-US" dirty="0" err="1" smtClean="0"/>
              <a:t>soin</a:t>
            </a:r>
            <a:r>
              <a:rPr lang="en-US" dirty="0" smtClean="0"/>
              <a:t> courant</a:t>
            </a:r>
            <a:endParaRPr lang="en-US" dirty="0"/>
          </a:p>
          <a:p>
            <a:pPr lvl="2" algn="just"/>
            <a:r>
              <a:rPr lang="en-US" dirty="0" smtClean="0"/>
              <a:t>Mises </a:t>
            </a:r>
            <a:r>
              <a:rPr lang="en-US" dirty="0" err="1"/>
              <a:t>en</a:t>
            </a:r>
            <a:r>
              <a:rPr lang="en-US" dirty="0"/>
              <a:t> place et </a:t>
            </a:r>
            <a:r>
              <a:rPr lang="en-US" dirty="0" err="1" smtClean="0"/>
              <a:t>certifiées</a:t>
            </a:r>
            <a:r>
              <a:rPr lang="en-US" dirty="0" smtClean="0"/>
              <a:t> </a:t>
            </a:r>
            <a:r>
              <a:rPr lang="en-US" dirty="0"/>
              <a:t>par </a:t>
            </a:r>
            <a:r>
              <a:rPr lang="en-US" dirty="0" err="1" smtClean="0"/>
              <a:t>l’INCa</a:t>
            </a:r>
            <a:endParaRPr lang="en-US" dirty="0"/>
          </a:p>
          <a:p>
            <a:endParaRPr lang="en-US" dirty="0"/>
          </a:p>
          <a:p>
            <a:endParaRPr lang="fr-FR" dirty="0"/>
          </a:p>
        </p:txBody>
      </p:sp>
      <p:sp>
        <p:nvSpPr>
          <p:cNvPr id="10" name="object 13"/>
          <p:cNvSpPr/>
          <p:nvPr/>
        </p:nvSpPr>
        <p:spPr>
          <a:xfrm>
            <a:off x="6444208" y="2996953"/>
            <a:ext cx="2520279" cy="3103040"/>
          </a:xfrm>
          <a:prstGeom prst="rect">
            <a:avLst/>
          </a:prstGeom>
          <a:blipFill>
            <a:blip r:embed="rId3" cstate="print"/>
            <a:stretch>
              <a:fillRect/>
            </a:stretch>
          </a:blipFill>
        </p:spPr>
        <p:txBody>
          <a:bodyPr wrap="square" lIns="0" tIns="0" rIns="0" bIns="0" rtlCol="0"/>
          <a:lstStyle/>
          <a:p>
            <a:endParaRPr/>
          </a:p>
        </p:txBody>
      </p:sp>
      <p:sp>
        <p:nvSpPr>
          <p:cNvPr id="2" name="Espace réservé du pied de page 1"/>
          <p:cNvSpPr>
            <a:spLocks noGrp="1"/>
          </p:cNvSpPr>
          <p:nvPr>
            <p:ph type="ftr" sz="quarter" idx="10"/>
          </p:nvPr>
        </p:nvSpPr>
        <p:spPr/>
        <p:txBody>
          <a:bodyPr/>
          <a:lstStyle/>
          <a:p>
            <a:r>
              <a:rPr lang="fr-FR" smtClean="0"/>
              <a:t>Ateliers de la Recherche Clinique - 06-Avril-2023</a:t>
            </a:r>
            <a:endParaRPr lang="fr-FR" dirty="0"/>
          </a:p>
        </p:txBody>
      </p:sp>
    </p:spTree>
    <p:extLst>
      <p:ext uri="{BB962C8B-B14F-4D97-AF65-F5344CB8AC3E}">
        <p14:creationId xmlns:p14="http://schemas.microsoft.com/office/powerpoint/2010/main" val="3691318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5" name="Espace réservé du texte 4"/>
          <p:cNvSpPr>
            <a:spLocks noGrp="1"/>
          </p:cNvSpPr>
          <p:nvPr>
            <p:ph type="body" sz="quarter" idx="16"/>
          </p:nvPr>
        </p:nvSpPr>
        <p:spPr>
          <a:xfrm>
            <a:off x="395536" y="836712"/>
            <a:ext cx="8748464" cy="5112568"/>
          </a:xfrm>
        </p:spPr>
        <p:txBody>
          <a:bodyPr/>
          <a:lstStyle/>
          <a:p>
            <a:pPr lvl="1">
              <a:defRPr/>
            </a:pPr>
            <a:endParaRPr lang="fr-FR" dirty="0" smtClean="0">
              <a:solidFill>
                <a:srgbClr val="EA560D"/>
              </a:solidFill>
            </a:endParaRPr>
          </a:p>
          <a:p>
            <a:pPr lvl="1">
              <a:defRPr/>
            </a:pPr>
            <a:r>
              <a:rPr lang="fr-FR" sz="2000" dirty="0" smtClean="0"/>
              <a:t> Renouvellement du programme par </a:t>
            </a:r>
            <a:r>
              <a:rPr lang="fr-FR" sz="2000" dirty="0" err="1" smtClean="0"/>
              <a:t>l’INCa</a:t>
            </a:r>
            <a:r>
              <a:rPr lang="fr-FR" sz="2000" dirty="0" smtClean="0"/>
              <a:t> / Stratégie décennale 2021-2023 de lutte contre les cancers</a:t>
            </a:r>
          </a:p>
          <a:p>
            <a:pPr lvl="1">
              <a:defRPr/>
            </a:pPr>
            <a:endParaRPr lang="fr-FR" sz="2000" dirty="0" smtClean="0"/>
          </a:p>
          <a:p>
            <a:r>
              <a:rPr lang="fr-FR" sz="2000" dirty="0" smtClean="0"/>
              <a:t>Répondre </a:t>
            </a:r>
            <a:r>
              <a:rPr lang="fr-FR" sz="2000" dirty="0"/>
              <a:t>aux questions de recherche clinique actuelles posées par les dernières thérapies ciblées autorisées, grâce à un programme multi-bras, multi-cibles et multi-médicaments </a:t>
            </a:r>
            <a:r>
              <a:rPr lang="fr-FR" sz="2000" dirty="0" smtClean="0"/>
              <a:t>;</a:t>
            </a:r>
          </a:p>
          <a:p>
            <a:endParaRPr lang="fr-FR" sz="2000" dirty="0"/>
          </a:p>
          <a:p>
            <a:r>
              <a:rPr lang="fr-FR" sz="2000" dirty="0"/>
              <a:t>F</a:t>
            </a:r>
            <a:r>
              <a:rPr lang="fr-FR" sz="2000" dirty="0" smtClean="0"/>
              <a:t>ournir </a:t>
            </a:r>
            <a:r>
              <a:rPr lang="fr-FR" sz="2000" dirty="0"/>
              <a:t>à un plus grand nombre de patients, dans un cadre optimisé et sécurisé, des traitements innovants jusqu'alors réservés à un nombre limité de patients</a:t>
            </a:r>
            <a:r>
              <a:rPr lang="fr-FR" sz="2000" dirty="0" smtClean="0"/>
              <a:t>.</a:t>
            </a:r>
          </a:p>
          <a:p>
            <a:pPr lvl="2"/>
            <a:endParaRPr lang="fr-FR" dirty="0" smtClean="0"/>
          </a:p>
          <a:p>
            <a:pPr lvl="2"/>
            <a:endParaRPr lang="fr-FR" dirty="0"/>
          </a:p>
          <a:p>
            <a:pPr lvl="1">
              <a:defRPr/>
            </a:pPr>
            <a:endParaRPr lang="fr-FR" dirty="0" smtClean="0"/>
          </a:p>
        </p:txBody>
      </p:sp>
      <p:sp>
        <p:nvSpPr>
          <p:cNvPr id="6" name="Titre 1"/>
          <p:cNvSpPr txBox="1">
            <a:spLocks/>
          </p:cNvSpPr>
          <p:nvPr/>
        </p:nvSpPr>
        <p:spPr>
          <a:xfrm>
            <a:off x="692909" y="173646"/>
            <a:ext cx="7941733" cy="458510"/>
          </a:xfrm>
          <a:prstGeom prst="rect">
            <a:avLst/>
          </a:prstGeom>
        </p:spPr>
        <p:txBody>
          <a:bodyPr vert="horz" lIns="36000" tIns="0" rIns="36000" bIns="0" rtlCol="0" anchor="b">
            <a:noAutofit/>
          </a:bodyPr>
          <a:lstStyle>
            <a:lvl1pPr algn="l" defTabSz="685800" rtl="0" eaLnBrk="1" latinLnBrk="0" hangingPunct="1">
              <a:lnSpc>
                <a:spcPct val="90000"/>
              </a:lnSpc>
              <a:spcBef>
                <a:spcPct val="0"/>
              </a:spcBef>
              <a:buNone/>
              <a:defRPr lang="fr-FR" sz="2900" b="1" kern="1200" baseline="0">
                <a:solidFill>
                  <a:srgbClr val="415364"/>
                </a:solidFill>
                <a:latin typeface="Ubuntu"/>
                <a:ea typeface="+mn-ea"/>
                <a:cs typeface="+mn-cs"/>
              </a:defRPr>
            </a:lvl1pPr>
          </a:lstStyle>
          <a:p>
            <a:r>
              <a:rPr lang="fr-FR" sz="2800" dirty="0" smtClean="0"/>
              <a:t>NOUVEAU PROGRAMME ACSE</a:t>
            </a:r>
            <a:endParaRPr lang="fr-FR" sz="2800" dirty="0"/>
          </a:p>
        </p:txBody>
      </p:sp>
    </p:spTree>
    <p:extLst>
      <p:ext uri="{BB962C8B-B14F-4D97-AF65-F5344CB8AC3E}">
        <p14:creationId xmlns:p14="http://schemas.microsoft.com/office/powerpoint/2010/main" val="5993411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
        <p:nvSpPr>
          <p:cNvPr id="5" name="Espace réservé du texte 4"/>
          <p:cNvSpPr>
            <a:spLocks noGrp="1"/>
          </p:cNvSpPr>
          <p:nvPr>
            <p:ph type="body" sz="quarter" idx="16"/>
          </p:nvPr>
        </p:nvSpPr>
        <p:spPr>
          <a:xfrm>
            <a:off x="378784" y="836712"/>
            <a:ext cx="8765215" cy="5328592"/>
          </a:xfrm>
        </p:spPr>
        <p:txBody>
          <a:bodyPr/>
          <a:lstStyle/>
          <a:p>
            <a:pPr marL="0" indent="0">
              <a:buNone/>
            </a:pPr>
            <a:endParaRPr lang="fr-FR" dirty="0"/>
          </a:p>
          <a:p>
            <a:pPr marL="0" indent="0">
              <a:buNone/>
            </a:pPr>
            <a:r>
              <a:rPr lang="fr-FR" dirty="0" smtClean="0">
                <a:latin typeface="Ubuntu" panose="020B0504030602030204" pitchFamily="34" charset="0"/>
              </a:rPr>
              <a:t>Quatre cohortes annoncées</a:t>
            </a:r>
          </a:p>
          <a:p>
            <a:pPr marL="0" indent="0">
              <a:buNone/>
            </a:pPr>
            <a:endParaRPr lang="fr-FR" dirty="0" smtClean="0">
              <a:latin typeface="Ubuntu" panose="020B0504030602030204" pitchFamily="34" charset="0"/>
            </a:endParaRPr>
          </a:p>
          <a:p>
            <a:pPr marL="285750" lvl="2" indent="-285750" algn="just">
              <a:spcBef>
                <a:spcPts val="0"/>
              </a:spcBef>
              <a:buClr>
                <a:srgbClr val="EA560D"/>
              </a:buClr>
            </a:pPr>
            <a:r>
              <a:rPr lang="fr-FR" sz="1800" dirty="0">
                <a:latin typeface="Ubuntu" panose="020B0504030602030204" pitchFamily="34" charset="0"/>
              </a:rPr>
              <a:t>Réarrangements / fusions: ALK/ROS1/NTRK/NRG2/FGFR : accès à des TKI au-delà des indications </a:t>
            </a:r>
            <a:r>
              <a:rPr lang="fr-FR" sz="1800" dirty="0" smtClean="0">
                <a:latin typeface="Ubuntu" panose="020B0504030602030204" pitchFamily="34" charset="0"/>
              </a:rPr>
              <a:t>autorisées</a:t>
            </a:r>
          </a:p>
          <a:p>
            <a:pPr marL="285750" lvl="2" indent="-285750" algn="just">
              <a:spcBef>
                <a:spcPts val="0"/>
              </a:spcBef>
              <a:buClr>
                <a:srgbClr val="EA560D"/>
              </a:buClr>
            </a:pPr>
            <a:endParaRPr lang="fr-FR" sz="1800" dirty="0">
              <a:latin typeface="Ubuntu" panose="020B0504030602030204" pitchFamily="34" charset="0"/>
            </a:endParaRPr>
          </a:p>
          <a:p>
            <a:pPr marL="357188" lvl="5" indent="0" algn="just">
              <a:buClr>
                <a:srgbClr val="EA560D"/>
              </a:buClr>
              <a:buNone/>
            </a:pPr>
            <a:r>
              <a:rPr lang="fr-FR" sz="1350" dirty="0" smtClean="0">
                <a:latin typeface="Ubuntu" panose="020B0504030602030204" pitchFamily="34" charset="0"/>
              </a:rPr>
              <a:t>	</a:t>
            </a:r>
            <a:r>
              <a:rPr lang="fr-FR" sz="1350" dirty="0" smtClean="0">
                <a:latin typeface="Ubuntu" panose="020B0504030602030204" pitchFamily="34" charset="0"/>
              </a:rPr>
              <a:t>           </a:t>
            </a:r>
            <a:r>
              <a:rPr lang="fr-FR" sz="1600" b="1" dirty="0" smtClean="0">
                <a:solidFill>
                  <a:srgbClr val="EA560D"/>
                </a:solidFill>
                <a:latin typeface="Ubuntu" panose="020B0504030602030204" pitchFamily="34" charset="0"/>
              </a:rPr>
              <a:t>Développement </a:t>
            </a:r>
            <a:r>
              <a:rPr lang="fr-FR" sz="1600" b="1" dirty="0">
                <a:solidFill>
                  <a:srgbClr val="EA560D"/>
                </a:solidFill>
                <a:latin typeface="Ubuntu" panose="020B0504030602030204" pitchFamily="34" charset="0"/>
              </a:rPr>
              <a:t>d’un protocole avec un inhibiteur de FGFR (lancement 2024)</a:t>
            </a:r>
          </a:p>
          <a:p>
            <a:pPr marL="0" lvl="2" indent="0" algn="just">
              <a:spcBef>
                <a:spcPts val="0"/>
              </a:spcBef>
              <a:buClr>
                <a:srgbClr val="EA560D"/>
              </a:buClr>
              <a:buNone/>
            </a:pPr>
            <a:endParaRPr lang="fr-FR" sz="1800" dirty="0">
              <a:latin typeface="Ubuntu" panose="020B0504030602030204" pitchFamily="34" charset="0"/>
            </a:endParaRPr>
          </a:p>
          <a:p>
            <a:pPr marL="285750" lvl="2" indent="-285750" algn="just">
              <a:spcBef>
                <a:spcPts val="0"/>
              </a:spcBef>
              <a:buClr>
                <a:srgbClr val="EA560D"/>
              </a:buClr>
            </a:pPr>
            <a:r>
              <a:rPr lang="fr-FR" sz="1800" dirty="0">
                <a:latin typeface="Ubuntu" panose="020B0504030602030204" pitchFamily="34" charset="0"/>
              </a:rPr>
              <a:t>Altérations sur BRCA1/2 et sur gènes de recombinaison homologues : place des inhibiteurs de PARP dans les pathologies sans </a:t>
            </a:r>
            <a:r>
              <a:rPr lang="fr-FR" sz="1800" dirty="0" smtClean="0">
                <a:latin typeface="Ubuntu" panose="020B0504030602030204" pitchFamily="34" charset="0"/>
              </a:rPr>
              <a:t>indications</a:t>
            </a:r>
          </a:p>
          <a:p>
            <a:pPr marL="0" lvl="2" indent="0" algn="just">
              <a:spcBef>
                <a:spcPts val="0"/>
              </a:spcBef>
              <a:buClr>
                <a:srgbClr val="EA560D"/>
              </a:buClr>
              <a:buNone/>
            </a:pPr>
            <a:endParaRPr lang="fr-FR" sz="1800" dirty="0">
              <a:latin typeface="Ubuntu" panose="020B0504030602030204" pitchFamily="34" charset="0"/>
            </a:endParaRPr>
          </a:p>
          <a:p>
            <a:pPr marL="285750" lvl="2" indent="-285750" algn="just">
              <a:spcBef>
                <a:spcPts val="0"/>
              </a:spcBef>
              <a:buClr>
                <a:srgbClr val="EA560D"/>
              </a:buClr>
            </a:pPr>
            <a:r>
              <a:rPr lang="fr-FR" sz="1800" dirty="0">
                <a:latin typeface="Ubuntu" panose="020B0504030602030204" pitchFamily="34" charset="0"/>
              </a:rPr>
              <a:t>Altérations gène </a:t>
            </a:r>
            <a:r>
              <a:rPr lang="fr-FR" sz="1800" dirty="0" smtClean="0">
                <a:latin typeface="Ubuntu" panose="020B0504030602030204" pitchFamily="34" charset="0"/>
              </a:rPr>
              <a:t>ERBB2 : place de l’innovation apportée par les anticorps conjugués-médicaments (ADC), hors indications actuelles, dans les nombreuses pathologies porteuses d’altérations sur HER2</a:t>
            </a:r>
          </a:p>
          <a:p>
            <a:pPr marL="285750" lvl="2" indent="-285750" algn="just">
              <a:spcBef>
                <a:spcPts val="0"/>
              </a:spcBef>
              <a:buClr>
                <a:srgbClr val="EA560D"/>
              </a:buClr>
            </a:pPr>
            <a:endParaRPr lang="fr-FR" sz="1800" dirty="0">
              <a:latin typeface="Ubuntu" panose="020B0504030602030204" pitchFamily="34" charset="0"/>
            </a:endParaRPr>
          </a:p>
          <a:p>
            <a:pPr marL="285750" lvl="2" indent="-285750" algn="just">
              <a:spcBef>
                <a:spcPts val="0"/>
              </a:spcBef>
              <a:buClr>
                <a:srgbClr val="EA560D"/>
              </a:buClr>
            </a:pPr>
            <a:r>
              <a:rPr lang="fr-FR" sz="1800" dirty="0" smtClean="0">
                <a:latin typeface="Ubuntu" panose="020B0504030602030204" pitchFamily="34" charset="0"/>
              </a:rPr>
              <a:t>Instabilités </a:t>
            </a:r>
            <a:r>
              <a:rPr lang="fr-FR" sz="1800" dirty="0" err="1" smtClean="0">
                <a:latin typeface="Ubuntu" panose="020B0504030602030204" pitchFamily="34" charset="0"/>
              </a:rPr>
              <a:t>microsatellitaires</a:t>
            </a:r>
            <a:r>
              <a:rPr lang="fr-FR" sz="1800" dirty="0" smtClean="0">
                <a:latin typeface="Ubuntu" panose="020B0504030602030204" pitchFamily="34" charset="0"/>
              </a:rPr>
              <a:t>, hors cancer colorectal et endomètre : place des immunothérapies chez les patients MSI/</a:t>
            </a:r>
            <a:r>
              <a:rPr lang="fr-FR" sz="1800" dirty="0" err="1" smtClean="0">
                <a:latin typeface="Ubuntu" panose="020B0504030602030204" pitchFamily="34" charset="0"/>
              </a:rPr>
              <a:t>dMMR</a:t>
            </a:r>
            <a:endParaRPr lang="fr-FR" sz="1800" dirty="0">
              <a:latin typeface="Ubuntu" panose="020B0504030602030204" pitchFamily="34" charset="0"/>
            </a:endParaRPr>
          </a:p>
          <a:p>
            <a:pPr marL="1525950" lvl="5" indent="0">
              <a:buClr>
                <a:srgbClr val="EA560D"/>
              </a:buClr>
              <a:buNone/>
            </a:pPr>
            <a:endParaRPr lang="fr-FR" dirty="0" smtClean="0">
              <a:latin typeface="Ubuntu" panose="020B0504030602030204" pitchFamily="34" charset="0"/>
            </a:endParaRPr>
          </a:p>
          <a:p>
            <a:pPr marL="357188" lvl="5" indent="0">
              <a:buNone/>
            </a:pPr>
            <a:r>
              <a:rPr lang="fr-FR" dirty="0" smtClean="0">
                <a:latin typeface="Ubuntu" panose="020B0504030602030204" pitchFamily="34" charset="0"/>
              </a:rPr>
              <a:t>	</a:t>
            </a:r>
            <a:r>
              <a:rPr lang="fr-FR" dirty="0" smtClean="0">
                <a:latin typeface="Ubuntu" panose="020B0504030602030204" pitchFamily="34" charset="0"/>
              </a:rPr>
              <a:t>       </a:t>
            </a:r>
            <a:r>
              <a:rPr lang="fr-FR" sz="1600" b="1" dirty="0" smtClean="0">
                <a:solidFill>
                  <a:srgbClr val="EA560D"/>
                </a:solidFill>
                <a:latin typeface="Ubuntu" panose="020B0504030602030204" pitchFamily="34" charset="0"/>
              </a:rPr>
              <a:t>Développement </a:t>
            </a:r>
            <a:r>
              <a:rPr lang="fr-FR" sz="1600" b="1" dirty="0" smtClean="0">
                <a:solidFill>
                  <a:srgbClr val="EA560D"/>
                </a:solidFill>
                <a:latin typeface="Ubuntu" panose="020B0504030602030204" pitchFamily="34" charset="0"/>
              </a:rPr>
              <a:t>d’un protocole avec antagoniste de PD-1 (lancement Q4 2023)</a:t>
            </a:r>
            <a:endParaRPr lang="fr-FR" sz="1600" b="1" dirty="0">
              <a:solidFill>
                <a:srgbClr val="EA560D"/>
              </a:solidFill>
              <a:latin typeface="Ubuntu" panose="020B0504030602030204" pitchFamily="34" charset="0"/>
            </a:endParaRPr>
          </a:p>
          <a:p>
            <a:pPr lvl="1">
              <a:defRPr/>
            </a:pPr>
            <a:endParaRPr lang="fr-FR" dirty="0" smtClean="0">
              <a:solidFill>
                <a:srgbClr val="FF3300"/>
              </a:solidFill>
            </a:endParaRPr>
          </a:p>
        </p:txBody>
      </p:sp>
      <p:sp>
        <p:nvSpPr>
          <p:cNvPr id="6" name="Titre 1"/>
          <p:cNvSpPr txBox="1">
            <a:spLocks/>
          </p:cNvSpPr>
          <p:nvPr/>
        </p:nvSpPr>
        <p:spPr>
          <a:xfrm>
            <a:off x="692395" y="241322"/>
            <a:ext cx="7941733" cy="458510"/>
          </a:xfrm>
          <a:prstGeom prst="rect">
            <a:avLst/>
          </a:prstGeom>
        </p:spPr>
        <p:txBody>
          <a:bodyPr vert="horz" lIns="36000" tIns="0" rIns="36000" bIns="0" rtlCol="0" anchor="b">
            <a:noAutofit/>
          </a:bodyPr>
          <a:lstStyle>
            <a:lvl1pPr algn="l" defTabSz="685800" rtl="0" eaLnBrk="1" latinLnBrk="0" hangingPunct="1">
              <a:lnSpc>
                <a:spcPct val="90000"/>
              </a:lnSpc>
              <a:spcBef>
                <a:spcPct val="0"/>
              </a:spcBef>
              <a:buNone/>
              <a:defRPr lang="fr-FR" sz="2900" b="1" kern="1200" baseline="0">
                <a:solidFill>
                  <a:srgbClr val="415364"/>
                </a:solidFill>
                <a:latin typeface="Ubuntu"/>
                <a:ea typeface="+mn-ea"/>
                <a:cs typeface="+mn-cs"/>
              </a:defRPr>
            </a:lvl1pPr>
          </a:lstStyle>
          <a:p>
            <a:r>
              <a:rPr lang="fr-FR" sz="2800" dirty="0" smtClean="0"/>
              <a:t>NOUVEAU PROGRAMME ACSE</a:t>
            </a:r>
            <a:endParaRPr lang="fr-FR" sz="2800" dirty="0"/>
          </a:p>
        </p:txBody>
      </p:sp>
      <p:sp>
        <p:nvSpPr>
          <p:cNvPr id="2" name="Flèche droite 1"/>
          <p:cNvSpPr/>
          <p:nvPr/>
        </p:nvSpPr>
        <p:spPr>
          <a:xfrm>
            <a:off x="1043608" y="2564904"/>
            <a:ext cx="432048" cy="216024"/>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dirty="0" smtClean="0"/>
          </a:p>
        </p:txBody>
      </p:sp>
      <p:sp>
        <p:nvSpPr>
          <p:cNvPr id="7" name="Flèche droite 6"/>
          <p:cNvSpPr/>
          <p:nvPr/>
        </p:nvSpPr>
        <p:spPr>
          <a:xfrm>
            <a:off x="827584" y="5769260"/>
            <a:ext cx="432048" cy="216024"/>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dirty="0" smtClean="0"/>
          </a:p>
        </p:txBody>
      </p:sp>
    </p:spTree>
    <p:extLst>
      <p:ext uri="{BB962C8B-B14F-4D97-AF65-F5344CB8AC3E}">
        <p14:creationId xmlns:p14="http://schemas.microsoft.com/office/powerpoint/2010/main" val="2445740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1115616" y="2348880"/>
            <a:ext cx="7344816" cy="506889"/>
          </a:xfrm>
        </p:spPr>
        <p:txBody>
          <a:bodyPr/>
          <a:lstStyle/>
          <a:p>
            <a:pPr algn="ctr"/>
            <a:r>
              <a:rPr lang="fr-FR" sz="4400" dirty="0" smtClean="0"/>
              <a:t>Merci pour votre attention</a:t>
            </a:r>
            <a:br>
              <a:rPr lang="fr-FR" sz="4400" dirty="0" smtClean="0"/>
            </a:br>
            <a:endParaRPr lang="fr-FR" sz="4400" dirty="0"/>
          </a:p>
        </p:txBody>
      </p:sp>
      <p:sp>
        <p:nvSpPr>
          <p:cNvPr id="3" name="Espace réservé du pied de page 2"/>
          <p:cNvSpPr>
            <a:spLocks noGrp="1"/>
          </p:cNvSpPr>
          <p:nvPr>
            <p:ph type="ftr" sz="quarter" idx="11"/>
          </p:nvPr>
        </p:nvSpPr>
        <p:spPr/>
        <p:txBody>
          <a:bodyPr/>
          <a:lstStyle/>
          <a:p>
            <a:r>
              <a:rPr lang="fr-FR" smtClean="0"/>
              <a:t>Ateliers de la Recherche Clinique - 06-Avril-2023</a:t>
            </a:r>
            <a:endParaRPr lang="fr-FR" dirty="0"/>
          </a:p>
        </p:txBody>
      </p:sp>
    </p:spTree>
    <p:extLst>
      <p:ext uri="{BB962C8B-B14F-4D97-AF65-F5344CB8AC3E}">
        <p14:creationId xmlns:p14="http://schemas.microsoft.com/office/powerpoint/2010/main" val="17426607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132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Programme </a:t>
            </a:r>
            <a:r>
              <a:rPr lang="fr-FR" dirty="0" err="1" smtClean="0"/>
              <a:t>AcSé</a:t>
            </a:r>
            <a:endParaRPr lang="fr-FR" dirty="0"/>
          </a:p>
        </p:txBody>
      </p:sp>
      <p:sp>
        <p:nvSpPr>
          <p:cNvPr id="4" name="Espace réservé du texte 3"/>
          <p:cNvSpPr>
            <a:spLocks noGrp="1"/>
          </p:cNvSpPr>
          <p:nvPr>
            <p:ph type="body" sz="quarter" idx="16"/>
          </p:nvPr>
        </p:nvSpPr>
        <p:spPr>
          <a:xfrm>
            <a:off x="508453" y="836712"/>
            <a:ext cx="8369280" cy="5256584"/>
          </a:xfrm>
        </p:spPr>
        <p:txBody>
          <a:bodyPr/>
          <a:lstStyle/>
          <a:p>
            <a:pPr algn="just"/>
            <a:r>
              <a:rPr lang="fr-FR" b="1" dirty="0" smtClean="0">
                <a:solidFill>
                  <a:srgbClr val="EA560D"/>
                </a:solidFill>
              </a:rPr>
              <a:t>Objectif 1 : promouvoir un accès sécurisé à des médicaments innovants pour tous les patients avec un cancer avancé réfractaire ou sans alternative thérapeutique au travers d’un essai académique</a:t>
            </a:r>
          </a:p>
          <a:p>
            <a:pPr algn="just"/>
            <a:endParaRPr lang="fr-FR" sz="1200" b="1" dirty="0" smtClean="0">
              <a:solidFill>
                <a:srgbClr val="EA560D"/>
              </a:solidFill>
            </a:endParaRPr>
          </a:p>
          <a:p>
            <a:pPr marL="641350" algn="just">
              <a:buClr>
                <a:srgbClr val="415364"/>
              </a:buClr>
            </a:pPr>
            <a:r>
              <a:rPr lang="fr-FR" sz="1600" dirty="0" smtClean="0"/>
              <a:t>Un essai par thérapie ciblée</a:t>
            </a:r>
          </a:p>
          <a:p>
            <a:pPr marL="641350" algn="just">
              <a:buClr>
                <a:srgbClr val="415364"/>
              </a:buClr>
            </a:pPr>
            <a:r>
              <a:rPr lang="fr-FR" sz="1600" dirty="0" smtClean="0"/>
              <a:t>Règles d’arrêt si toxicités trop nombreuses ou inefficacité chez un nombre prédéfini de patients avec le même type de cancer</a:t>
            </a:r>
          </a:p>
          <a:p>
            <a:pPr marL="641350" algn="just">
              <a:buClr>
                <a:srgbClr val="415364"/>
              </a:buClr>
            </a:pPr>
            <a:r>
              <a:rPr lang="fr-FR" sz="1600" dirty="0" smtClean="0"/>
              <a:t>En cas de signal positif : développement de l’indication par le laboratoire pharmaceutique</a:t>
            </a:r>
          </a:p>
          <a:p>
            <a:pPr marL="641350" algn="just">
              <a:buFontTx/>
              <a:buChar char="-"/>
            </a:pPr>
            <a:endParaRPr lang="fr-FR" dirty="0" smtClean="0"/>
          </a:p>
          <a:p>
            <a:pPr algn="just"/>
            <a:r>
              <a:rPr lang="fr-FR" b="1" dirty="0" smtClean="0">
                <a:solidFill>
                  <a:srgbClr val="EA560D"/>
                </a:solidFill>
              </a:rPr>
              <a:t>Objectif 2 : assurer une équité d’accès à l’innovation</a:t>
            </a:r>
          </a:p>
          <a:p>
            <a:pPr algn="just"/>
            <a:endParaRPr lang="fr-FR" sz="1400" b="1" dirty="0" smtClean="0">
              <a:solidFill>
                <a:srgbClr val="EA560D"/>
              </a:solidFill>
            </a:endParaRPr>
          </a:p>
          <a:p>
            <a:pPr marL="641350" algn="just">
              <a:buClr>
                <a:srgbClr val="415364"/>
              </a:buClr>
            </a:pPr>
            <a:r>
              <a:rPr lang="fr-FR" sz="1600" dirty="0" smtClean="0"/>
              <a:t>Fournir un diagnostic moléculaire tumoral au niveau national au travers des centres de génétique moléculaire de </a:t>
            </a:r>
            <a:r>
              <a:rPr lang="fr-FR" sz="1600" dirty="0" err="1" smtClean="0"/>
              <a:t>l’INCa</a:t>
            </a:r>
            <a:endParaRPr lang="fr-FR" sz="1600" dirty="0" smtClean="0"/>
          </a:p>
          <a:p>
            <a:pPr marL="641350" algn="just">
              <a:buClr>
                <a:srgbClr val="415364"/>
              </a:buClr>
            </a:pPr>
            <a:r>
              <a:rPr lang="fr-FR" sz="1600" dirty="0" smtClean="0"/>
              <a:t>Ouvert à tout type d’établissements (hôpitaux publics, privés, CLCC…)</a:t>
            </a:r>
          </a:p>
          <a:p>
            <a:pPr marL="641350" algn="just">
              <a:buClr>
                <a:srgbClr val="415364"/>
              </a:buClr>
            </a:pPr>
            <a:r>
              <a:rPr lang="fr-FR" sz="1600" dirty="0" smtClean="0"/>
              <a:t>Tests fiables et standardisés</a:t>
            </a:r>
          </a:p>
          <a:p>
            <a:pPr marL="641350" algn="just">
              <a:buClr>
                <a:srgbClr val="415364"/>
              </a:buClr>
            </a:pPr>
            <a:endParaRPr lang="fr-FR" sz="1600" dirty="0"/>
          </a:p>
          <a:p>
            <a:pPr marL="355600" indent="0" algn="just">
              <a:buClr>
                <a:srgbClr val="415364"/>
              </a:buClr>
              <a:buNone/>
            </a:pPr>
            <a:r>
              <a:rPr lang="fr-FR" sz="1600" dirty="0" err="1"/>
              <a:t>AcSé</a:t>
            </a:r>
            <a:r>
              <a:rPr lang="fr-FR" sz="1600" dirty="0"/>
              <a:t> s’inscrit en complément de la recherche de développement des firmes </a:t>
            </a:r>
            <a:r>
              <a:rPr lang="fr-FR" sz="1600" dirty="0" smtClean="0"/>
              <a:t>pharmaceutiques </a:t>
            </a:r>
            <a:r>
              <a:rPr lang="fr-FR" sz="1600" dirty="0"/>
              <a:t>avec les groupes coopérateurs. </a:t>
            </a:r>
          </a:p>
          <a:p>
            <a:pPr marL="355600" indent="0" algn="just">
              <a:buClr>
                <a:srgbClr val="415364"/>
              </a:buClr>
              <a:buNone/>
            </a:pPr>
            <a:r>
              <a:rPr lang="fr-FR" sz="1600" dirty="0"/>
              <a:t>Ne se substitue pas à la recherche de développement afin de ne pas pénaliser la France pour la recherche industrielle (la France doit rester attractive)</a:t>
            </a:r>
          </a:p>
          <a:p>
            <a:pPr marL="641350" algn="just">
              <a:buClr>
                <a:srgbClr val="415364"/>
              </a:buClr>
            </a:pPr>
            <a:endParaRPr lang="fr-FR" sz="1600" dirty="0" smtClean="0"/>
          </a:p>
          <a:p>
            <a:endParaRPr lang="en-US" dirty="0"/>
          </a:p>
          <a:p>
            <a:endParaRPr lang="fr-FR" dirty="0"/>
          </a:p>
        </p:txBody>
      </p:sp>
      <p:sp>
        <p:nvSpPr>
          <p:cNvPr id="2" name="Espace réservé du pied de page 1"/>
          <p:cNvSpPr>
            <a:spLocks noGrp="1"/>
          </p:cNvSpPr>
          <p:nvPr>
            <p:ph type="ftr" sz="quarter" idx="10"/>
          </p:nvPr>
        </p:nvSpPr>
        <p:spPr/>
        <p:txBody>
          <a:bodyPr/>
          <a:lstStyle/>
          <a:p>
            <a:r>
              <a:rPr lang="fr-FR" smtClean="0"/>
              <a:t>Ateliers de la Recherche Clinique - 06-Avril-2023</a:t>
            </a:r>
            <a:endParaRPr lang="fr-FR" dirty="0"/>
          </a:p>
        </p:txBody>
      </p:sp>
    </p:spTree>
    <p:extLst>
      <p:ext uri="{BB962C8B-B14F-4D97-AF65-F5344CB8AC3E}">
        <p14:creationId xmlns:p14="http://schemas.microsoft.com/office/powerpoint/2010/main" val="3873692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sz="2800" dirty="0" smtClean="0"/>
              <a:t>Programme </a:t>
            </a:r>
            <a:r>
              <a:rPr lang="fr-FR" sz="2800" dirty="0" err="1" smtClean="0"/>
              <a:t>AcSé</a:t>
            </a:r>
            <a:endParaRPr lang="fr-FR" sz="2800" dirty="0"/>
          </a:p>
        </p:txBody>
      </p:sp>
      <p:pic>
        <p:nvPicPr>
          <p:cNvPr id="6" name="Image 5"/>
          <p:cNvPicPr>
            <a:picLocks noChangeAspect="1"/>
          </p:cNvPicPr>
          <p:nvPr/>
        </p:nvPicPr>
        <p:blipFill>
          <a:blip r:embed="rId3"/>
          <a:stretch>
            <a:fillRect/>
          </a:stretch>
        </p:blipFill>
        <p:spPr>
          <a:xfrm>
            <a:off x="23525" y="1053532"/>
            <a:ext cx="9120475" cy="4706422"/>
          </a:xfrm>
          <a:prstGeom prst="rect">
            <a:avLst/>
          </a:prstGeom>
        </p:spPr>
      </p:pic>
      <p:pic>
        <p:nvPicPr>
          <p:cNvPr id="8" name="Image 7"/>
          <p:cNvPicPr>
            <a:picLocks noChangeAspect="1"/>
          </p:cNvPicPr>
          <p:nvPr/>
        </p:nvPicPr>
        <p:blipFill>
          <a:blip r:embed="rId4"/>
          <a:stretch>
            <a:fillRect/>
          </a:stretch>
        </p:blipFill>
        <p:spPr>
          <a:xfrm>
            <a:off x="8416645" y="5027598"/>
            <a:ext cx="564654" cy="278563"/>
          </a:xfrm>
          <a:prstGeom prst="rect">
            <a:avLst/>
          </a:prstGeom>
        </p:spPr>
      </p:pic>
      <p:sp>
        <p:nvSpPr>
          <p:cNvPr id="9" name="Virage 8"/>
          <p:cNvSpPr/>
          <p:nvPr/>
        </p:nvSpPr>
        <p:spPr>
          <a:xfrm rot="5400000">
            <a:off x="8172400" y="4293096"/>
            <a:ext cx="576064" cy="360040"/>
          </a:xfrm>
          <a:prstGeom prst="ben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dirty="0" smtClean="0">
              <a:solidFill>
                <a:schemeClr val="tx1"/>
              </a:solidFill>
            </a:endParaRPr>
          </a:p>
        </p:txBody>
      </p:sp>
      <p:sp>
        <p:nvSpPr>
          <p:cNvPr id="12" name="ZoneTexte 11"/>
          <p:cNvSpPr txBox="1"/>
          <p:nvPr/>
        </p:nvSpPr>
        <p:spPr>
          <a:xfrm>
            <a:off x="8280412" y="4861465"/>
            <a:ext cx="1152128" cy="138499"/>
          </a:xfrm>
          <a:prstGeom prst="rect">
            <a:avLst/>
          </a:prstGeom>
          <a:noFill/>
        </p:spPr>
        <p:txBody>
          <a:bodyPr wrap="square" lIns="36000" tIns="0" rIns="36000" bIns="0" rtlCol="0">
            <a:spAutoFit/>
          </a:bodyPr>
          <a:lstStyle/>
          <a:p>
            <a:r>
              <a:rPr lang="fr-FR" sz="900" i="1" dirty="0" smtClean="0">
                <a:solidFill>
                  <a:srgbClr val="6600CC"/>
                </a:solidFill>
              </a:rPr>
              <a:t>MAPPYACTS 2</a:t>
            </a:r>
          </a:p>
        </p:txBody>
      </p:sp>
      <p:sp>
        <p:nvSpPr>
          <p:cNvPr id="13" name="ZoneTexte 12"/>
          <p:cNvSpPr txBox="1"/>
          <p:nvPr/>
        </p:nvSpPr>
        <p:spPr>
          <a:xfrm>
            <a:off x="8239377" y="5374138"/>
            <a:ext cx="1033286" cy="138499"/>
          </a:xfrm>
          <a:prstGeom prst="rect">
            <a:avLst/>
          </a:prstGeom>
          <a:noFill/>
        </p:spPr>
        <p:txBody>
          <a:bodyPr wrap="square" lIns="36000" tIns="0" rIns="36000" bIns="0" rtlCol="0">
            <a:spAutoFit/>
          </a:bodyPr>
          <a:lstStyle/>
          <a:p>
            <a:r>
              <a:rPr lang="fr-FR" sz="900" i="1" dirty="0" err="1" smtClean="0">
                <a:solidFill>
                  <a:srgbClr val="FF3300"/>
                </a:solidFill>
              </a:rPr>
              <a:t>Since</a:t>
            </a:r>
            <a:r>
              <a:rPr lang="fr-FR" sz="900" i="1" dirty="0" smtClean="0">
                <a:solidFill>
                  <a:srgbClr val="FF3300"/>
                </a:solidFill>
              </a:rPr>
              <a:t> Sept 2022</a:t>
            </a:r>
          </a:p>
        </p:txBody>
      </p:sp>
      <p:sp>
        <p:nvSpPr>
          <p:cNvPr id="3" name="Espace réservé du pied de page 2"/>
          <p:cNvSpPr>
            <a:spLocks noGrp="1"/>
          </p:cNvSpPr>
          <p:nvPr>
            <p:ph type="ftr" sz="quarter" idx="10"/>
          </p:nvPr>
        </p:nvSpPr>
        <p:spPr/>
        <p:txBody>
          <a:bodyPr/>
          <a:lstStyle/>
          <a:p>
            <a:r>
              <a:rPr lang="fr-FR" smtClean="0"/>
              <a:t>Ateliers de la Recherche Clinique - 06-Avril-2023</a:t>
            </a:r>
            <a:endParaRPr lang="fr-FR" dirty="0"/>
          </a:p>
        </p:txBody>
      </p:sp>
    </p:spTree>
    <p:extLst>
      <p:ext uri="{BB962C8B-B14F-4D97-AF65-F5344CB8AC3E}">
        <p14:creationId xmlns:p14="http://schemas.microsoft.com/office/powerpoint/2010/main" val="1724985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893658" y="2843082"/>
            <a:ext cx="7848872" cy="1810054"/>
          </a:xfrm>
        </p:spPr>
        <p:txBody>
          <a:bodyPr/>
          <a:lstStyle/>
          <a:p>
            <a:r>
              <a:rPr lang="fr-FR" dirty="0" err="1" smtClean="0"/>
              <a:t>AcSé</a:t>
            </a:r>
            <a:r>
              <a:rPr lang="fr-FR" dirty="0" smtClean="0"/>
              <a:t> </a:t>
            </a:r>
            <a:r>
              <a:rPr lang="fr-FR" dirty="0" err="1" smtClean="0"/>
              <a:t>crizotinib</a:t>
            </a:r>
            <a:r>
              <a:rPr lang="fr-FR" dirty="0" smtClean="0"/>
              <a:t> et </a:t>
            </a:r>
            <a:r>
              <a:rPr lang="fr-FR" dirty="0" err="1" smtClean="0"/>
              <a:t>vemurafenib</a:t>
            </a:r>
            <a:endParaRPr lang="fr-FR" dirty="0"/>
          </a:p>
        </p:txBody>
      </p:sp>
      <p:sp>
        <p:nvSpPr>
          <p:cNvPr id="8" name="Espace réservé du texte 7"/>
          <p:cNvSpPr>
            <a:spLocks noGrp="1"/>
          </p:cNvSpPr>
          <p:nvPr>
            <p:ph type="body" sz="quarter" idx="11"/>
          </p:nvPr>
        </p:nvSpPr>
        <p:spPr>
          <a:xfrm>
            <a:off x="533618" y="3799658"/>
            <a:ext cx="8568952" cy="1089974"/>
          </a:xfrm>
        </p:spPr>
        <p:txBody>
          <a:bodyPr/>
          <a:lstStyle/>
          <a:p>
            <a:r>
              <a:rPr lang="en-US" sz="2400" dirty="0" smtClean="0"/>
              <a:t>Etudes </a:t>
            </a:r>
            <a:r>
              <a:rPr lang="en-US" sz="2400" dirty="0" err="1" smtClean="0"/>
              <a:t>d’accès</a:t>
            </a:r>
            <a:r>
              <a:rPr lang="en-US" sz="2400" dirty="0" smtClean="0"/>
              <a:t> </a:t>
            </a:r>
            <a:r>
              <a:rPr lang="en-US" sz="2400" dirty="0" err="1" smtClean="0"/>
              <a:t>sécurisé</a:t>
            </a:r>
            <a:r>
              <a:rPr lang="en-US" sz="2400" dirty="0" smtClean="0"/>
              <a:t> aux therapies </a:t>
            </a:r>
            <a:r>
              <a:rPr lang="en-US" sz="2400" dirty="0" err="1" smtClean="0"/>
              <a:t>ciblées</a:t>
            </a:r>
            <a:r>
              <a:rPr lang="en-US" sz="2400" dirty="0" smtClean="0"/>
              <a:t> pour patients </a:t>
            </a:r>
            <a:r>
              <a:rPr lang="en-US" sz="2400" dirty="0" err="1" smtClean="0"/>
              <a:t>pédiatriques</a:t>
            </a:r>
            <a:r>
              <a:rPr lang="en-US" sz="2400" dirty="0" smtClean="0"/>
              <a:t> et </a:t>
            </a:r>
            <a:r>
              <a:rPr lang="en-US" sz="2400" dirty="0" err="1" smtClean="0"/>
              <a:t>adultes</a:t>
            </a:r>
            <a:r>
              <a:rPr lang="en-US" sz="2400" dirty="0" smtClean="0"/>
              <a:t>, pan cancer</a:t>
            </a:r>
          </a:p>
        </p:txBody>
      </p:sp>
      <p:sp>
        <p:nvSpPr>
          <p:cNvPr id="9" name="Espace réservé du texte 8"/>
          <p:cNvSpPr>
            <a:spLocks noGrp="1"/>
          </p:cNvSpPr>
          <p:nvPr>
            <p:ph type="body" sz="quarter" idx="13"/>
          </p:nvPr>
        </p:nvSpPr>
        <p:spPr>
          <a:xfrm>
            <a:off x="2355495" y="5119414"/>
            <a:ext cx="4410809" cy="263656"/>
          </a:xfrm>
        </p:spPr>
        <p:txBody>
          <a:bodyPr/>
          <a:lstStyle/>
          <a:p>
            <a:r>
              <a:rPr lang="fr-FR" sz="1400" dirty="0" smtClean="0"/>
              <a:t>Prof. Gilles VASSAL</a:t>
            </a:r>
          </a:p>
          <a:p>
            <a:r>
              <a:rPr lang="fr-FR" sz="1400" dirty="0" smtClean="0"/>
              <a:t>Prof. Jean-Yves BLAY</a:t>
            </a:r>
            <a:endParaRPr lang="fr-FR" sz="1400" dirty="0"/>
          </a:p>
        </p:txBody>
      </p:sp>
      <p:sp>
        <p:nvSpPr>
          <p:cNvPr id="10" name="Espace réservé du texte 9"/>
          <p:cNvSpPr>
            <a:spLocks noGrp="1"/>
          </p:cNvSpPr>
          <p:nvPr>
            <p:ph type="body" sz="quarter" idx="16"/>
          </p:nvPr>
        </p:nvSpPr>
        <p:spPr>
          <a:xfrm>
            <a:off x="2987824" y="5664530"/>
            <a:ext cx="3528112" cy="215444"/>
          </a:xfrm>
        </p:spPr>
        <p:txBody>
          <a:bodyPr/>
          <a:lstStyle/>
          <a:p>
            <a:r>
              <a:rPr lang="en-GB" sz="1400" dirty="0" err="1" smtClean="0"/>
              <a:t>Investigateurs</a:t>
            </a:r>
            <a:r>
              <a:rPr lang="en-GB" sz="1400" dirty="0" smtClean="0"/>
              <a:t> </a:t>
            </a:r>
            <a:r>
              <a:rPr lang="en-GB" sz="1400" dirty="0" err="1" smtClean="0"/>
              <a:t>coordonnateurs</a:t>
            </a:r>
            <a:endParaRPr lang="en-GB" sz="1400" dirty="0"/>
          </a:p>
        </p:txBody>
      </p:sp>
      <p:pic>
        <p:nvPicPr>
          <p:cNvPr id="1026" name="Picture 2" descr="Institut National du Canc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24" y="163884"/>
            <a:ext cx="2616555" cy="88885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a:stretch>
            <a:fillRect/>
          </a:stretch>
        </p:blipFill>
        <p:spPr>
          <a:xfrm>
            <a:off x="5940152" y="260648"/>
            <a:ext cx="2914650" cy="695325"/>
          </a:xfrm>
          <a:prstGeom prst="rect">
            <a:avLst/>
          </a:prstGeom>
        </p:spPr>
      </p:pic>
      <p:sp>
        <p:nvSpPr>
          <p:cNvPr id="12" name="Espace réservé du contenu 10"/>
          <p:cNvSpPr txBox="1">
            <a:spLocks/>
          </p:cNvSpPr>
          <p:nvPr/>
        </p:nvSpPr>
        <p:spPr>
          <a:xfrm>
            <a:off x="3300900" y="6170176"/>
            <a:ext cx="2520000" cy="198775"/>
          </a:xfrm>
          <a:prstGeom prst="rect">
            <a:avLst/>
          </a:prstGeom>
        </p:spPr>
        <p:txBody>
          <a:bodyPr vert="horz" lIns="36000" tIns="0" rIns="36000" bIns="0" rtlCol="0">
            <a:noAutofit/>
          </a:bodyPr>
          <a:lstStyle>
            <a:lvl1pPr marL="0" indent="0" algn="ctr" defTabSz="685800" rtl="0" eaLnBrk="1" latinLnBrk="0" hangingPunct="1">
              <a:lnSpc>
                <a:spcPct val="100000"/>
              </a:lnSpc>
              <a:spcBef>
                <a:spcPts val="0"/>
              </a:spcBef>
              <a:buFontTx/>
              <a:buNone/>
              <a:defRPr lang="fr-FR" sz="1000" b="0" kern="1200" baseline="0" dirty="0">
                <a:solidFill>
                  <a:schemeClr val="accent1"/>
                </a:solidFill>
                <a:latin typeface="Ubuntu" panose="020B0504030602030204"/>
                <a:ea typeface="+mn-ea"/>
                <a:cs typeface="+mn-cs"/>
              </a:defRPr>
            </a:lvl1pPr>
            <a:lvl2pPr marL="180000" indent="-180000" algn="l" defTabSz="685800" rtl="0" eaLnBrk="1" latinLnBrk="0" hangingPunct="1">
              <a:lnSpc>
                <a:spcPct val="100000"/>
              </a:lnSpc>
              <a:spcBef>
                <a:spcPts val="600"/>
              </a:spcBef>
              <a:buClr>
                <a:srgbClr val="EA560D"/>
              </a:buClr>
              <a:buSzPct val="100000"/>
              <a:buFont typeface="Courier New" panose="02070309020205020404" pitchFamily="49" charset="0"/>
              <a:buChar char="o"/>
              <a:defRPr sz="1800" kern="1200">
                <a:solidFill>
                  <a:srgbClr val="415364"/>
                </a:solidFill>
                <a:latin typeface="Ubuntu"/>
                <a:ea typeface="+mn-ea"/>
                <a:cs typeface="+mn-cs"/>
              </a:defRPr>
            </a:lvl2pPr>
            <a:lvl3pPr marL="360000" indent="-180000" algn="l" defTabSz="685800" rtl="0" eaLnBrk="1" latinLnBrk="0" hangingPunct="1">
              <a:lnSpc>
                <a:spcPct val="100000"/>
              </a:lnSpc>
              <a:spcBef>
                <a:spcPts val="300"/>
              </a:spcBef>
              <a:buClrTx/>
              <a:buSzPct val="100000"/>
              <a:buFont typeface="Courier New" panose="02070309020205020404" pitchFamily="49" charset="0"/>
              <a:buChar char="o"/>
              <a:defRPr sz="1600" kern="1200">
                <a:solidFill>
                  <a:srgbClr val="415364"/>
                </a:solidFill>
                <a:latin typeface="Ubuntu"/>
                <a:ea typeface="+mn-ea"/>
                <a:cs typeface="+mn-cs"/>
              </a:defRPr>
            </a:lvl3pPr>
            <a:lvl4pPr marL="540000" indent="-180000" algn="l" defTabSz="685800" rtl="0" eaLnBrk="1" latinLnBrk="0" hangingPunct="1">
              <a:lnSpc>
                <a:spcPct val="100000"/>
              </a:lnSpc>
              <a:spcBef>
                <a:spcPts val="0"/>
              </a:spcBef>
              <a:buClr>
                <a:schemeClr val="accent6">
                  <a:lumMod val="60000"/>
                  <a:lumOff val="40000"/>
                </a:schemeClr>
              </a:buClr>
              <a:buSzPct val="100000"/>
              <a:buFont typeface="Courier New" panose="02070309020205020404" pitchFamily="49" charset="0"/>
              <a:buChar char="o"/>
              <a:defRPr sz="1600" kern="1200">
                <a:solidFill>
                  <a:srgbClr val="415364"/>
                </a:solidFill>
                <a:latin typeface="Ubuntu"/>
                <a:ea typeface="+mn-ea"/>
                <a:cs typeface="+mn-cs"/>
              </a:defRPr>
            </a:lvl4pPr>
            <a:lvl5pPr marL="747450" indent="-171450" algn="l" defTabSz="685800" rtl="0" eaLnBrk="1" latinLnBrk="0" hangingPunct="1">
              <a:lnSpc>
                <a:spcPct val="100000"/>
              </a:lnSpc>
              <a:spcBef>
                <a:spcPts val="300"/>
              </a:spcBef>
              <a:buClr>
                <a:schemeClr val="accent4">
                  <a:lumMod val="60000"/>
                  <a:lumOff val="40000"/>
                </a:schemeClr>
              </a:buClr>
              <a:buFont typeface="Courier New" panose="02070309020205020404" pitchFamily="49" charset="0"/>
              <a:buChar char="o"/>
              <a:defRPr sz="1400" i="0" kern="1200">
                <a:solidFill>
                  <a:srgbClr val="415364"/>
                </a:solidFill>
                <a:latin typeface="Ubuntu"/>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smtClean="0"/>
              <a:t>Le 06/04/2023</a:t>
            </a:r>
            <a:endParaRPr lang="fr-FR" dirty="0"/>
          </a:p>
        </p:txBody>
      </p:sp>
    </p:spTree>
    <p:extLst>
      <p:ext uri="{BB962C8B-B14F-4D97-AF65-F5344CB8AC3E}">
        <p14:creationId xmlns:p14="http://schemas.microsoft.com/office/powerpoint/2010/main" val="2003671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937980" y="116632"/>
            <a:ext cx="7941733" cy="458510"/>
          </a:xfrm>
        </p:spPr>
        <p:txBody>
          <a:bodyPr/>
          <a:lstStyle/>
          <a:p>
            <a:r>
              <a:rPr lang="fr-FR" sz="2800" dirty="0" err="1" smtClean="0"/>
              <a:t>AcSé</a:t>
            </a:r>
            <a:r>
              <a:rPr lang="fr-FR" sz="2800" dirty="0" smtClean="0"/>
              <a:t> </a:t>
            </a:r>
            <a:r>
              <a:rPr lang="fr-FR" sz="2800" dirty="0" err="1" smtClean="0"/>
              <a:t>Crizotinib</a:t>
            </a:r>
            <a:endParaRPr lang="fr-FR" sz="2800" dirty="0"/>
          </a:p>
        </p:txBody>
      </p:sp>
      <p:sp>
        <p:nvSpPr>
          <p:cNvPr id="3" name="Rectangle 2"/>
          <p:cNvSpPr/>
          <p:nvPr/>
        </p:nvSpPr>
        <p:spPr>
          <a:xfrm>
            <a:off x="670801" y="1124744"/>
            <a:ext cx="8208912" cy="4616648"/>
          </a:xfrm>
          <a:prstGeom prst="rect">
            <a:avLst/>
          </a:prstGeom>
        </p:spPr>
        <p:txBody>
          <a:bodyPr wrap="square">
            <a:spAutoFit/>
          </a:bodyPr>
          <a:lstStyle/>
          <a:p>
            <a:pPr fontAlgn="auto">
              <a:spcBef>
                <a:spcPts val="0"/>
              </a:spcBef>
              <a:spcAft>
                <a:spcPts val="0"/>
              </a:spcAft>
              <a:defRPr/>
            </a:pPr>
            <a:r>
              <a:rPr lang="fr-FR" sz="2000" b="1" dirty="0" err="1" smtClean="0">
                <a:solidFill>
                  <a:srgbClr val="EA560D"/>
                </a:solidFill>
                <a:latin typeface="Ubuntu" panose="020B0504030602030204" pitchFamily="34" charset="0"/>
                <a:cs typeface="Arial" panose="020B0604020202020204" pitchFamily="34" charset="0"/>
              </a:rPr>
              <a:t>Crizotinib</a:t>
            </a:r>
            <a:endParaRPr lang="fr-FR" sz="2000" b="1" dirty="0" smtClean="0">
              <a:solidFill>
                <a:srgbClr val="EA560D"/>
              </a:solidFill>
              <a:latin typeface="Ubuntu" panose="020B0504030602030204" pitchFamily="34" charset="0"/>
              <a:cs typeface="Arial" panose="020B0604020202020204" pitchFamily="34" charset="0"/>
            </a:endParaRPr>
          </a:p>
          <a:p>
            <a:pPr fontAlgn="auto">
              <a:spcBef>
                <a:spcPts val="0"/>
              </a:spcBef>
              <a:spcAft>
                <a:spcPts val="0"/>
              </a:spcAft>
              <a:defRPr/>
            </a:pPr>
            <a:endParaRPr lang="fr-FR" sz="2000" b="1" dirty="0">
              <a:solidFill>
                <a:srgbClr val="EA560D"/>
              </a:solidFill>
              <a:latin typeface="Ubuntu" panose="020B0504030602030204" pitchFamily="34" charset="0"/>
              <a:cs typeface="Arial" panose="020B0604020202020204" pitchFamily="34" charset="0"/>
            </a:endParaRPr>
          </a:p>
          <a:p>
            <a:pPr marL="457200" indent="-457200" fontAlgn="auto">
              <a:spcBef>
                <a:spcPts val="0"/>
              </a:spcBef>
              <a:spcAft>
                <a:spcPts val="0"/>
              </a:spcAft>
              <a:buFont typeface="Courier New" panose="02070309020205020404" pitchFamily="49" charset="0"/>
              <a:buChar char="o"/>
              <a:defRPr/>
            </a:pPr>
            <a:r>
              <a:rPr lang="fr-FR" dirty="0">
                <a:solidFill>
                  <a:srgbClr val="415364"/>
                </a:solidFill>
                <a:latin typeface="Ubuntu" panose="020B0504030602030204" pitchFamily="34" charset="0"/>
                <a:cs typeface="Arial" panose="020B0604020202020204" pitchFamily="34" charset="0"/>
              </a:rPr>
              <a:t>Inhibiteur de </a:t>
            </a:r>
            <a:r>
              <a:rPr lang="fr-FR" dirty="0" smtClean="0">
                <a:solidFill>
                  <a:srgbClr val="415364"/>
                </a:solidFill>
                <a:latin typeface="Ubuntu" panose="020B0504030602030204" pitchFamily="34" charset="0"/>
                <a:cs typeface="Arial" panose="020B0604020202020204" pitchFamily="34" charset="0"/>
              </a:rPr>
              <a:t>ALK</a:t>
            </a:r>
            <a:r>
              <a:rPr lang="fr-FR" dirty="0">
                <a:solidFill>
                  <a:srgbClr val="415364"/>
                </a:solidFill>
                <a:latin typeface="Ubuntu" panose="020B0504030602030204" pitchFamily="34" charset="0"/>
                <a:cs typeface="Arial" panose="020B0604020202020204" pitchFamily="34" charset="0"/>
              </a:rPr>
              <a:t>, MET et ROS1</a:t>
            </a:r>
          </a:p>
          <a:p>
            <a:pPr marL="457200" indent="-457200" fontAlgn="auto">
              <a:spcBef>
                <a:spcPts val="0"/>
              </a:spcBef>
              <a:spcAft>
                <a:spcPts val="0"/>
              </a:spcAft>
              <a:buFont typeface="Courier New" panose="02070309020205020404" pitchFamily="49" charset="0"/>
              <a:buChar char="o"/>
              <a:defRPr/>
            </a:pPr>
            <a:r>
              <a:rPr lang="fr-FR" dirty="0" smtClean="0">
                <a:solidFill>
                  <a:srgbClr val="415364"/>
                </a:solidFill>
                <a:latin typeface="Ubuntu" panose="020B0504030602030204" pitchFamily="34" charset="0"/>
                <a:cs typeface="Arial" panose="020B0604020202020204" pitchFamily="34" charset="0"/>
              </a:rPr>
              <a:t>Indications </a:t>
            </a:r>
            <a:r>
              <a:rPr lang="fr-FR" dirty="0">
                <a:solidFill>
                  <a:srgbClr val="415364"/>
                </a:solidFill>
                <a:latin typeface="Ubuntu" panose="020B0504030602030204" pitchFamily="34" charset="0"/>
                <a:cs typeface="Arial" panose="020B0604020202020204" pitchFamily="34" charset="0"/>
              </a:rPr>
              <a:t>valides en 2012 : ALK+ NSCLC (depuis 10/2012 en EU) </a:t>
            </a:r>
          </a:p>
          <a:p>
            <a:pPr marL="457200" indent="-457200" fontAlgn="auto">
              <a:spcBef>
                <a:spcPts val="0"/>
              </a:spcBef>
              <a:spcAft>
                <a:spcPts val="0"/>
              </a:spcAft>
              <a:buFont typeface="Courier New" panose="02070309020205020404" pitchFamily="49" charset="0"/>
              <a:buChar char="o"/>
              <a:defRPr/>
            </a:pPr>
            <a:r>
              <a:rPr lang="fr-FR" dirty="0" smtClean="0">
                <a:solidFill>
                  <a:srgbClr val="415364"/>
                </a:solidFill>
                <a:latin typeface="Ubuntu" panose="020B0504030602030204" pitchFamily="34" charset="0"/>
                <a:cs typeface="Arial" panose="020B0604020202020204" pitchFamily="34" charset="0"/>
              </a:rPr>
              <a:t>Cibles </a:t>
            </a:r>
            <a:r>
              <a:rPr lang="fr-FR" dirty="0">
                <a:solidFill>
                  <a:srgbClr val="415364"/>
                </a:solidFill>
                <a:latin typeface="Ubuntu" panose="020B0504030602030204" pitchFamily="34" charset="0"/>
                <a:cs typeface="Arial" panose="020B0604020202020204" pitchFamily="34" charset="0"/>
              </a:rPr>
              <a:t>altérées dans plus de 17 cancers adultes </a:t>
            </a:r>
            <a:r>
              <a:rPr lang="fr-FR" dirty="0" smtClean="0">
                <a:solidFill>
                  <a:srgbClr val="415364"/>
                </a:solidFill>
                <a:latin typeface="Ubuntu" panose="020B0504030602030204" pitchFamily="34" charset="0"/>
                <a:cs typeface="Arial" panose="020B0604020202020204" pitchFamily="34" charset="0"/>
              </a:rPr>
              <a:t>et enfants</a:t>
            </a:r>
          </a:p>
          <a:p>
            <a:pPr marL="457200" indent="-457200" fontAlgn="auto">
              <a:spcBef>
                <a:spcPts val="0"/>
              </a:spcBef>
              <a:spcAft>
                <a:spcPts val="0"/>
              </a:spcAft>
              <a:buFont typeface="Courier New" panose="02070309020205020404" pitchFamily="49" charset="0"/>
              <a:buChar char="o"/>
              <a:defRPr/>
            </a:pPr>
            <a:endParaRPr lang="fr-FR" dirty="0">
              <a:solidFill>
                <a:srgbClr val="415364"/>
              </a:solidFill>
              <a:latin typeface="Ubuntu" panose="020B0504030602030204" pitchFamily="34" charset="0"/>
              <a:cs typeface="Arial" panose="020B0604020202020204" pitchFamily="34" charset="0"/>
            </a:endParaRPr>
          </a:p>
          <a:p>
            <a:pPr>
              <a:defRPr/>
            </a:pPr>
            <a:r>
              <a:rPr lang="fr-FR" sz="2000" b="1" dirty="0">
                <a:solidFill>
                  <a:srgbClr val="EA560D"/>
                </a:solidFill>
                <a:latin typeface="Ubuntu" panose="020B0504030602030204" pitchFamily="34" charset="0"/>
                <a:cs typeface="Arial" panose="020B0604020202020204" pitchFamily="34" charset="0"/>
              </a:rPr>
              <a:t>Essai </a:t>
            </a:r>
            <a:r>
              <a:rPr lang="fr-FR" sz="2000" b="1" dirty="0" err="1">
                <a:solidFill>
                  <a:srgbClr val="EA560D"/>
                </a:solidFill>
                <a:latin typeface="Ubuntu" panose="020B0504030602030204" pitchFamily="34" charset="0"/>
                <a:cs typeface="Arial" panose="020B0604020202020204" pitchFamily="34" charset="0"/>
              </a:rPr>
              <a:t>AcSé</a:t>
            </a:r>
            <a:r>
              <a:rPr lang="fr-FR" sz="2000" b="1" dirty="0">
                <a:solidFill>
                  <a:srgbClr val="EA560D"/>
                </a:solidFill>
                <a:latin typeface="Ubuntu" panose="020B0504030602030204" pitchFamily="34" charset="0"/>
                <a:cs typeface="Arial" panose="020B0604020202020204" pitchFamily="34" charset="0"/>
              </a:rPr>
              <a:t> </a:t>
            </a:r>
            <a:r>
              <a:rPr lang="fr-FR" sz="2000" b="1" dirty="0" err="1">
                <a:solidFill>
                  <a:srgbClr val="EA560D"/>
                </a:solidFill>
                <a:latin typeface="Ubuntu" panose="020B0504030602030204" pitchFamily="34" charset="0"/>
                <a:cs typeface="Arial" panose="020B0604020202020204" pitchFamily="34" charset="0"/>
              </a:rPr>
              <a:t>Crizotinib</a:t>
            </a:r>
            <a:endParaRPr lang="fr-FR" sz="2000" b="1" dirty="0">
              <a:solidFill>
                <a:srgbClr val="EA560D"/>
              </a:solidFill>
              <a:latin typeface="Ubuntu" panose="020B0504030602030204" pitchFamily="34" charset="0"/>
              <a:cs typeface="Arial" panose="020B0604020202020204" pitchFamily="34" charset="0"/>
            </a:endParaRPr>
          </a:p>
          <a:p>
            <a:pPr marL="457200" indent="-457200" algn="just">
              <a:buFont typeface="Courier New" panose="02070309020205020404" pitchFamily="49" charset="0"/>
              <a:buChar char="o"/>
              <a:defRPr/>
            </a:pPr>
            <a:r>
              <a:rPr lang="fr-FR" dirty="0" smtClean="0">
                <a:solidFill>
                  <a:srgbClr val="415364"/>
                </a:solidFill>
                <a:latin typeface="Ubuntu" panose="020B0504030602030204" pitchFamily="34" charset="0"/>
                <a:cs typeface="Arial" panose="020B0604020202020204" pitchFamily="34" charset="0"/>
              </a:rPr>
              <a:t>Essai </a:t>
            </a:r>
            <a:r>
              <a:rPr lang="fr-FR" dirty="0">
                <a:solidFill>
                  <a:srgbClr val="415364"/>
                </a:solidFill>
                <a:latin typeface="Ubuntu" panose="020B0504030602030204" pitchFamily="34" charset="0"/>
                <a:cs typeface="Arial" panose="020B0604020202020204" pitchFamily="34" charset="0"/>
              </a:rPr>
              <a:t>de phase II, </a:t>
            </a:r>
            <a:r>
              <a:rPr lang="fr-FR" dirty="0" smtClean="0">
                <a:solidFill>
                  <a:srgbClr val="415364"/>
                </a:solidFill>
                <a:latin typeface="Ubuntu" panose="020B0504030602030204" pitchFamily="34" charset="0"/>
                <a:cs typeface="Arial" panose="020B0604020202020204" pitchFamily="34" charset="0"/>
              </a:rPr>
              <a:t>guidé </a:t>
            </a:r>
            <a:r>
              <a:rPr lang="fr-FR" dirty="0">
                <a:solidFill>
                  <a:srgbClr val="415364"/>
                </a:solidFill>
                <a:latin typeface="Ubuntu" panose="020B0504030602030204" pitchFamily="34" charset="0"/>
                <a:cs typeface="Arial" panose="020B0604020202020204" pitchFamily="34" charset="0"/>
              </a:rPr>
              <a:t>par analyse biologique</a:t>
            </a:r>
            <a:r>
              <a:rPr lang="fr-FR">
                <a:solidFill>
                  <a:srgbClr val="415364"/>
                </a:solidFill>
                <a:latin typeface="Ubuntu" panose="020B0504030602030204" pitchFamily="34" charset="0"/>
                <a:cs typeface="Arial" panose="020B0604020202020204" pitchFamily="34" charset="0"/>
              </a:rPr>
              <a:t>, </a:t>
            </a:r>
            <a:r>
              <a:rPr lang="fr-FR" smtClean="0">
                <a:solidFill>
                  <a:srgbClr val="415364"/>
                </a:solidFill>
                <a:latin typeface="Ubuntu" panose="020B0504030602030204" pitchFamily="34" charset="0"/>
                <a:cs typeface="Arial" panose="020B0604020202020204" pitchFamily="34" charset="0"/>
              </a:rPr>
              <a:t>trans-tumorale, </a:t>
            </a:r>
            <a:r>
              <a:rPr lang="fr-FR" dirty="0">
                <a:solidFill>
                  <a:srgbClr val="415364"/>
                </a:solidFill>
                <a:latin typeface="Ubuntu" panose="020B0504030602030204" pitchFamily="34" charset="0"/>
                <a:cs typeface="Arial" panose="020B0604020202020204" pitchFamily="34" charset="0"/>
              </a:rPr>
              <a:t>multicentrique évaluant l’efficacité et la toxicité de la thérapie ciblée </a:t>
            </a:r>
            <a:r>
              <a:rPr lang="fr-FR" dirty="0" err="1">
                <a:solidFill>
                  <a:srgbClr val="415364"/>
                </a:solidFill>
                <a:latin typeface="Ubuntu" panose="020B0504030602030204" pitchFamily="34" charset="0"/>
                <a:cs typeface="Arial" panose="020B0604020202020204" pitchFamily="34" charset="0"/>
              </a:rPr>
              <a:t>crizotinib</a:t>
            </a:r>
            <a:r>
              <a:rPr lang="fr-FR" dirty="0">
                <a:solidFill>
                  <a:srgbClr val="415364"/>
                </a:solidFill>
                <a:latin typeface="Ubuntu" panose="020B0504030602030204" pitchFamily="34" charset="0"/>
                <a:cs typeface="Arial" panose="020B0604020202020204" pitchFamily="34" charset="0"/>
              </a:rPr>
              <a:t> en monothérapie chez des cohortes de patients avec des altérations moléculaires activatrices identifiées au niveau des gènes cibles du </a:t>
            </a:r>
            <a:r>
              <a:rPr lang="fr-FR" dirty="0" err="1">
                <a:solidFill>
                  <a:srgbClr val="415364"/>
                </a:solidFill>
                <a:latin typeface="Ubuntu" panose="020B0504030602030204" pitchFamily="34" charset="0"/>
                <a:cs typeface="Arial" panose="020B0604020202020204" pitchFamily="34" charset="0"/>
              </a:rPr>
              <a:t>crizotinib</a:t>
            </a:r>
            <a:r>
              <a:rPr lang="fr-FR" dirty="0">
                <a:solidFill>
                  <a:srgbClr val="415364"/>
                </a:solidFill>
                <a:latin typeface="Ubuntu" panose="020B0504030602030204" pitchFamily="34" charset="0"/>
                <a:cs typeface="Arial" panose="020B0604020202020204" pitchFamily="34" charset="0"/>
              </a:rPr>
              <a:t>. </a:t>
            </a:r>
            <a:endParaRPr lang="fr-FR" dirty="0" smtClean="0">
              <a:solidFill>
                <a:srgbClr val="415364"/>
              </a:solidFill>
              <a:latin typeface="Ubuntu" panose="020B0504030602030204" pitchFamily="34" charset="0"/>
              <a:cs typeface="Arial" panose="020B0604020202020204" pitchFamily="34" charset="0"/>
            </a:endParaRPr>
          </a:p>
          <a:p>
            <a:pPr marL="457200" indent="-457200" algn="just">
              <a:buFont typeface="Courier New" panose="02070309020205020404" pitchFamily="49" charset="0"/>
              <a:buChar char="o"/>
              <a:defRPr/>
            </a:pPr>
            <a:r>
              <a:rPr lang="fr-FR" dirty="0" smtClean="0">
                <a:solidFill>
                  <a:srgbClr val="415364"/>
                </a:solidFill>
                <a:latin typeface="Ubuntu" panose="020B0504030602030204" pitchFamily="34" charset="0"/>
                <a:cs typeface="Arial" panose="020B0604020202020204" pitchFamily="34" charset="0"/>
              </a:rPr>
              <a:t>Une cohorte est définie par une pathologie associée à une anomalie sur une cible du </a:t>
            </a:r>
            <a:r>
              <a:rPr lang="fr-FR" dirty="0" err="1" smtClean="0">
                <a:solidFill>
                  <a:srgbClr val="415364"/>
                </a:solidFill>
                <a:latin typeface="Ubuntu" panose="020B0504030602030204" pitchFamily="34" charset="0"/>
                <a:cs typeface="Arial" panose="020B0604020202020204" pitchFamily="34" charset="0"/>
              </a:rPr>
              <a:t>crizotinib</a:t>
            </a:r>
            <a:r>
              <a:rPr lang="fr-FR" dirty="0" smtClean="0">
                <a:solidFill>
                  <a:srgbClr val="415364"/>
                </a:solidFill>
                <a:latin typeface="Ubuntu" panose="020B0504030602030204" pitchFamily="34" charset="0"/>
                <a:cs typeface="Arial" panose="020B0604020202020204" pitchFamily="34" charset="0"/>
              </a:rPr>
              <a:t> (</a:t>
            </a:r>
            <a:r>
              <a:rPr lang="fr-FR" dirty="0" err="1" smtClean="0">
                <a:solidFill>
                  <a:srgbClr val="415364"/>
                </a:solidFill>
                <a:latin typeface="Ubuntu" panose="020B0504030602030204" pitchFamily="34" charset="0"/>
                <a:cs typeface="Arial" panose="020B0604020202020204" pitchFamily="34" charset="0"/>
              </a:rPr>
              <a:t>e.g</a:t>
            </a:r>
            <a:r>
              <a:rPr lang="fr-FR" dirty="0" smtClean="0">
                <a:solidFill>
                  <a:srgbClr val="415364"/>
                </a:solidFill>
                <a:latin typeface="Ubuntu" panose="020B0504030602030204" pitchFamily="34" charset="0"/>
                <a:cs typeface="Arial" panose="020B0604020202020204" pitchFamily="34" charset="0"/>
              </a:rPr>
              <a:t>. cancer gastrique avec une amplification de MET).</a:t>
            </a:r>
          </a:p>
          <a:p>
            <a:pPr marL="457200" indent="-457200" fontAlgn="auto">
              <a:spcBef>
                <a:spcPts val="0"/>
              </a:spcBef>
              <a:spcAft>
                <a:spcPts val="0"/>
              </a:spcAft>
              <a:buFont typeface="Courier New" panose="02070309020205020404" pitchFamily="49" charset="0"/>
              <a:buChar char="o"/>
              <a:defRPr/>
            </a:pPr>
            <a:endParaRPr lang="fr-FR" dirty="0">
              <a:solidFill>
                <a:srgbClr val="415364"/>
              </a:solidFill>
              <a:latin typeface="Ubuntu" panose="020B0504030602030204" pitchFamily="34" charset="0"/>
              <a:cs typeface="Arial" panose="020B0604020202020204" pitchFamily="34" charset="0"/>
            </a:endParaRPr>
          </a:p>
        </p:txBody>
      </p:sp>
      <p:sp>
        <p:nvSpPr>
          <p:cNvPr id="4" name="Espace réservé du pied de page 3"/>
          <p:cNvSpPr>
            <a:spLocks noGrp="1"/>
          </p:cNvSpPr>
          <p:nvPr>
            <p:ph type="ftr" sz="quarter" idx="10"/>
          </p:nvPr>
        </p:nvSpPr>
        <p:spPr/>
        <p:txBody>
          <a:bodyPr/>
          <a:lstStyle/>
          <a:p>
            <a:r>
              <a:rPr lang="fr-FR" smtClean="0"/>
              <a:t>Ateliers de la Recherche Clinique - 06-Avril-2023</a:t>
            </a:r>
            <a:endParaRPr lang="fr-FR" dirty="0"/>
          </a:p>
        </p:txBody>
      </p:sp>
    </p:spTree>
    <p:extLst>
      <p:ext uri="{BB962C8B-B14F-4D97-AF65-F5344CB8AC3E}">
        <p14:creationId xmlns:p14="http://schemas.microsoft.com/office/powerpoint/2010/main" val="29325667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X3N3aW1sYW5lc1YyIjpbXSwiQ3VsdHVyZUluZm9OYW1lIjoiZnIiLCJTdHlsZU5hbWUiOm51bGwsIlZlcnNpb24iOnsiJGlkIjoiMiIsIlZlcnNpb24iOiIzLjcuMyIsIk9yaWdpbmFsQXNzZW1ibHlWZXJzaW9uIjpudWxsLCJFZGl0aW9uIjpudWxsLCJMYXN0U2F2ZWRFZGl0aW9uIjoxLCJJc1BsdXNFZGl0aW9uIjpmYWxzZSwiSXNQcm9FZGl0aW9uIjpmYWxzZX0sIkVmZmVjdCI6MSwiU3R5bGUiOnsiJGlkIjoiMyIsIkRlZmF1bHREZXBlbmRlbmN5U3R5bGUiOnsiJGlkIjoiNCIsIkxpbmVTdHlsZSI6eyIkaWQiOiI1IiwiTGluZUNvbG9yIjp7IiRpZCI6IjYiLCIkdHlwZSI6Ik5MUkUuQ29tbW9uLkRvbS5Tb2xpZENvbG9yQnJ1c2gsIE5MUkUuQ29tbW9uIiwiQ29sb3IiOnsiJGlkIjoiNyIsIkEiOjI1NSwiUiI6MCwiRyI6MCwiQiI6MH19LCJMaW5lV2VpZ2h0IjoxLjAsIkxpbmVUeXBlIjowLCJQYXJlbnRTdHlsZSI6bnVsbH0sIkVuZEFycm93aGVhZExpbmVTdHlsZSI6eyIkaWQiOiI4IiwiS2luZCI6MSwiV2lkdGgiOjEsIkxlbmd0aCI6MCwiUGFyZW50U3R5bGUiOm51bGx9LCJCcmluZ1RvRnJvbnQiOnRydWUsIkVsYm93UmFkaXVzIjowLjAsIk1hcmdpbiI6eyIkaWQiOiI5IiwiVG9wIjowLjAsIkxlZnQiOjAuMCwiUmlnaHQiOjAuMCwiQm90dG9tIjowLjB9LCJQYWRkaW5nIjp7IiRpZCI6IjEwIiwiVG9wIjowLjAsIkxlZnQiOjAuMCwiUmlnaHQiOjAuMCwiQm90dG9tIjowLjB9LCJCYWNrZ3JvdW5kIjpudWxsLCJJc1Zpc2libGUiOnRydWUsIldpZHRoIjowLjAsIkhlaWdodCI6MC4wLCJCb3JkZXJTdHlsZSI6bnVsbCwiUGFyZW50U3R5bGUiOm51bGx9LCJDcml0aWNhbFBhdGhTdHlsZSI6eyIkaWQiOiIxMSIsIkNyaXRpY2FsUGF0aFN0eWxlT3B0aW9ucyI6MTUsIkxpbmVTdHlsZSI6eyIkaWQiOiIxMiIsIkxpbmVDb2xvciI6eyIkaWQiOiIxMyIsIiR0eXBlIjoiTkxSRS5Db21tb24uRG9tLlNvbGlkQ29sb3JCcnVzaCwgTkxSRS5Db21tb24iLCJDb2xvciI6eyIkaWQiOiIxNCIsIkEiOjI1NSwiUiI6MjIyLCJHIjo1MCwiQiI6NTB9fSwiTGluZVdlaWdodCI6MS4wLCJMaW5lVHlwZSI6MCwiUGFyZW50U3R5bGUiOm51bGx9LCJUaXRsZUZvcmVncm91bmQiOnsiJGlkIjoiMTUiLCJDb2xvciI6eyIkaWQiOiIxNiIsIkEiOjI1NSwiUiI6MTc2LCJHIjoxOSwiQiI6MjV9fSwiU2hhcGVzQmFja2dyb3VuZCI6eyIkaWQiOiIxNyIsIkNvbG9yIjp7IiRpZCI6IjE4IiwiQSI6MjU1LCJSIjoyNTMsIkciOjIwMywiQiI6MjA4fX0sIlNoYXBlc0JvcmRlclN0eWxlIjp7IiRpZCI6IjE5IiwiTGluZUNvbG9yIjp7IiRpZCI6IjIwIiwiJHR5cGUiOiJOTFJFLkNvbW1vbi5Eb20uU29saWRDb2xvckJydXNoLCBOTFJFLkNvbW1vbiIsIkNvbG9yIjp7IiRpZCI6IjIxIiwiQSI6MjU1LCJSIjoyMjIsIkciOjUwLCJCIjo1MH19LCJMaW5lV2VpZ2h0IjoxLjUsIkxpbmVUeXBlIjowLCJQYXJlbnRTdHlsZSI6bnVsbH0sIk1hcmdpbiI6eyIkaWQiOiIyMiIsIlRvcCI6MC4wLCJMZWZ0IjowLjAsIlJpZ2h0IjowLjAsIkJvdHRvbSI6MC4wfSwiUGFkZGluZyI6eyIkaWQiOiIyMyIsIlRvcCI6MC4wLCJMZWZ0IjowLjAsIlJpZ2h0IjowLjAsIkJvdHRvbSI6MC4wfSwiQmFja2dyb3VuZCI6bnVsbCwiSXNWaXNpYmxlIjpmYWxzZSwiV2lkdGgiOjAuMCwiSGVpZ2h0IjowLjAsIkJvcmRlclN0eWxlIjpudWxsLCJQYXJlbnRTdHlsZSI6bnVsbH0sIlRpbWViYW5kU3R5bGUiOnsiJGlkIjoiMjQiLCJTY2FsZU1hcmtpbmciOjEsIlNoYXBlIjowLCJTaGFwZVN0eWxlIjp7IiRpZCI6IjI1IiwiTWFyZ2luIjp7IiRpZCI6IjI2IiwiVG9wIjowLjAsIkxlZnQiOjEwLjAsIlJpZ2h0IjoxMC4wLCJCb3R0b20iOjAuMH0sIlBhZGRpbmciOnsiJGlkIjoiMjciLCJUb3AiOjMuMCwiTGVmdCI6MC4wLCJSaWdodCI6MC4wLCJCb3R0b20iOjMuMH0sIkJhY2tncm91bmQiOnsiJGlkIjoiMjgiLCJDb2xvciI6eyIkaWQiOiIyOSIsIkEiOjI1NSwiUiI6NjgsIkciOjg0LCJCIjoxMDZ9fSwiSXNWaXNpYmxlIjp0cnVlLCJXaWR0aCI6ODU4LjAsIkhlaWdodCI6MjAuMCwiQm9yZGVyU3R5bGUiOnsiJGlkIjoiMzAiLCJMaW5lQ29sb3IiOnsiJGlkIjoiMzEiLCIkdHlwZSI6Ik5MUkUuQ29tbW9uLkRvbS5Tb2xpZENvbG9yQnJ1c2gsIE5MUkUuQ29tbW9uIiwiQ29sb3IiOnsiJGlkIjoiMzIiLCJBIjoyNTUsIlIiOjI1NSwiRyI6MCwiQiI6MH19LCJMaW5lV2VpZ2h0IjowLjAsIkxpbmVUeXBlIjowLCJQYXJlbnRTdHlsZSI6bnVsbH0sIlBhcmVudFN0eWxlIjpudWxsfSwiTWlkZGxlVGllclNoYXBlU3R5bGUiOnsiJGlkIjoiMzMiLCJNYXJnaW4iOnsiJGlkIjoiMzQiLCJUb3AiOjAuMCwiTGVmdCI6MTAuMCwiUmlnaHQiOjEwLjAsIkJvdHRvbSI6MC4wfSwiUGFkZGluZyI6eyIkaWQiOiIzNSIsIlRvcCI6My4wLCJMZWZ0IjowLjAsIlJpZ2h0IjowLjAsIkJvdHRvbSI6My4wfSwiQmFja2dyb3VuZCI6eyIkaWQiOiIzNiIsIkNvbG9yIjp7IiRpZCI6IjM3IiwiQSI6MjU1LCJSIjo2OCwiRyI6ODQsIkIiOjEwNn19LCJJc1Zpc2libGUiOnRydWUsIldpZHRoIjo4NTguMCwiSGVpZ2h0IjoyMC4wLCJCb3JkZXJTdHlsZSI6eyIkaWQiOiIzOCIsIkxpbmVDb2xvciI6eyIkaWQiOiIzOSIsIiR0eXBlIjoiTkxSRS5Db21tb24uRG9tLlNvbGlkQ29sb3JCcnVzaCwgTkxSRS5Db21tb24iLCJDb2xvciI6eyIkaWQiOiI0MCIsIkEiOjI1NSwiUiI6MjU1LCJHIjowLCJCIjowfX0sIkxpbmVXZWlnaHQiOjAuMCwiTGluZVR5cGUiOjAsIlBhcmVudFN0eWxlIjpudWxsfSwiUGFyZW50U3R5bGUiOm51bGx9LCJCb3R0b21UaWVyU2hhcGVTdHlsZSI6eyIkaWQiOiI0MSIsIk1hcmdpbiI6eyIkaWQiOiI0MiIsIlRvcCI6MC4wLCJMZWZ0IjoxMC4wLCJSaWdodCI6MTAuMCwiQm90dG9tIjowLjB9LCJQYWRkaW5nIjp7IiRpZCI6IjQzIiwiVG9wIjozLjAsIkxlZnQiOjAuMCwiUmlnaHQiOjAuMCwiQm90dG9tIjozLjB9LCJCYWNrZ3JvdW5kIjp7IiRpZCI6IjQ0IiwiQ29sb3IiOnsiJGlkIjoiNDUiLCJBIjoyNTUsIlIiOjY4LCJHIjo4NCwiQiI6MTA2fX0sIklzVmlzaWJsZSI6dHJ1ZSwiV2lkdGgiOjg1OC4wLCJIZWlnaHQiOjIwLjAsIkJvcmRlclN0eWxlIjp7IiRpZCI6IjQ2IiwiTGluZUNvbG9yIjp7IiRpZCI6IjQ3IiwiJHR5cGUiOiJOTFJFLkNvbW1vbi5Eb20uU29saWRDb2xvckJydXNoLCBOTFJFLkNvbW1vbiIsIkNvbG9yIjp7IiRpZCI6IjQ4IiwiQSI6MjU1LCJSIjoyNTUsIkciOjAsIkIiOjB9fSwiTGluZVdlaWdodCI6MC4wLCJMaW5lVHlwZSI6MCwiUGFyZW50U3R5bGUiOm51bGx9LCJQYXJlbnRTdHlsZSI6bnVsbH0sIlJpZ2h0RW5kQ2Fwc1N0eWxlIjp7IiRpZCI6IjQ5IiwiRm9udFNldHRpbmdzIjp7IiRpZCI6IjUwIiwiRm9udFNpemUiOjE4LCJGb250TmFtZSI6IkNhbGlicmkiLCJJc0JvbGQiOnRydWUsIklzSXRhbGljIjpmYWxzZSwiSXNVbmRlcmxpbmVkIjpmYWxzZSwiUGFyZW50U3R5bGUiOm51bGx9LCJBdXRvU2l6ZSI6MCwiRm9yZWdyb3VuZCI6eyIkaWQiOiI1MSIsIkNvbG9yIjp7IiRpZCI6IjUy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1MyIsIlRvcCI6MC4wLCJMZWZ0IjowLjAsIlJpZ2h0IjoyMC4wLCJCb3R0b20iOjAuMH0sIlBhZGRpbmciOnsiJGlkIjoiNTQiLCJUb3AiOjAuMCwiTGVmdCI6MC4wLCJSaWdodCI6MC4wLCJCb3R0b20iOjAuMH0sIkJhY2tncm91bmQiOnsiJGlkIjoiNTUiLCJDb2xvciI6eyIkaWQiOiI1NiIsIkEiOjg5LCJSIjowLCJHIjowLCJCIjowfX0sIklzVmlzaWJsZSI6dHJ1ZSwiV2lkdGgiOjAuMCwiSGVpZ2h0IjowLjAsIkJvcmRlclN0eWxlIjpudWxsLCJQYXJlbnRTdHlsZSI6bnVsbH0sIkxlZnRFbmRDYXBzU3R5bGUiOnsiJGlkIjoiNTciLCJGb250U2V0dGluZ3MiOnsiJGlkIjoiNTgiLCJGb250U2l6ZSI6MTgsIkZvbnROYW1lIjoiQ2FsaWJyaSIsIklzQm9sZCI6dHJ1ZSwiSXNJdGFsaWMiOmZhbHNlLCJJc1VuZGVybGluZWQiOmZhbHNlLCJQYXJlbnRTdHlsZSI6bnVsbH0sIkF1dG9TaXplIjowLCJGb3JlZ3JvdW5kIjp7IiRpZCI6IjU5IiwiQ29sb3IiOnsiJGlkIjoiNjA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YxIiwiVG9wIjowLjAsIkxlZnQiOjIwLjAsIlJpZ2h0IjowLjAsIkJvdHRvbSI6MC4wfSwiUGFkZGluZyI6eyIkaWQiOiI2MiIsIlRvcCI6MC4wLCJMZWZ0IjowLjAsIlJpZ2h0IjowLjAsIkJvdHRvbSI6MC4wfSwiQmFja2dyb3VuZCI6eyIkaWQiOiI2MyIsIkNvbG9yIjp7IiRyZWYiOiI1NiJ9fSwiSXNWaXNpYmxlIjp0cnVlLCJXaWR0aCI6MC4wLCJIZWlnaHQiOjAuMCwiQm9yZGVyU3R5bGUiOm51bGwsIlBhcmVudFN0eWxlIjpudWxsfSwiVG9kYXlUZXh0U3R5bGUiOnsiJGlkIjoiNjQiLCJGb250U2V0dGluZ3MiOnsiJGlkIjoiNjUiLCJGb250U2l6ZSI6MTIsIkZvbnROYW1lIjoiQ2FsaWJyaSIsIklzQm9sZCI6ZmFsc2UsIklzSXRhbGljIjpmYWxzZSwiSXNVbmRlcmxpbmVkIjpmYWxzZSwiUGFyZW50U3R5bGUiOm51bGx9LCJBdXRvU2l6ZSI6MCwiRm9yZWdyb3VuZCI6eyIkaWQiOiI2NiIsIkNvbG9yIjp7IiRpZCI6IjY3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Y4IiwiVG9wIjowLjAsIkxlZnQiOjAuMCwiUmlnaHQiOjAuMCwiQm90dG9tIjowLjB9LCJQYWRkaW5nIjp7IiRpZCI6IjY5IiwiVG9wIjowLjAsIkxlZnQiOjAuMCwiUmlnaHQiOjAuMCwiQm90dG9tIjowLjB9LCJCYWNrZ3JvdW5kIjp7IiRpZCI6IjcwIiwiQ29sb3IiOnsiJHJlZiI6IjU2In19LCJJc1Zpc2libGUiOnRydWUsIldpZHRoIjowLjAsIkhlaWdodCI6MC4wLCJCb3JkZXJTdHlsZSI6bnVsbCwiUGFyZW50U3R5bGUiOm51bGx9LCJUb2RheU1hcmtlclN0eWxlIjp7IiRpZCI6IjcxIiwiTWFyZ2luIjp7IiRpZCI6IjcyIiwiVG9wIjowLjAsIkxlZnQiOjAuMCwiUmlnaHQiOjAuMCwiQm90dG9tIjowLjB9LCJQYWRkaW5nIjp7IiRpZCI6IjczIiwiVG9wIjowLjAsIkxlZnQiOjAuMCwiUmlnaHQiOjAuMCwiQm90dG9tIjowLjB9LCJCYWNrZ3JvdW5kIjp7IiRpZCI6Ijc0IiwiQ29sb3IiOnsiJGlkIjoiNzUiLCJBIjoyNTUsIlIiOjI1NSwiRyI6MCwiQiI6MH19LCJJc1Zpc2libGUiOnRydWUsIldpZHRoIjowLjAsIkhlaWdodCI6MC4wLCJCb3JkZXJTdHlsZSI6bnVsbCwiUGFyZW50U3R5bGUiOm51bGx9LCJTY2FsZVN0eWxlIjp7IiRpZCI6Ijc2IiwiU2hhcGUiOjMsIlNob3dTZWdtZW50U2VwYXJhdG9ycyI6ZmFsc2UsIlNlZ21lbnRTZXBhcmF0b3JPcGFjaXR5IjozMCwiSGFzQmVlblZpc2libGVCZWZvcmUiOnRydWUsIkZvbnRTZXR0aW5ncyI6eyIkaWQiOiI3NyIsIkZvbnRTaXplIjoxMiwiRm9udE5hbWUiOiJDYWxpYnJpIiwiSXNCb2xkIjpmYWxzZSwiSXNJdGFsaWMiOmZhbHNlLCJJc1VuZGVybGluZWQiOmZhbHNlLCJQYXJlbnRTdHlsZSI6bnVsbH0sIkF1dG9TaXplIjowLCJGb3JlZ3JvdW5kIjp7IiRpZCI6Ijc4IiwiQ29sb3IiOnsiJGlkIjoiNzk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ODAiLCJUb3AiOjAuMCwiTGVmdCI6NS4wLCJSaWdodCI6MC4wLCJCb3R0b20iOjAuMH0sIlBhZGRpbmciOnsiJGlkIjoiODEiLCJUb3AiOjAuMCwiTGVmdCI6MC4wLCJSaWdodCI6MC4wLCJCb3R0b20iOjAuMH0sIkJhY2tncm91bmQiOnsiJGlkIjoiODIiLCJDb2xvciI6eyIkcmVmIjoiNTYifX0sIklzVmlzaWJsZSI6dHJ1ZSwiV2lkdGgiOjAuMCwiSGVpZ2h0IjowLjAsIkJvcmRlclN0eWxlIjpudWxsLCJQYXJlbnRTdHlsZSI6bnVsbH0sIlNpbmdsZVNjYWxlU2hhcGVTdHlsZSI6eyIkaWQiOiI4MyIsIlNoYXBlIjowLCJIZWlnaHQiOjAuMH0sIk1pZGRsZVRpZXJTY2FsZVN0eWxlIjp7IiRpZCI6Ijg0IiwiU2hhcGUiOjMsIlNob3dTZWdtZW50U2VwYXJhdG9ycyI6ZmFsc2UsIlNlZ21lbnRTZXBhcmF0b3JPcGFjaXR5IjozMCwiSGFzQmVlblZpc2libGVCZWZvcmUiOmZhbHNlLCJGb250U2V0dGluZ3MiOnsiJGlkIjoiODUiLCJGb250U2l6ZSI6MTIsIkZvbnROYW1lIjoiQ2FsaWJyaSIsIklzQm9sZCI6ZmFsc2UsIklzSXRhbGljIjpmYWxzZSwiSXNVbmRlcmxpbmVkIjpmYWxzZSwiUGFyZW50U3R5bGUiOm51bGx9LCJBdXRvU2l6ZSI6MCwiRm9yZWdyb3VuZCI6eyIkaWQiOiI4NiIsIkNvbG9yIjp7IiRpZCI6Ijg3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g4IiwiVG9wIjowLjAsIkxlZnQiOjUuMCwiUmlnaHQiOjAuMCwiQm90dG9tIjowLjB9LCJQYWRkaW5nIjp7IiRpZCI6Ijg5IiwiVG9wIjowLjAsIkxlZnQiOjAuMCwiUmlnaHQiOjAuMCwiQm90dG9tIjowLjB9LCJCYWNrZ3JvdW5kIjp7IiRpZCI6IjkwIiwiQ29sb3IiOnsiJGlkIjoiOTEiLCJBIjowLCJSIjowLCJHIjowLCJCIjowfX0sIklzVmlzaWJsZSI6ZmFsc2UsIldpZHRoIjowLjAsIkhlaWdodCI6MC4wLCJCb3JkZXJTdHlsZSI6bnVsbCwiUGFyZW50U3R5bGUiOm51bGx9LCJCb3R0b21UaWVyU2NhbGVTdHlsZSI6eyIkaWQiOiI5MiIsIlNoYXBlIjozLCJTaG93U2VnbWVudFNlcGFyYXRvcnMiOmZhbHNlLCJTZWdtZW50U2VwYXJhdG9yT3BhY2l0eSI6MzAsIkhhc0JlZW5WaXNpYmxlQmVmb3JlIjpmYWxzZSwiRm9udFNldHRpbmdzIjp7IiRpZCI6IjkzIiwiRm9udFNpemUiOjEyLCJGb250TmFtZSI6IkNhbGlicmkiLCJJc0JvbGQiOmZhbHNlLCJJc0l0YWxpYyI6ZmFsc2UsIklzVW5kZXJsaW5lZCI6ZmFsc2UsIlBhcmVudFN0eWxlIjpudWxsfSwiQXV0b1NpemUiOjAsIkZvcmVncm91bmQiOnsiJGlkIjoiOTQiLCJDb2xvciI6eyIkaWQiOiI5NS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5NiIsIlRvcCI6MC4wLCJMZWZ0Ijo1LjAsIlJpZ2h0IjowLjAsIkJvdHRvbSI6MC4wfSwiUGFkZGluZyI6eyIkaWQiOiI5NyIsIlRvcCI6MC4wLCJMZWZ0IjowLjAsIlJpZ2h0IjowLjAsIkJvdHRvbSI6MC4wfSwiQmFja2dyb3VuZCI6eyIkaWQiOiI5OCIsIkNvbG9yIjp7IiRpZCI6Ijk5IiwiQSI6MCwiUiI6MCwiRyI6MCwiQiI6MH19LCJJc1Zpc2libGUiOmZhbHNlLCJXaWR0aCI6MC4wLCJIZWlnaHQiOjAuMCwiQm9yZGVyU3R5bGUiOm51bGwsIlBhcmVudFN0eWxlIjpudWxsfSwiRWxhcHNlZFRpbWVCYWNrZ3JvdW5kIjp7IiRpZCI6IjEwMCIsIkNvbG9yIjp7IiRpZCI6IjEwMSIsIkEiOjE5MSwiUiI6MjU1LCJHIjowLCJCIjowfX0sIkFwcGVuZFllYXJPblllYXJDaGFuZ2UiOmZhbHNlLCJFbGFwc2VkVGltZUZvcm1hdCI6MiwiVG9kYXlNYXJrZXJQb3NpdGlvbiI6MiwiUXVpY2tQb3NpdGlvbiI6MywiQWJzb2x1dGVQb3NpdGlvbiI6MTkyLjUwODksIk1hcmdpbiI6eyIkaWQiOiIxMDIiLCJUb3AiOjAuMCwiTGVmdCI6MTAuMCwiUmlnaHQiOjEwLjAsIkJvdHRvbSI6MC4wfSwiUGFkZGluZyI6eyIkaWQiOiIxMDMiLCJUb3AiOjAuMCwiTGVmdCI6MC4wLCJSaWdodCI6MC4wLCJCb3R0b20iOjAuMH0sIkJhY2tncm91bmQiOnsiJGlkIjoiMTA0IiwiQ29sb3IiOnsiJGlkIjoiMTA1IiwiQSI6MjU1LCJSIjo0NywiRyI6NTQsIkIiOjE1M319LCJJc1Zpc2libGUiOnRydWUsIldpZHRoIjowLjAsIkhlaWdodCI6MC4wLCJCb3JkZXJTdHlsZSI6bnVsbCwiUGFyZW50U3R5bGUiOm51bGx9LCJEZWZhdWx0TWlsZXN0b25lU3R5bGUiOnsiJGlkIjoiMTA2IiwiU2hhcGUiOjIsIkNvbm5lY3Rvck1hcmdpbiI6eyIkaWQiOiIxMDciLCJUb3AiOjAuMCwiTGVmdCI6Mi4wLCJSaWdodCI6Mi4wLCJCb3R0b20iOjAuMH0sIkNvbm5lY3RvclN0eWxlIjp7IiRpZCI6IjEwOCIsIkxpbmVDb2xvciI6eyIkaWQiOiIxMDkiLCIkdHlwZSI6Ik5MUkUuQ29tbW9uLkRvbS5Tb2xpZENvbG9yQnJ1c2gsIE5MUkUuQ29tbW9uIiwiQ29sb3IiOnsiJGlkIjoiMTEwIiwiQSI6MTI3LCJSIjo3OSwiRyI6MTI5LCJCIjoxODl9fSwiTGluZVdlaWdodCI6MS4wLCJMaW5lVHlwZSI6MCwiUGFyZW50U3R5bGUiOm51bGx9LCJJc0JlbG93VGltZWJhbmQiOmZhbHNlLCJQb3NpdGlvbk9uVGFzayI6MCwiSGlkZURhdGUiOmZhbHNlLCJTaGFwZVNpemUiOjEsIlNwYWNpbmciOjIuMCwiUGFkZGluZyI6eyIkaWQiOiIxMTEiLCJUb3AiOjcuMCwiTGVmdCI6My4wLCJSaWdodCI6MC4wLCJCb3R0b20iOjIuMH0sIlNoYXBlU3R5bGUiOnsiJGlkIjoiMTEyIiwiTWFyZ2luIjp7IiRpZCI6IjExMyIsIlRvcCI6MC4wLCJMZWZ0IjowLjAsIlJpZ2h0IjowLjAsIkJvdHRvbSI6MC4wfSwiUGFkZGluZyI6eyIkaWQiOiIxMTQiLCJUb3AiOjAuMCwiTGVmdCI6MC4wLCJSaWdodCI6MC4wLCJCb3R0b20iOjAuMH0sIkJhY2tncm91bmQiOnsiJGlkIjoiMTE1IiwiQ29sb3IiOnsiJGlkIjoiMTE2IiwiQSI6MjU1LCJSIjowLCJHIjoxMTQsIkIiOjE4OH19LCJJc1Zpc2libGUiOnRydWUsIldpZHRoIjoxMy4wLCJIZWlnaHQiOjEzLjAsIkJvcmRlclN0eWxlIjp7IiRpZCI6IjExNyIsIkxpbmVDb2xvciI6eyIkaWQiOiIxMTgiLCIkdHlwZSI6Ik5MUkUuQ29tbW9uLkRvbS5Tb2xpZENvbG9yQnJ1c2gsIE5MUkUuQ29tbW9uIiwiQ29sb3IiOnsiJGlkIjoiMTE5IiwiQSI6MjU1LCJSIjoyNTUsIkciOjAsIkIiOjB9fSwiTGluZVdlaWdodCI6MC4wLCJMaW5lVHlwZSI6MCwiUGFyZW50U3R5bGUiOm51bGx9LCJQYXJlbnRTdHlsZSI6bnVsbH0sIlRpdGxlU3R5bGUiOnsiJGlkIjoiMTIwIiwiRm9udFNldHRpbmdzIjp7IiRpZCI6IjEyMSIsIkZvbnRTaXplIjoxMSwiRm9udE5hbWUiOiJDYWxpYnJpIiwiSXNCb2xkIjp0cnVlLCJJc0l0YWxpYyI6ZmFsc2UsIklzVW5kZXJsaW5lZCI6ZmFsc2UsIlBhcmVudFN0eWxlIjpudWxsfSwiQXV0b1NpemUiOjAsIkZvcmVncm91bmQiOnsiJGlkIjoiMTIyIiwiQ29sb3IiOnsiJGlkIjoiMTIz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EyNCIsIlRvcCI6MC4wLCJMZWZ0IjowLjAsIlJpZ2h0IjowLjAsIkJvdHRvbSI6MC4wfSwiUGFkZGluZyI6eyIkaWQiOiIxMjUiLCJUb3AiOjAuMCwiTGVmdCI6MC4wLCJSaWdodCI6MC4wLCJCb3R0b20iOjAuMH0sIkJhY2tncm91bmQiOnsiJGlkIjoiMTI2IiwiQ29sb3IiOnsiJHJlZiI6IjU2In19LCJJc1Zpc2libGUiOnRydWUsIldpZHRoIjowLjAsIkhlaWdodCI6MC4wLCJCb3JkZXJTdHlsZSI6bnVsbCwiUGFyZW50U3R5bGUiOm51bGx9LCJEYXRlU3R5bGUiOnsiJGlkIjoiMTI3IiwiRm9udFNldHRpbmdzIjp7IiRpZCI6IjEyOCIsIkZvbnRTaXplIjoxMCwiRm9udE5hbWUiOiJDYWxpYnJpIiwiSXNCb2xkIjpmYWxzZSwiSXNJdGFsaWMiOmZhbHNlLCJJc1VuZGVybGluZWQiOmZhbHNlLCJQYXJlbnRTdHlsZSI6bnVsbH0sIkF1dG9TaXplIjowLCJGb3JlZ3JvdW5kIjp7IiRpZCI6IjEyOSIsIkNvbG9yIjp7IiRpZCI6IjEzM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MxIiwiVG9wIjowLjAsIkxlZnQiOjAuMCwiUmlnaHQiOjAuMCwiQm90dG9tIjowLjB9LCJQYWRkaW5nIjp7IiRpZCI6IjEzMiIsIlRvcCI6MC4wLCJMZWZ0IjowLjAsIlJpZ2h0IjowLjAsIkJvdHRvbSI6MC4wfSwiQmFja2dyb3VuZCI6eyIkaWQiOiIxMzMiLCJDb2xvciI6eyIkcmVmIjoiNTYifX0sIklzVmlzaWJsZSI6dHJ1ZSwiV2lkdGgiOjAuMCwiSGVpZ2h0IjowLjAsIkJvcmRlclN0eWxlIjpudWxsLCJQYXJlbnRTdHlsZSI6bnVsbH0sIkRhdGVGb3JtYXQiOnsiJGlkIjoiMTM0IiwiRm9ybWF0U3RyaW5nIjoiTU1NIHl5eXkiLCJTZXBhcmF0b3IiOiIvIiwiVXNlSW50ZXJuYXRpb25hbERhdGVGb3JtYXQiOnRydWUsIkRhdGVJc1Zpc2libGUiOnRydWUsIlRpbWVJc1Zpc2libGUiOmZhbHNlLCJIb3VyRGlnaXRzIjoxLCJBbVBtRGVzaWduYXRvciI6MiwiVHJpbTAwTWludXRlcyI6ZmFsc2UsIkxhc3RLbm93blZpc2liaWxpdHlTdGF0ZSI6eyIkaWQiOiIxMzUiLCJEYXRlUGFydElzVmlzaWJsZSI6dHJ1ZSwiVGltZVBhcnRJc1Zpc2libGUiOmZhbHNlfX0sIldlZWtOdW1iZXJpbmciOnsiJGlkIjoiMTM2IiwiRm9ybWF0IjowLCJJc1Zpc2libGUiOmZhbHNlLCJMYXN0S25vd25WaXNpYmlsaXR5U3RhdGUiOmZhbHNlfSwiSXNWaXNpYmxlIjp0cnVlLCJQYXJlbnRTdHlsZSI6bnVsbH0sIkRlZmF1bHRUYXNrU3R5bGUiOnsiJGlkIjoiMTM3IiwiU2hhcGUiOjEsIlNoYXBlVGhpY2tuZXNzIjowLCJEdXJhdGlvbkZvcm1hdCI6MCwiSW5jbHVkZU5vbldvcmtpbmdEYXlzSW5EdXJhdGlvbiI6ZmFsc2UsIlBlcmNlbnRhZ2VDb21wbGV0ZVN0eWxlIjp7IiRpZCI6IjEzOCIsIkZvbnRTZXR0aW5ncyI6eyIkaWQiOiIxMzkiLCJGb250U2l6ZSI6MTAsIkZvbnROYW1lIjoiQ2FsaWJyaSIsIklzQm9sZCI6ZmFsc2UsIklzSXRhbGljIjpmYWxzZSwiSXNVbmRlcmxpbmVkIjpmYWxzZSwiUGFyZW50U3R5bGUiOm51bGx9LCJBdXRvU2l6ZSI6MCwiRm9yZWdyb3VuZCI6eyIkaWQiOiIxNDAiLCJDb2xvciI6eyIkaWQiOiIxND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NDIiLCJUb3AiOjAuMCwiTGVmdCI6MC4wLCJSaWdodCI6MC4wLCJCb3R0b20iOjAuMH0sIlBhZGRpbmciOnsiJGlkIjoiMTQzIiwiVG9wIjowLjAsIkxlZnQiOjAuMCwiUmlnaHQiOjAuMCwiQm90dG9tIjowLjB9LCJCYWNrZ3JvdW5kIjp7IiRpZCI6IjE0NCIsIkNvbG9yIjp7IiRyZWYiOiI1NiJ9fSwiSXNWaXNpYmxlIjp0cnVlLCJXaWR0aCI6MC4wLCJIZWlnaHQiOjAuMCwiQm9yZGVyU3R5bGUiOm51bGwsIlBhcmVudFN0eWxlIjpudWxsfSwiRHVyYXRpb25TdHlsZSI6eyIkaWQiOiIxNDUiLCJGb250U2V0dGluZ3MiOnsiJGlkIjoiMTQ2IiwiRm9udFNpemUiOjEwLCJGb250TmFtZSI6IkNhbGlicmkiLCJJc0JvbGQiOmZhbHNlLCJJc0l0YWxpYyI6ZmFsc2UsIklzVW5kZXJsaW5lZCI6ZmFsc2UsIlBhcmVudFN0eWxlIjpudWxsfSwiQXV0b1NpemUiOjAsIkZvcmVncm91bmQiOnsiJGlkIjoiMTQ3IiwiQ29sb3IiOnsiJGlkIjoiMTQ4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Q5IiwiVG9wIjowLjAsIkxlZnQiOjAuMCwiUmlnaHQiOjAuMCwiQm90dG9tIjowLjB9LCJQYWRkaW5nIjp7IiRpZCI6IjE1MCIsIlRvcCI6MC4wLCJMZWZ0IjowLjAsIlJpZ2h0IjowLjAsIkJvdHRvbSI6MC4wfSwiQmFja2dyb3VuZCI6eyIkaWQiOiIxNTEiLCJDb2xvciI6eyIkcmVmIjoiNTYifX0sIklzVmlzaWJsZSI6dHJ1ZSwiV2lkdGgiOjAuMCwiSGVpZ2h0IjowLjAsIkJvcmRlclN0eWxlIjpudWxsLCJQYXJlbnRTdHlsZSI6bnVsbH0sIkhvcml6b250YWxDb25uZWN0b3JTdHlsZSI6eyIkaWQiOiIxNTIiLCJMaW5lQ29sb3IiOnsiJGlkIjoiMTUzIiwiJHR5cGUiOiJOTFJFLkNvbW1vbi5Eb20uU29saWRDb2xvckJydXNoLCBOTFJFLkNvbW1vbiIsIkNvbG9yIjp7IiRpZCI6IjE1NCIsIkEiOjI1NSwiUiI6MjA0LCJHIjoyMDQsIkIiOjIwNH19LCJMaW5lV2VpZ2h0IjoxLjAsIkxpbmVUeXBlIjowLCJQYXJlbnRTdHlsZSI6bnVsbH0sIlZlcnRpY2FsQ29ubmVjdG9yU3R5bGUiOnsiJGlkIjoiMTU1IiwiTGluZUNvbG9yIjp7IiRpZCI6IjE1NiIsIiR0eXBlIjoiTkxSRS5Db21tb24uRG9tLlNvbGlkQ29sb3JCcnVzaCwgTkxSRS5Db21tb24iLCJDb2xvciI6eyIkaWQiOiIxNTciLCJBIjoyNTUsIlIiOjIwNCwiRyI6MjA0LCJCIjoyMDR9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mYWxzZSwiUGVyY2VudGFnZUNvbXBsZXRlU2hhcGVPcGFjaXR5IjozNSwiU2hhcGVTdHlsZSI6eyIkaWQiOiIxNTgiLCJNYXJnaW4iOnsiJGlkIjoiMTU5IiwiVG9wIjowLjAsIkxlZnQiOjQuMCwiUmlnaHQiOjQuMCwiQm90dG9tIjowLjB9LCJQYWRkaW5nIjp7IiRpZCI6IjE2MCIsIlRvcCI6MC4wLCJMZWZ0IjowLjAsIlJpZ2h0IjowLjAsIkJvdHRvbSI6MC4wfSwiQmFja2dyb3VuZCI6eyIkaWQiOiIxNjEiLCJDb2xvciI6eyIkaWQiOiIxNjIiLCJBIjoyNTUsIlIiOjAsIkciOjExNCwiQiI6MTg4fX0sIklzVmlzaWJsZSI6dHJ1ZSwiV2lkdGgiOjAuMCwiSGVpZ2h0IjoxMC4wLCJCb3JkZXJTdHlsZSI6eyIkaWQiOiIxNjMiLCJMaW5lQ29sb3IiOnsiJGlkIjoiMTY0IiwiJHR5cGUiOiJOTFJFLkNvbW1vbi5Eb20uU29saWRDb2xvckJydXNoLCBOTFJFLkNvbW1vbiIsIkNvbG9yIjp7IiRpZCI6IjE2NSIsIkEiOjI1NSwiUiI6MjU1LCJHIjowLCJCIjowfX0sIkxpbmVXZWlnaHQiOjAuMCwiTGluZVR5cGUiOjAsIlBhcmVudFN0eWxlIjpudWxsfSwiUGFyZW50U3R5bGUiOm51bGx9LCJUaXRsZVN0eWxlIjp7IiRpZCI6IjE2NiIsIkZvbnRTZXR0aW5ncyI6eyIkaWQiOiIxNjciLCJGb250U2l6ZSI6MTEsIkZvbnROYW1lIjoiQ2FsaWJyaSIsIklzQm9sZCI6dHJ1ZSwiSXNJdGFsaWMiOmZhbHNlLCJJc1VuZGVybGluZWQiOmZhbHNlLCJQYXJlbnRTdHlsZSI6bnVsbH0sIkF1dG9TaXplIjowLCJGb3JlZ3JvdW5kIjp7IiRpZCI6IjE2OCIsIkNvbG9yIjp7IiRpZCI6IjE2OS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xNzAiLCJUb3AiOjAuMCwiTGVmdCI6MC4wLCJSaWdodCI6MC4wLCJCb3R0b20iOjAuMH0sIlBhZGRpbmciOnsiJGlkIjoiMTcxIiwiVG9wIjowLjAsIkxlZnQiOjAuMCwiUmlnaHQiOjAuMCwiQm90dG9tIjowLjB9LCJCYWNrZ3JvdW5kIjp7IiRpZCI6IjE3MiIsIkNvbG9yIjp7IiRyZWYiOiI1NiJ9fSwiSXNWaXNpYmxlIjp0cnVlLCJXaWR0aCI6MC4wLCJIZWlnaHQiOjAuMCwiQm9yZGVyU3R5bGUiOm51bGwsIlBhcmVudFN0eWxlIjpudWxsfSwiRGF0ZVN0eWxlIjp7IiRpZCI6IjE3MyIsIkZvbnRTZXR0aW5ncyI6eyIkaWQiOiIxNzQiLCJGb250U2l6ZSI6MTAsIkZvbnROYW1lIjoiQ2FsaWJyaSIsIklzQm9sZCI6ZmFsc2UsIklzSXRhbGljIjpmYWxzZSwiSXNVbmRlcmxpbmVkIjpmYWxzZSwiUGFyZW50U3R5bGUiOm51bGx9LCJBdXRvU2l6ZSI6MCwiRm9yZWdyb3VuZCI6eyIkaWQiOiIxNzUiLCJDb2xvciI6eyIkaWQiOiIxNzY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3NyIsIlRvcCI6MC4wLCJMZWZ0IjowLjAsIlJpZ2h0IjowLjAsIkJvdHRvbSI6MC4wfSwiUGFkZGluZyI6eyIkaWQiOiIxNzgiLCJUb3AiOjAuMCwiTGVmdCI6MC4wLCJSaWdodCI6MC4wLCJCb3R0b20iOjAuMH0sIkJhY2tncm91bmQiOnsiJGlkIjoiMTc5IiwiQ29sb3IiOnsiJHJlZiI6IjU2In19LCJJc1Zpc2libGUiOnRydWUsIldpZHRoIjowLjAsIkhlaWdodCI6MC4wLCJCb3JkZXJTdHlsZSI6bnVsbCwiUGFyZW50U3R5bGUiOm51bGx9LCJEYXRlRm9ybWF0Ijp7IiRpZCI6IjE4MCIsIkZvcm1hdFN0cmluZyI6Ik1NTSB5eXl5IiwiU2VwYXJhdG9yIjoiLyIsIlVzZUludGVybmF0aW9uYWxEYXRlRm9ybWF0Ijp0cnVlLCJEYXRlSXNWaXNpYmxlIjp0cnVlLCJUaW1lSXNWaXNpYmxlIjpmYWxzZSwiSG91ckRpZ2l0cyI6MSwiQW1QbURlc2lnbmF0b3IiOjIsIlRyaW0wME1pbnV0ZXMiOmZhbHNlLCJMYXN0S25vd25WaXNpYmlsaXR5U3RhdGUiOm51bGx9LCJXZWVrTnVtYmVyaW5nIjp7IiRpZCI6IjE4MSIsIkZvcm1hdCI6MCwiSXNWaXNpYmxlIjpmYWxzZSwiTGFzdEtub3duVmlzaWJpbGl0eVN0YXRlIjpmYWxzZX0sIklzVmlzaWJsZSI6dHJ1ZSwiUGFyZW50U3R5bGUiOm51bGwsIl9leHBsaWNpdGx5U2V0Ijp7IiRpZCI6IjE4M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HcmlkbGluZVBhbmVsU3R5bGUiOnsiJGlkIjoiMTgzIiwiR3JpZGxpbmVTdHlsZSI6eyIkaWQiOiIxODQiLCJMaW5lQ29sb3IiOnsiJGlkIjoiMTg1IiwiJHR5cGUiOiJOTFJFLkNvbW1vbi5Eb20uU29saWRDb2xvckJydXNoLCBOTFJFLkNvbW1vbiIsIkNvbG9yIjp7IiRpZCI6IjE4NiIsIkEiOjM4LCJSIjo5MSwiRyI6MTU1LCJCIjoyMTN9fSwiTGluZVdlaWdodCI6MS4wLCJMaW5lVHlwZSI6MCwiUGFyZW50U3R5bGUiOm51bGx9LCJNYXJnaW4iOnsiJGlkIjoiMTg3IiwiVG9wIjowLjAsIkxlZnQiOjAuMCwiUmlnaHQiOjAuMCwiQm90dG9tIjowLjB9LCJQYWRkaW5nIjp7IiRpZCI6IjE4OCIsIlRvcCI6MC4wLCJMZWZ0IjowLjAsIlJpZ2h0IjowLjAsIkJvdHRvbSI6MC4wfSwiQmFja2dyb3VuZCI6bnVsbCwiSXNWaXNpYmxlIjp0cnVlLCJXaWR0aCI6MC4wLCJIZWlnaHQiOjAuMCwiQm9yZGVyU3R5bGUiOnsiJGlkIjoiMTg5IiwiTGluZUNvbG9yIjpudWxsLCJMaW5lV2VpZ2h0IjowLjAsIkxpbmVUeXBlIjowLCJQYXJlbnRTdHlsZSI6bnVsbH0sIlBhcmVudFN0eWxlIjpudWxsfSwiQWN0aXZpdHlMaW5lUGFuZWxTdHlsZSI6eyIkaWQiOiIxOTAiLCJBY3Rpdml0eUxpbmVTdHlsZSI6eyIkaWQiOiIxOTEiLCJMaW5lQ29sb3IiOnsiJGlkIjoiMTkyIiwiJHR5cGUiOiJOTFJFLkNvbW1vbi5Eb20uU29saWRDb2xvckJydXNoLCBOTFJFLkNvbW1vbiIsIkNvbG9yIjp7IiRpZCI6IjE5MyIsIkEiOjM4LCJSIjo2OCwiRyI6MTE0LCJCIjoxOTZ9fSwiTGluZVdlaWdodCI6MS4wLCJMaW5lVHlwZSI6MCwiUGFyZW50U3R5bGUiOm51bGx9LCJNYXJnaW4iOnsiJGlkIjoiMTk0IiwiVG9wIjowLjAsIkxlZnQiOjAuMCwiUmlnaHQiOjAuMCwiQm90dG9tIjowLjB9LCJQYWRkaW5nIjp7IiRpZCI6IjE5NSIsIlRvcCI6MC4wLCJMZWZ0IjowLjAsIlJpZ2h0IjowLjAsIkJvdHRvbSI6MC4wfSwiQmFja2dyb3VuZCI6bnVsbCwiSXNWaXNpYmxlIjp0cnVlLCJXaWR0aCI6MC4wLCJIZWlnaHQiOjAuMCwiQm9yZGVyU3R5bGUiOnsiJGlkIjoiMTk2IiwiTGluZUNvbG9yIjpudWxsLCJMaW5lV2VpZ2h0IjowLjAsIkxpbmVUeXBlIjowLCJQYXJlbnRTdHlsZSI6bnVsbH0sIlBhcmVudFN0eWxlIjpudWxsfSwiU2hvd0VsYXBzZWRUaW1lR3JhZGllbnRTdHlsZSI6ZmFsc2UsIlRpbWViYW5kUmVzZXJ2ZWRMZWZ0QXJlYVN0eWxlIjp7IiRpZCI6IjE5NyIsIkFjdGl2aXR5SGVhZGVyV2lkdGgiOjAuMCwiSXNTZXQiOmZhbHNlfSwiRGVmYXVsdFN3aW1sYW5lU3R5bGUiOm51bGx9LCJTY2FsZSI6bnVsbCwiU2NhbGVWMiI6eyIkaWQiOiIxOTgiLCJTdGFydERhdGUiOiIwMDAxLTAxLTAxVDAwOjAwOjAwIiwiRW5kRGF0ZSI6IjIwMjQtMTItMDFUMjM6NTk6MDAiLCJBdXRvRGF0ZVJhbmdlIjp0cnVlLCJXb3JraW5nRGF5cyI6MzEsIkZpc2NhbFllYXIiOnsiJGlkIjoiMTk5IiwiU3RhcnRNb250aCI6MSwiVXNlU3RhcnRpbmdZZWFyRm9yTnVtYmVyaW5nIjp0cnVlLCJTaG93RmlzY2FsWWVhckxhYmVsIjp0cnVlfSwiVG9kYXlNYXJrZXJUZXh0IjoiQXVqb3VyZCdodWkiLCJBdXRvU2NhbGVUeXBlIjp0cnVlLCJUaW1lYmFuZFNjYWxlcyI6eyIkaWQiOiIyMDAiLCJUb3BTY2FsZUxheWVyIjp7IiRpZCI6IjIwMSIsIkZvcm1hdCI6Ik1NTSIsIlR5cGUiOjR9LCJNaWRkbGVTY2FsZUxheWVyIjp7IiRpZCI6IjIwMiIsIkZvcm1hdCI6bnVsbCwiVHlwZSI6MH0sIkJvdHRvbVNjYWxlTGF5ZXIiOnsiJGlkIjoiMjAzIiwiRm9ybWF0IjpudWxsLCJUeXBlIjowfX19LCJNaWxlc3RvbmVzIjpbeyIkaWQiOiIyMDQiLCJEYXRlIjoiMjAxNy0wMi0xNlQyMzo1OTowMFoiLCJTdHlsZSI6eyIkaWQiOiIyMDUiLCJTaGFwZSI6MTMsIkNvbm5lY3Rvck1hcmdpbiI6eyIkcmVmIjoiMTA3In0sIkNvbm5lY3RvclN0eWxlIjp7IiRpZCI6IjIwNiIsIkxpbmVDb2xvciI6eyIkaWQiOiIyMDciLCIkdHlwZSI6Ik5MUkUuQ29tbW9uLkRvbS5Tb2xpZENvbG9yQnJ1c2gsIE5MUkUuQ29tbW9uIiwiQ29sb3IiOnsiJGlkIjoiMjA4IiwiQSI6MTI3LCJSIjo3OSwiRyI6MTI5LCJCIjoxODl9fSwiTGluZVdlaWdodCI6MS4wLCJMaW5lVHlwZSI6MCwiUGFyZW50U3R5bGUiOm51bGx9LCJJc0JlbG93VGltZWJhbmQiOmZhbHNlLCJQb3NpdGlvbk9uVGFzayI6MCwiSGlkZURhdGUiOmZhbHNlLCJTaGFwZVNpemUiOjEsIlNwYWNpbmciOjIuMCwiUGFkZGluZyI6eyIkcmVmIjoiMTExIn0sIlNoYXBlU3R5bGUiOnsiJGlkIjoiMjA5IiwiTWFyZ2luIjp7IiRyZWYiOiIxMTMifSwiUGFkZGluZyI6eyIkcmVmIjoiMTE0In0sIkJhY2tncm91bmQiOnsiJGlkIjoiMjEwIiwiQ29sb3IiOnsiJGlkIjoiMjExIiwiQSI6MjU1LCJSIjoyNiwiRyI6MTcwLCJCIjo2Nn19LCJJc1Zpc2libGUiOnRydWUsIldpZHRoIjoxMy4wLCJIZWlnaHQiOjEzLjAsIkJvcmRlclN0eWxlIjp7IiRpZCI6IjIxMiIsIkxpbmVDb2xvciI6eyIkcmVmIjoiMTE4In0sIkxpbmVXZWlnaHQiOjAuMCwiTGluZVR5cGUiOjAsIlBhcmVudFN0eWxlIjpudWxsfSwiUGFyZW50U3R5bGUiOm51bGx9LCJUaXRsZVN0eWxlIjp7IiRpZCI6IjIxMyIsIkZvbnRTZXR0aW5ncyI6eyIkaWQiOiIyMTQiLCJGb250U2l6ZSI6MTEsIkZvbnROYW1lIjoiQ2FsaWJyaSIsIklzQm9sZCI6dHJ1ZSwiSXNJdGFsaWMiOmZhbHNlLCJJc1VuZGVybGluZWQiOmZhbHNlLCJQYXJlbnRTdHlsZSI6bnVsbH0sIkF1dG9TaXplIjowLCJGb3JlZ3JvdW5kIjp7IiRyZWYiOiIxMjIifSwiTWF4V2lkdGgiOjIwMC4wLCJNYXhIZWlnaHQiOiJJbmZpbml0eSIsIlNtYXJ0Rm9yZWdyb3VuZElzQWN0aXZlIjpmYWxzZSwiSG9yaXpvbnRhbEFsaWdubWVudCI6MSwiVmVydGljYWxBbGlnbm1lbnQiOjAsIlNtYXJ0Rm9yZWdyb3VuZCI6bnVsbCwiQmFja2dyb3VuZEZpbGxUeXBlIjowLCJNYXJnaW4iOnsiJHJlZiI6IjEyNCJ9LCJQYWRkaW5nIjp7IiRyZWYiOiIxMjUifSwiQmFja2dyb3VuZCI6eyIkcmVmIjoiMTI2In0sIklzVmlzaWJsZSI6dHJ1ZSwiV2lkdGgiOjAuMCwiSGVpZ2h0IjowLjAsIkJvcmRlclN0eWxlIjp7IiRpZCI6IjIxNSIsIkxpbmVDb2xvciI6bnVsbCwiTGluZVdlaWdodCI6MC4wLCJMaW5lVHlwZSI6MCwiUGFyZW50U3R5bGUiOm51bGx9LCJQYXJlbnRTdHlsZSI6bnVsbH0sIkRhdGVTdHlsZSI6eyIkaWQiOiIyMTYiLCJGb250U2V0dGluZ3MiOnsiJGlkIjoiMjE3IiwiRm9udFNpemUiOjEwLCJGb250TmFtZSI6IkNhbGlicmkiLCJJc0JvbGQiOmZhbHNlLCJJc0l0YWxpYyI6ZmFsc2UsIklzVW5kZXJsaW5lZCI6ZmFsc2UsIlBhcmVudFN0eWxlIjpudWxsfSwiQXV0b1NpemUiOjAsIkZvcmVncm91bmQiOnsiJGlkIjoiMjE4IiwiQ29sb3IiOnsiJGlkIjoiMjE5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cmVmIjoiMTMxIn0sIlBhZGRpbmciOnsiJHJlZiI6IjEzMiJ9LCJCYWNrZ3JvdW5kIjp7IiRyZWYiOiIxMzMifSwiSXNWaXNpYmxlIjp0cnVlLCJXaWR0aCI6MC4wLCJIZWlnaHQiOjAuMCwiQm9yZGVyU3R5bGUiOnsiJGlkIjoiMjIwIiwiTGluZUNvbG9yIjpudWxsLCJMaW5lV2VpZ2h0IjowLjAsIkxpbmVUeXBlIjowLCJQYXJlbnRTdHlsZSI6bnVsbH0sIlBhcmVudFN0eWxlIjpudWxsfSwiRGF0ZUZvcm1hdCI6eyIkcmVmIjoiMTM0In0sIldlZWtOdW1iZXJpbmciOnsiJGlkIjoiMjIxIiwiRm9ybWF0IjowLCJJc1Zpc2libGUiOmZhbHNlLCJMYXN0S25vd25WaXNpYmlsaXR5U3RhdGUiOmZhbHNlfSwiSXNWaXNpYmxlIjp0cnVlLCJQYXJlbnRTdHlsZSI6bnVsbH0sIkluZGV4IjowLCJQZXJjZW50YWdlQ29tcGxldGUiOm51bGwsIlBvc2l0aW9uIjp7IlJhdGlvIjowLjAsIklzQ3VzdG9tIjpmYWxzZX0sIkRhdGVGb3JtYXQiOnsiJHJlZiI6IjEzNCJ9LCJXZWVrTnVtYmVyaW5nIjp7IiRpZCI6IjIyMiIsIkZvcm1hdCI6MCwiSXNWaXNpYmxlIjpmYWxzZSwiTGFzdEtub3duVmlzaWJpbGl0eVN0YXRlIjpmYWxzZX0sIlJlbGF0ZWRUYXNrSWQiOiIwMDAwMDAwMC0wMDAwLTAwMDAtMDAwMC0wMDAwMDAwMDAwMDAiLCJJZCI6ImZhZTZiM2Q0LTg5ODctNDVhMC05NGI4LWI3ZGFkYmFjYjVlMSIsIkltcG9ydElkIjoiQXV0b3Jpc2F0aW9ucyByw6lnbGVtZW50YWlyZXMiLCJUaXRsZSI6IkF1dG9yaXNhdGlvbnMgcsOpZ2xlbWVudGFpcmVzIiwiTm90ZSI6bnVsbCwiSHlwZXJsaW5rIjp7IiRpZCI6IjIyMyIsIkFkZHJlc3MiOm51bGwsIlN1YkFkZHJlc3MiOm51bGx9LCJJc0NoYW5nZWQiOmZhbHNlLCJJc05ldyI6ZmFsc2V9LHsiJGlkIjoiMjI0IiwiRGF0ZSI6IjIwMTctMDYtMTZUMjM6NTk6MDAiLCJTdHlsZSI6eyIkaWQiOiIyMjUiLCJTaGFwZSI6MTksIkNvbm5lY3Rvck1hcmdpbiI6eyIkaWQiOiIyMjYiLCJUb3AiOjAuMCwiTGVmdCI6Mi4wLCJSaWdodCI6Mi4wLCJCb3R0b20iOjAuMH0sIkNvbm5lY3RvclN0eWxlIjp7IiRpZCI6IjIyNyIsIkxpbmVDb2xvciI6eyIkaWQiOiIyMjgiLCIkdHlwZSI6Ik5MUkUuQ29tbW9uLkRvbS5Tb2xpZENvbG9yQnJ1c2gsIE5MUkUuQ29tbW9uIiwiQ29sb3IiOnsiJGlkIjoiMjI5IiwiQSI6MTI3LCJSIjo3OSwiRyI6MTI5LCJCIjoxODl9fSwiTGluZVdlaWdodCI6MS4wLCJMaW5lVHlwZSI6MCwiUGFyZW50U3R5bGUiOm51bGx9LCJJc0JlbG93VGltZWJhbmQiOmZhbHNlLCJQb3NpdGlvbk9uVGFzayI6MCwiSGlkZURhdGUiOmZhbHNlLCJTaGFwZVNpemUiOjEsIlNwYWNpbmciOjIuMCwiUGFkZGluZyI6eyIkaWQiOiIyMzAiLCJUb3AiOjcuMCwiTGVmdCI6My4wLCJSaWdodCI6MC4wLCJCb3R0b20iOjIuMH0sIlNoYXBlU3R5bGUiOnsiJGlkIjoiMjMxIiwiTWFyZ2luIjp7IiRpZCI6IjIzMiIsIlRvcCI6MC4wLCJMZWZ0IjowLjAsIlJpZ2h0IjowLjAsIkJvdHRvbSI6MC4wfSwiUGFkZGluZyI6eyIkaWQiOiIyMzMiLCJUb3AiOjAuMCwiTGVmdCI6MC4wLCJSaWdodCI6MC4wLCJCb3R0b20iOjAuMH0sIkJhY2tncm91bmQiOnsiJGlkIjoiMjM0IiwiQ29sb3IiOnsiJGlkIjoiMjM1IiwiQSI6MjU1LCJSIjoyNiwiRyI6MTcwLCJCIjo2Nn19LCJJc1Zpc2libGUiOnRydWUsIldpZHRoIjoxMy4wLCJIZWlnaHQiOjEzLjAsIkJvcmRlclN0eWxlIjp7IiRpZCI6IjIzNiIsIkxpbmVDb2xvciI6eyIkaWQiOiIyMzciLCIkdHlwZSI6Ik5MUkUuQ29tbW9uLkRvbS5Tb2xpZENvbG9yQnJ1c2gsIE5MUkUuQ29tbW9uIiwiQ29sb3IiOnsiJGlkIjoiMjM4IiwiQSI6MjU1LCJSIjoyNTUsIkciOjAsIkIiOjB9fSwiTGluZVdlaWdodCI6MC4wLCJMaW5lVHlwZSI6MCwiUGFyZW50U3R5bGUiOm51bGx9LCJQYXJlbnRTdHlsZSI6bnVsbH0sIlRpdGxlU3R5bGUiOnsiJGlkIjoiMjM5IiwiRm9udFNldHRpbmdzIjp7IiRpZCI6IjI0MCIsIkZvbnRTaXplIjoxMSwiRm9udE5hbWUiOiJDYWxpYnJpIiwiSXNCb2xkIjp0cnVlLCJJc0l0YWxpYyI6ZmFsc2UsIklzVW5kZXJsaW5lZCI6ZmFsc2UsIlBhcmVudFN0eWxlIjpudWxsfSwiQXV0b1NpemUiOjAsIkZvcmVncm91bmQiOnsiJGlkIjoiMjQxIiwiQ29sb3IiOnsiJGlkIjoiMjQy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0MyIsIlRvcCI6MC4wLCJMZWZ0IjowLjAsIlJpZ2h0IjowLjAsIkJvdHRvbSI6MC4wfSwiUGFkZGluZyI6eyIkaWQiOiIyNDQiLCJUb3AiOjAuMCwiTGVmdCI6MC4wLCJSaWdodCI6MC4wLCJCb3R0b20iOjAuMH0sIkJhY2tncm91bmQiOnsiJGlkIjoiMjQ1IiwiQ29sb3IiOnsiJGlkIjoiMjQ2IiwiQSI6MCwiUiI6MCwiRyI6MCwiQiI6MH19LCJJc1Zpc2libGUiOnRydWUsIldpZHRoIjowLjAsIkhlaWdodCI6MC4wLCJCb3JkZXJTdHlsZSI6eyIkaWQiOiIyNDciLCJMaW5lQ29sb3IiOm51bGwsIkxpbmVXZWlnaHQiOjAuMCwiTGluZVR5cGUiOjAsIlBhcmVudFN0eWxlIjpudWxsfSwiUGFyZW50U3R5bGUiOm51bGx9LCJEYXRlU3R5bGUiOnsiJGlkIjoiMjQ4IiwiRm9udFNldHRpbmdzIjp7IiRpZCI6IjI0OSIsIkZvbnRTaXplIjoxMCwiRm9udE5hbWUiOiJDYWxpYnJpIiwiSXNCb2xkIjpmYWxzZSwiSXNJdGFsaWMiOmZhbHNlLCJJc1VuZGVybGluZWQiOmZhbHNlLCJQYXJlbnRTdHlsZSI6bnVsbH0sIkF1dG9TaXplIjowLCJGb3JlZ3JvdW5kIjp7IiRyZWYiOiIxMjkifSwiTWF4V2lkdGgiOjIwMC4wLCJNYXhIZWlnaHQiOiJJbmZpbml0eSIsIlNtYXJ0Rm9yZWdyb3VuZElzQWN0aXZlIjpmYWxzZSwiSG9yaXpvbnRhbEFsaWdubWVudCI6MCwiVmVydGljYWxBbGlnbm1lbnQiOjAsIlNtYXJ0Rm9yZWdyb3VuZCI6bnVsbCwiQmFja2dyb3VuZEZpbGxUeXBlIjowLCJNYXJnaW4iOnsiJGlkIjoiMjUwIiwiVG9wIjowLjAsIkxlZnQiOjAuMCwiUmlnaHQiOjAuMCwiQm90dG9tIjowLjB9LCJQYWRkaW5nIjp7IiRpZCI6IjI1MSIsIlRvcCI6MC4wLCJMZWZ0IjowLjAsIlJpZ2h0IjowLjAsIkJvdHRvbSI6MC4wfSwiQmFja2dyb3VuZCI6eyIkaWQiOiIyNTIiLCJDb2xvciI6eyIkcmVmIjoiMjQ2In19LCJJc1Zpc2libGUiOnRydWUsIldpZHRoIjowLjAsIkhlaWdodCI6MC4wLCJCb3JkZXJTdHlsZSI6eyIkaWQiOiIyNTMiLCJMaW5lQ29sb3IiOm51bGwsIkxpbmVXZWlnaHQiOjAuMCwiTGluZVR5cGUiOjAsIlBhcmVudFN0eWxlIjpudWxsfSwiUGFyZW50U3R5bGUiOm51bGx9LCJEYXRlRm9ybWF0Ijp7IiRpZCI6IjI1NCIsIkZvcm1hdFN0cmluZyI6Ik1NTSB5eXl5IiwiU2VwYXJhdG9yIjoiLyIsIlVzZUludGVybmF0aW9uYWxEYXRlRm9ybWF0Ijp0cnVlLCJEYXRlSXNWaXNpYmxlIjp0cnVlLCJUaW1lSXNWaXNpYmxlIjpmYWxzZSwiSG91ckRpZ2l0cyI6MSwiQW1QbURlc2lnbmF0b3IiOjIsIlRyaW0wME1pbnV0ZXMiOmZhbHNlLCJMYXN0S25vd25WaXNpYmlsaXR5U3RhdGUiOnsiJGlkIjoiMjU1IiwiRGF0ZVBhcnRJc1Zpc2libGUiOnRydWUsIlRpbWVQYXJ0SXNWaXNpYmxlIjpmYWxzZX19LCJXZWVrTnVtYmVyaW5nIjp7IiRpZCI6IjI1NiIsIkZvcm1hdCI6MCwiSXNWaXNpYmxlIjpmYWxzZSwiTGFzdEtub3duVmlzaWJpbGl0eVN0YXRlIjpmYWxzZX0sIklzVmlzaWJsZSI6dHJ1ZSwiUGFyZW50U3R5bGUiOm51bGx9LCJJbmRleCI6MywiUGVyY2VudGFnZUNvbXBsZXRlIjpudWxsLCJQb3NpdGlvbiI6eyJSYXRpbyI6MC4wLCJJc0N1c3RvbSI6ZmFsc2V9LCJEYXRlRm9ybWF0Ijp7IiRyZWYiOiIyNTQifSwiV2Vla051bWJlcmluZyI6eyIkaWQiOiIyNTciLCJGb3JtYXQiOjAsIklzVmlzaWJsZSI6ZmFsc2UsIkxhc3RLbm93blZpc2liaWxpdHlTdGF0ZSI6ZmFsc2V9LCJSZWxhdGVkVGFza0lkIjoiMDAwMDAwMDAtMDAwMC0wMDAwLTAwMDAtMDAwMDAwMDAwMDAwIiwiSWQiOiJhMjBiNmQyNC0yNWRlLTQwMDMtYmJhMC03ZDhkNmFkMjM5NzIiLCJJbXBvcnRJZCI6IkZQSSIsIlRpdGxlIjoiRlBJIiwiTm90ZSI6bnVsbCwiSHlwZXJsaW5rIjp7IiRpZCI6IjI1OCIsIkFkZHJlc3MiOm51bGwsIlN1YkFkZHJlc3MiOm51bGx9LCJJc0NoYW5nZWQiOmZhbHNlLCJJc05ldyI6ZmFsc2V9LHsiJGlkIjoiMjU5IiwiRGF0ZSI6IjIwMjAtMTItMzBUMjM6NTk6MDAiLCJTdHlsZSI6eyIkaWQiOiIyNjAiLCJTaGFwZSI6MTksIkNvbm5lY3Rvck1hcmdpbiI6eyIkaWQiOiIyNjEiLCJUb3AiOjAuMCwiTGVmdCI6Mi4wLCJSaWdodCI6Mi4wLCJCb3R0b20iOjAuMH0sIkNvbm5lY3RvclN0eWxlIjp7IiRpZCI6IjI2MiIsIkxpbmVDb2xvciI6eyIkaWQiOiIyNjMiLCIkdHlwZSI6Ik5MUkUuQ29tbW9uLkRvbS5Tb2xpZENvbG9yQnJ1c2gsIE5MUkUuQ29tbW9uIiwiQ29sb3IiOnsiJGlkIjoiMjY0IiwiQSI6MTI3LCJSIjo3OSwiRyI6MTI5LCJCIjoxODl9fSwiTGluZVdlaWdodCI6MS4wLCJMaW5lVHlwZSI6MCwiUGFyZW50U3R5bGUiOm51bGx9LCJJc0JlbG93VGltZWJhbmQiOmZhbHNlLCJQb3NpdGlvbk9uVGFzayI6MCwiSGlkZURhdGUiOmZhbHNlLCJTaGFwZVNpemUiOjEsIlNwYWNpbmciOjIuMCwiUGFkZGluZyI6eyIkaWQiOiIyNjUiLCJUb3AiOjcuMCwiTGVmdCI6My4wLCJSaWdodCI6MC4wLCJCb3R0b20iOjIuMH0sIlNoYXBlU3R5bGUiOnsiJGlkIjoiMjY2IiwiTWFyZ2luIjp7IiRpZCI6IjI2NyIsIlRvcCI6MC4wLCJMZWZ0IjowLjAsIlJpZ2h0IjowLjAsIkJvdHRvbSI6MC4wfSwiUGFkZGluZyI6eyIkaWQiOiIyNjgiLCJUb3AiOjAuMCwiTGVmdCI6MC4wLCJSaWdodCI6MC4wLCJCb3R0b20iOjAuMH0sIkJhY2tncm91bmQiOnsiJGlkIjoiMjY5IiwiQ29sb3IiOnsiJGlkIjoiMjcwIiwiQSI6MjU1LCJSIjoyNiwiRyI6MTcwLCJCIjo2Nn19LCJJc1Zpc2libGUiOnRydWUsIldpZHRoIjoxMy4wLCJIZWlnaHQiOjEzLjAsIkJvcmRlclN0eWxlIjp7IiRpZCI6IjI3MSIsIkxpbmVDb2xvciI6eyIkaWQiOiIyNzIiLCIkdHlwZSI6Ik5MUkUuQ29tbW9uLkRvbS5Tb2xpZENvbG9yQnJ1c2gsIE5MUkUuQ29tbW9uIiwiQ29sb3IiOnsiJGlkIjoiMjczIiwiQSI6MjU1LCJSIjoyNTUsIkciOjAsIkIiOjB9fSwiTGluZVdlaWdodCI6MC4wLCJMaW5lVHlwZSI6MCwiUGFyZW50U3R5bGUiOm51bGx9LCJQYXJlbnRTdHlsZSI6bnVsbH0sIlRpdGxlU3R5bGUiOnsiJGlkIjoiMjc0IiwiRm9udFNldHRpbmdzIjp7IiRpZCI6IjI3NSIsIkZvbnRTaXplIjoxMSwiRm9udE5hbWUiOiJDYWxpYnJpIiwiSXNCb2xkIjp0cnVlLCJJc0l0YWxpYyI6ZmFsc2UsIklzVW5kZXJsaW5lZCI6ZmFsc2UsIlBhcmVudFN0eWxlIjpudWxsfSwiQXV0b1NpemUiOjAsIkZvcmVncm91bmQiOnsiJGlkIjoiMjc2IiwiQ29sb3IiOnsiJGlkIjoiMjc3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3OCIsIlRvcCI6MC4wLCJMZWZ0IjowLjAsIlJpZ2h0IjowLjAsIkJvdHRvbSI6MC4wfSwiUGFkZGluZyI6eyIkaWQiOiIyNzkiLCJUb3AiOjAuMCwiTGVmdCI6MC4wLCJSaWdodCI6MC4wLCJCb3R0b20iOjAuMH0sIkJhY2tncm91bmQiOnsiJGlkIjoiMjgwIiwiQ29sb3IiOnsiJGlkIjoiMjgxIiwiQSI6MCwiUiI6MCwiRyI6MCwiQiI6MH19LCJJc1Zpc2libGUiOnRydWUsIldpZHRoIjowLjAsIkhlaWdodCI6MC4wLCJCb3JkZXJTdHlsZSI6eyIkaWQiOiIyODIiLCJMaW5lQ29sb3IiOm51bGwsIkxpbmVXZWlnaHQiOjAuMCwiTGluZVR5cGUiOjAsIlBhcmVudFN0eWxlIjpudWxsfSwiUGFyZW50U3R5bGUiOm51bGx9LCJEYXRlU3R5bGUiOnsiJGlkIjoiMjgzIiwiRm9udFNldHRpbmdzIjp7IiRpZCI6IjI4NCIsIkZvbnRTaXplIjoxMCwiRm9udE5hbWUiOiJDYWxpYnJpIiwiSXNCb2xkIjpmYWxzZSwiSXNJdGFsaWMiOmZhbHNlLCJJc1VuZGVybGluZWQiOmZhbHNlLCJQYXJlbnRTdHlsZSI6bnVsbH0sIkF1dG9TaXplIjowLCJGb3JlZ3JvdW5kIjp7IiRyZWYiOiIxMjkifSwiTWF4V2lkdGgiOjIwMC4wLCJNYXhIZWlnaHQiOiJJbmZpbml0eSIsIlNtYXJ0Rm9yZWdyb3VuZElzQWN0aXZlIjpmYWxzZSwiSG9yaXpvbnRhbEFsaWdubWVudCI6MCwiVmVydGljYWxBbGlnbm1lbnQiOjAsIlNtYXJ0Rm9yZWdyb3VuZCI6bnVsbCwiQmFja2dyb3VuZEZpbGxUeXBlIjowLCJNYXJnaW4iOnsiJGlkIjoiMjg1IiwiVG9wIjowLjAsIkxlZnQiOjAuMCwiUmlnaHQiOjAuMCwiQm90dG9tIjowLjB9LCJQYWRkaW5nIjp7IiRpZCI6IjI4NiIsIlRvcCI6MC4wLCJMZWZ0IjowLjAsIlJpZ2h0IjowLjAsIkJvdHRvbSI6MC4wfSwiQmFja2dyb3VuZCI6eyIkaWQiOiIyODciLCJDb2xvciI6eyIkcmVmIjoiMjgxIn19LCJJc1Zpc2libGUiOnRydWUsIldpZHRoIjowLjAsIkhlaWdodCI6MC4wLCJCb3JkZXJTdHlsZSI6eyIkaWQiOiIyODgiLCJMaW5lQ29sb3IiOm51bGwsIkxpbmVXZWlnaHQiOjAuMCwiTGluZVR5cGUiOjAsIlBhcmVudFN0eWxlIjpudWxsfSwiUGFyZW50U3R5bGUiOm51bGx9LCJEYXRlRm9ybWF0Ijp7IiRpZCI6IjI4OSIsIkZvcm1hdFN0cmluZyI6Ik1NTSB5eXl5IiwiU2VwYXJhdG9yIjoiLyIsIlVzZUludGVybmF0aW9uYWxEYXRlRm9ybWF0Ijp0cnVlLCJEYXRlSXNWaXNpYmxlIjp0cnVlLCJUaW1lSXNWaXNpYmxlIjpmYWxzZSwiSG91ckRpZ2l0cyI6MSwiQW1QbURlc2lnbmF0b3IiOjIsIlRyaW0wME1pbnV0ZXMiOmZhbHNlLCJMYXN0S25vd25WaXNpYmlsaXR5U3RhdGUiOnsiJGlkIjoiMjkwIiwiRGF0ZVBhcnRJc1Zpc2libGUiOnRydWUsIlRpbWVQYXJ0SXNWaXNpYmxlIjpmYWxzZX19LCJXZWVrTnVtYmVyaW5nIjp7IiRpZCI6IjI5MSIsIkZvcm1hdCI6MCwiSXNWaXNpYmxlIjpmYWxzZSwiTGFzdEtub3duVmlzaWJpbGl0eVN0YXRlIjpmYWxzZX0sIklzVmlzaWJsZSI6dHJ1ZSwiUGFyZW50U3R5bGUiOm51bGx9LCJJbmRleCI6NSwiUGVyY2VudGFnZUNvbXBsZXRlIjpudWxsLCJQb3NpdGlvbiI6eyJSYXRpbyI6MC4wLCJJc0N1c3RvbSI6ZmFsc2V9LCJEYXRlRm9ybWF0Ijp7IiRyZWYiOiIyODkifSwiV2Vla051bWJlcmluZyI6eyIkaWQiOiIyOTIiLCJGb3JtYXQiOjAsIklzVmlzaWJsZSI6ZmFsc2UsIkxhc3RLbm93blZpc2liaWxpdHlTdGF0ZSI6ZmFsc2V9LCJSZWxhdGVkVGFza0lkIjoiMDAwMDAwMDAtMDAwMC0wMDAwLTAwMDAtMDAwMDAwMDAwMDAwIiwiSWQiOiJhMWMwNzEzMi03OGM3LTQ5ZGYtYmIyMC1jYjI1YTFkYjZkOGUiLCJJbXBvcnRJZCI6IkxQSSIsIlRpdGxlIjoiTFBJIiwiTm90ZSI6bnVsbCwiSHlwZXJsaW5rIjp7IiRpZCI6IjI5MyIsIkFkZHJlc3MiOm51bGwsIlN1YkFkZHJlc3MiOm51bGx9LCJJc0NoYW5nZWQiOmZhbHNlLCJJc05ldyI6ZmFsc2V9LHsiJGlkIjoiMjk0IiwiRGF0ZSI6IjIwMjMtMTItMjZUMjM6NTk6MDAiLCJTdHlsZSI6eyIkaWQiOiIyOTUiLCJTaGFwZSI6MTksIkNvbm5lY3Rvck1hcmdpbiI6eyIkaWQiOiIyOTYiLCJUb3AiOjAuMCwiTGVmdCI6Mi4wLCJSaWdodCI6Mi4wLCJCb3R0b20iOjAuMH0sIkNvbm5lY3RvclN0eWxlIjp7IiRpZCI6IjI5NyIsIkxpbmVDb2xvciI6eyIkaWQiOiIyOTgiLCIkdHlwZSI6Ik5MUkUuQ29tbW9uLkRvbS5Tb2xpZENvbG9yQnJ1c2gsIE5MUkUuQ29tbW9uIiwiQ29sb3IiOnsiJGlkIjoiMjk5IiwiQSI6MTI3LCJSIjo3OSwiRyI6MTI5LCJCIjoxODl9fSwiTGluZVdlaWdodCI6MS4wLCJMaW5lVHlwZSI6MCwiUGFyZW50U3R5bGUiOm51bGx9LCJJc0JlbG93VGltZWJhbmQiOmZhbHNlLCJQb3NpdGlvbk9uVGFzayI6MCwiSGlkZURhdGUiOmZhbHNlLCJTaGFwZVNpemUiOjEsIlNwYWNpbmciOjIuMCwiUGFkZGluZyI6eyIkaWQiOiIzMDAiLCJUb3AiOjcuMCwiTGVmdCI6My4wLCJSaWdodCI6MC4wLCJCb3R0b20iOjIuMH0sIlNoYXBlU3R5bGUiOnsiJGlkIjoiMzAxIiwiTWFyZ2luIjp7IiRpZCI6IjMwMiIsIlRvcCI6MC4wLCJMZWZ0IjowLjAsIlJpZ2h0IjowLjAsIkJvdHRvbSI6MC4wfSwiUGFkZGluZyI6eyIkaWQiOiIzMDMiLCJUb3AiOjAuMCwiTGVmdCI6MC4wLCJSaWdodCI6MC4wLCJCb3R0b20iOjAuMH0sIkJhY2tncm91bmQiOnsiJGlkIjoiMzA0IiwiQ29sb3IiOnsiJGlkIjoiMzA1IiwiQSI6MjU1LCJSIjoyNiwiRyI6MTcwLCJCIjo2Nn19LCJJc1Zpc2libGUiOnRydWUsIldpZHRoIjoxMy4wLCJIZWlnaHQiOjEzLjAsIkJvcmRlclN0eWxlIjp7IiRpZCI6IjMwNiIsIkxpbmVDb2xvciI6eyIkaWQiOiIzMDciLCIkdHlwZSI6Ik5MUkUuQ29tbW9uLkRvbS5Tb2xpZENvbG9yQnJ1c2gsIE5MUkUuQ29tbW9uIiwiQ29sb3IiOnsiJGlkIjoiMzA4IiwiQSI6MjU1LCJSIjoyNTUsIkciOjAsIkIiOjB9fSwiTGluZVdlaWdodCI6MC4wLCJMaW5lVHlwZSI6MCwiUGFyZW50U3R5bGUiOm51bGx9LCJQYXJlbnRTdHlsZSI6bnVsbH0sIlRpdGxlU3R5bGUiOnsiJGlkIjoiMzA5IiwiRm9udFNldHRpbmdzIjp7IiRpZCI6IjMxMCIsIkZvbnRTaXplIjoxMSwiRm9udE5hbWUiOiJDYWxpYnJpIiwiSXNCb2xkIjp0cnVlLCJJc0l0YWxpYyI6ZmFsc2UsIklzVW5kZXJsaW5lZCI6ZmFsc2UsIlBhcmVudFN0eWxlIjpudWxsfSwiQXV0b1NpemUiOjAsIkZvcmVncm91bmQiOnsiJGlkIjoiMzExIiwiQ29sb3IiOnsiJGlkIjoiMzEy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xMyIsIlRvcCI6MC4wLCJMZWZ0IjowLjAsIlJpZ2h0IjowLjAsIkJvdHRvbSI6MC4wfSwiUGFkZGluZyI6eyIkaWQiOiIzMTQiLCJUb3AiOjAuMCwiTGVmdCI6MC4wLCJSaWdodCI6MC4wLCJCb3R0b20iOjAuMH0sIkJhY2tncm91bmQiOnsiJGlkIjoiMzE1IiwiQ29sb3IiOnsiJGlkIjoiMzE2IiwiQSI6MCwiUiI6MCwiRyI6MCwiQiI6MH19LCJJc1Zpc2libGUiOnRydWUsIldpZHRoIjowLjAsIkhlaWdodCI6MC4wLCJCb3JkZXJTdHlsZSI6eyIkaWQiOiIzMTciLCJMaW5lQ29sb3IiOm51bGwsIkxpbmVXZWlnaHQiOjAuMCwiTGluZVR5cGUiOjAsIlBhcmVudFN0eWxlIjpudWxsfSwiUGFyZW50U3R5bGUiOm51bGx9LCJEYXRlU3R5bGUiOnsiJGlkIjoiMzE4IiwiRm9udFNldHRpbmdzIjp7IiRpZCI6IjMxOSIsIkZvbnRTaXplIjoxMCwiRm9udE5hbWUiOiJDYWxpYnJpIiwiSXNCb2xkIjpmYWxzZSwiSXNJdGFsaWMiOmZhbHNlLCJJc1VuZGVybGluZWQiOmZhbHNlLCJQYXJlbnRTdHlsZSI6bnVsbH0sIkF1dG9TaXplIjowLCJGb3JlZ3JvdW5kIjp7IiRyZWYiOiIxMjkifSwiTWF4V2lkdGgiOjIwMC4wLCJNYXhIZWlnaHQiOiJJbmZpbml0eSIsIlNtYXJ0Rm9yZWdyb3VuZElzQWN0aXZlIjpmYWxzZSwiSG9yaXpvbnRhbEFsaWdubWVudCI6MCwiVmVydGljYWxBbGlnbm1lbnQiOjAsIlNtYXJ0Rm9yZWdyb3VuZCI6bnVsbCwiQmFja2dyb3VuZEZpbGxUeXBlIjowLCJNYXJnaW4iOnsiJGlkIjoiMzIwIiwiVG9wIjowLjAsIkxlZnQiOjAuMCwiUmlnaHQiOjAuMCwiQm90dG9tIjowLjB9LCJQYWRkaW5nIjp7IiRpZCI6IjMyMSIsIlRvcCI6MC4wLCJMZWZ0IjowLjAsIlJpZ2h0IjowLjAsIkJvdHRvbSI6MC4wfSwiQmFja2dyb3VuZCI6eyIkaWQiOiIzMjIiLCJDb2xvciI6eyIkcmVmIjoiMzE2In19LCJJc1Zpc2libGUiOnRydWUsIldpZHRoIjowLjAsIkhlaWdodCI6MC4wLCJCb3JkZXJTdHlsZSI6eyIkaWQiOiIzMjMiLCJMaW5lQ29sb3IiOm51bGwsIkxpbmVXZWlnaHQiOjAuMCwiTGluZVR5cGUiOjAsIlBhcmVudFN0eWxlIjpudWxsfSwiUGFyZW50U3R5bGUiOm51bGx9LCJEYXRlRm9ybWF0Ijp7IiRpZCI6IjMyNCIsIkZvcm1hdFN0cmluZyI6Ik1NTSB5eXl5IiwiU2VwYXJhdG9yIjoiLyIsIlVzZUludGVybmF0aW9uYWxEYXRlRm9ybWF0Ijp0cnVlLCJEYXRlSXNWaXNpYmxlIjp0cnVlLCJUaW1lSXNWaXNpYmxlIjpmYWxzZSwiSG91ckRpZ2l0cyI6MSwiQW1QbURlc2lnbmF0b3IiOjIsIlRyaW0wME1pbnV0ZXMiOmZhbHNlLCJMYXN0S25vd25WaXNpYmlsaXR5U3RhdGUiOnsiJGlkIjoiMzI1IiwiRGF0ZVBhcnRJc1Zpc2libGUiOnRydWUsIlRpbWVQYXJ0SXNWaXNpYmxlIjpmYWxzZX19LCJXZWVrTnVtYmVyaW5nIjp7IiRpZCI6IjMyNiIsIkZvcm1hdCI6MCwiSXNWaXNpYmxlIjpmYWxzZSwiTGFzdEtub3duVmlzaWJpbGl0eVN0YXRlIjpmYWxzZX0sIklzVmlzaWJsZSI6dHJ1ZSwiUGFyZW50U3R5bGUiOm51bGx9LCJJbmRleCI6NiwiUGVyY2VudGFnZUNvbXBsZXRlIjpudWxsLCJQb3NpdGlvbiI6eyJSYXRpbyI6MC4wLCJJc0N1c3RvbSI6ZmFsc2V9LCJEYXRlRm9ybWF0Ijp7IiRyZWYiOiIzMjQifSwiV2Vla051bWJlcmluZyI6eyIkaWQiOiIzMjciLCJGb3JtYXQiOjAsIklzVmlzaWJsZSI6ZmFsc2UsIkxhc3RLbm93blZpc2liaWxpdHlTdGF0ZSI6ZmFsc2V9LCJSZWxhdGVkVGFza0lkIjoiMDAwMDAwMDAtMDAwMC0wMDAwLTAwMDAtMDAwMDAwMDAwMDAwIiwiSWQiOiI0YWRjM2VmOS1jZmUxLTQ0M2ItOWI3Yy0xN2FmNWRjOTY3NDEiLCJJbXBvcnRJZCI6IkxQTFYiLCJUaXRsZSI6IkxQTFYiLCJOb3RlIjpudWxsLCJIeXBlcmxpbmsiOnsiJGlkIjoiMzI4IiwiQWRkcmVzcyI6bnVsbCwiU3ViQWRkcmVzcyI6bnVsbH0sIklzQ2hhbmdlZCI6ZmFsc2UsIklzTmV3IjpmYWxzZX0seyIkaWQiOiIzMjkiLCJEYXRlIjoiMjAyNC0wOC0wMVQyMzo1OTowMCIsIlN0eWxlIjp7IiRpZCI6IjMzMCIsIlNoYXBlIjoxOSwiQ29ubmVjdG9yTWFyZ2luIjp7IiRpZCI6IjMzMSIsIlRvcCI6MC4wLCJMZWZ0IjoyLjAsIlJpZ2h0IjoyLjAsIkJvdHRvbSI6MC4wfSwiQ29ubmVjdG9yU3R5bGUiOnsiJGlkIjoiMzMyIiwiTGluZUNvbG9yIjp7IiRpZCI6IjMzMyIsIiR0eXBlIjoiTkxSRS5Db21tb24uRG9tLlNvbGlkQ29sb3JCcnVzaCwgTkxSRS5Db21tb24iLCJDb2xvciI6eyIkaWQiOiIzMzQiLCJBIjoxMjcsIlIiOjc5LCJHIjoxMjksIkIiOjE4OX19LCJMaW5lV2VpZ2h0IjoxLjAsIkxpbmVUeXBlIjowLCJQYXJlbnRTdHlsZSI6bnVsbH0sIklzQmVsb3dUaW1lYmFuZCI6ZmFsc2UsIlBvc2l0aW9uT25UYXNrIjowLCJIaWRlRGF0ZSI6ZmFsc2UsIlNoYXBlU2l6ZSI6MSwiU3BhY2luZyI6Mi4wLCJQYWRkaW5nIjp7IiRpZCI6IjMzNSIsIlRvcCI6Ny4wLCJMZWZ0IjozLjAsIlJpZ2h0IjowLjAsIkJvdHRvbSI6Mi4wfSwiU2hhcGVTdHlsZSI6eyIkaWQiOiIzMzYiLCJNYXJnaW4iOnsiJGlkIjoiMzM3IiwiVG9wIjowLjAsIkxlZnQiOjAuMCwiUmlnaHQiOjAuMCwiQm90dG9tIjowLjB9LCJQYWRkaW5nIjp7IiRpZCI6IjMzOCIsIlRvcCI6MC4wLCJMZWZ0IjowLjAsIlJpZ2h0IjowLjAsIkJvdHRvbSI6MC4wfSwiQmFja2dyb3VuZCI6eyIkaWQiOiIzMzkiLCJDb2xvciI6eyIkaWQiOiIzNDAiLCJBIjoyNTUsIlIiOjIzNCwiRyI6MjIsIkIiOjMwfX0sIklzVmlzaWJsZSI6dHJ1ZSwiV2lkdGgiOjEzLjAsIkhlaWdodCI6MTMuMCwiQm9yZGVyU3R5bGUiOnsiJGlkIjoiMzQxIiwiTGluZUNvbG9yIjp7IiRpZCI6IjM0MiIsIiR0eXBlIjoiTkxSRS5Db21tb24uRG9tLlNvbGlkQ29sb3JCcnVzaCwgTkxSRS5Db21tb24iLCJDb2xvciI6eyIkaWQiOiIzNDMiLCJBIjoyNTUsIlIiOjI1NSwiRyI6MCwiQiI6MH19LCJMaW5lV2VpZ2h0IjowLjAsIkxpbmVUeXBlIjowLCJQYXJlbnRTdHlsZSI6bnVsbH0sIlBhcmVudFN0eWxlIjpudWxsfSwiVGl0bGVTdHlsZSI6eyIkaWQiOiIzNDQiLCJGb250U2V0dGluZ3MiOnsiJGlkIjoiMzQ1IiwiRm9udFNpemUiOjExLCJGb250TmFtZSI6IkNhbGlicmkiLCJJc0JvbGQiOnRydWUsIklzSXRhbGljIjpmYWxzZSwiSXNVbmRlcmxpbmVkIjpmYWxzZSwiUGFyZW50U3R5bGUiOm51bGx9LCJBdXRvU2l6ZSI6MCwiRm9yZWdyb3VuZCI6eyIkaWQiOiIzNDYiLCJDb2xvciI6eyIkaWQiOiIzNDc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Q4IiwiVG9wIjowLjAsIkxlZnQiOjAuMCwiUmlnaHQiOjAuMCwiQm90dG9tIjowLjB9LCJQYWRkaW5nIjp7IiRpZCI6IjM0OSIsIlRvcCI6MC4wLCJMZWZ0IjowLjAsIlJpZ2h0IjowLjAsIkJvdHRvbSI6MC4wfSwiQmFja2dyb3VuZCI6eyIkaWQiOiIzNTAiLCJDb2xvciI6eyIkaWQiOiIzNTEiLCJBIjowLCJSIjowLCJHIjowLCJCIjowfX0sIklzVmlzaWJsZSI6dHJ1ZSwiV2lkdGgiOjAuMCwiSGVpZ2h0IjowLjAsIkJvcmRlclN0eWxlIjp7IiRpZCI6IjM1MiIsIkxpbmVDb2xvciI6bnVsbCwiTGluZVdlaWdodCI6MC4wLCJMaW5lVHlwZSI6MCwiUGFyZW50U3R5bGUiOm51bGx9LCJQYXJlbnRTdHlsZSI6bnVsbH0sIkRhdGVTdHlsZSI6eyIkaWQiOiIzNTMiLCJGb250U2V0dGluZ3MiOnsiJGlkIjoiMzU0IiwiRm9udFNpemUiOjEwLCJGb250TmFtZSI6IkNhbGlicmkiLCJJc0JvbGQiOmZhbHNlLCJJc0l0YWxpYyI6ZmFsc2UsIklzVW5kZXJsaW5lZCI6ZmFsc2UsIlBhcmVudFN0eWxlIjpudWxsfSwiQXV0b1NpemUiOjAsIkZvcmVncm91bmQiOnsiJHJlZiI6IjEyOSJ9LCJNYXhXaWR0aCI6MjAwLjAsIk1heEhlaWdodCI6IkluZmluaXR5IiwiU21hcnRGb3JlZ3JvdW5kSXNBY3RpdmUiOmZhbHNlLCJIb3Jpem9udGFsQWxpZ25tZW50IjowLCJWZXJ0aWNhbEFsaWdubWVudCI6MCwiU21hcnRGb3JlZ3JvdW5kIjpudWxsLCJCYWNrZ3JvdW5kRmlsbFR5cGUiOjAsIk1hcmdpbiI6eyIkaWQiOiIzNTUiLCJUb3AiOjAuMCwiTGVmdCI6MC4wLCJSaWdodCI6MC4wLCJCb3R0b20iOjAuMH0sIlBhZGRpbmciOnsiJGlkIjoiMzU2IiwiVG9wIjowLjAsIkxlZnQiOjAuMCwiUmlnaHQiOjAuMCwiQm90dG9tIjowLjB9LCJCYWNrZ3JvdW5kIjp7IiRpZCI6IjM1NyIsIkNvbG9yIjp7IiRyZWYiOiIzNTEifX0sIklzVmlzaWJsZSI6dHJ1ZSwiV2lkdGgiOjAuMCwiSGVpZ2h0IjowLjAsIkJvcmRlclN0eWxlIjp7IiRpZCI6IjM1OCIsIkxpbmVDb2xvciI6bnVsbCwiTGluZVdlaWdodCI6MC4wLCJMaW5lVHlwZSI6MCwiUGFyZW50U3R5bGUiOm51bGx9LCJQYXJlbnRTdHlsZSI6bnVsbH0sIkRhdGVGb3JtYXQiOnsiJGlkIjoiMzU5IiwiRm9ybWF0U3RyaW5nIjoiTU1NIHl5eXkiLCJTZXBhcmF0b3IiOiIvIiwiVXNlSW50ZXJuYXRpb25hbERhdGVGb3JtYXQiOnRydWUsIkRhdGVJc1Zpc2libGUiOnRydWUsIlRpbWVJc1Zpc2libGUiOmZhbHNlLCJIb3VyRGlnaXRzIjoxLCJBbVBtRGVzaWduYXRvciI6MiwiVHJpbTAwTWludXRlcyI6ZmFsc2UsIkxhc3RLbm93blZpc2liaWxpdHlTdGF0ZSI6eyIkaWQiOiIzNjAiLCJEYXRlUGFydElzVmlzaWJsZSI6dHJ1ZSwiVGltZVBhcnRJc1Zpc2libGUiOmZhbHNlfX0sIldlZWtOdW1iZXJpbmciOnsiJGlkIjoiMzYxIiwiRm9ybWF0IjowLCJJc1Zpc2libGUiOmZhbHNlLCJMYXN0S25vd25WaXNpYmlsaXR5U3RhdGUiOmZhbHNlfSwiSXNWaXNpYmxlIjp0cnVlLCJQYXJlbnRTdHlsZSI6bnVsbH0sIkluZGV4Ijo3LCJQZXJjZW50YWdlQ29tcGxldGUiOm51bGwsIlBvc2l0aW9uIjp7IlJhdGlvIjowLjAsIklzQ3VzdG9tIjpmYWxzZX0sIkRhdGVGb3JtYXQiOnsiJHJlZiI6IjM1OSJ9LCJXZWVrTnVtYmVyaW5nIjp7IiRpZCI6IjM2MiIsIkZvcm1hdCI6MCwiSXNWaXNpYmxlIjpmYWxzZSwiTGFzdEtub3duVmlzaWJpbGl0eVN0YXRlIjpmYWxzZX0sIlJlbGF0ZWRUYXNrSWQiOiIwMDAwMDAwMC0wMDAwLTAwMDAtMDAwMC0wMDAwMDAwMDAwMDAiLCJJZCI6IjQwZTNiMWY3LWRiOTctNDhiMi1iYTMxLWQ4NWU3OWNiYjU4MSIsIkltcG9ydElkIjoiR2VsIGRlIGJhc2UiLCJUaXRsZSI6IkdlbCBkZSBiYXNlIiwiTm90ZSI6bnVsbCwiSHlwZXJsaW5rIjp7IiRpZCI6IjM2MyIsIkFkZHJlc3MiOm51bGwsIlN1YkFkZHJlc3MiOm51bGx9LCJJc0NoYW5nZWQiOmZhbHNlLCJJc05ldyI6ZmFsc2V9LHsiJGlkIjoiMzY0IiwiRGF0ZSI6IjIwMjQtMTItMDFUMjM6NTk6MDAiLCJTdHlsZSI6eyIkaWQiOiIzNjUiLCJTaGFwZSI6MTksIkNvbm5lY3Rvck1hcmdpbiI6eyIkaWQiOiIzNjYiLCJUb3AiOjAuMCwiTGVmdCI6Mi4wLCJSaWdodCI6Mi4wLCJCb3R0b20iOjAuMH0sIkNvbm5lY3RvclN0eWxlIjp7IiRpZCI6IjM2NyIsIkxpbmVDb2xvciI6eyIkaWQiOiIzNjgiLCIkdHlwZSI6Ik5MUkUuQ29tbW9uLkRvbS5Tb2xpZENvbG9yQnJ1c2gsIE5MUkUuQ29tbW9uIiwiQ29sb3IiOnsiJGlkIjoiMzY5IiwiQSI6MTI3LCJSIjo3OSwiRyI6MTI5LCJCIjoxODl9fSwiTGluZVdlaWdodCI6MS4wLCJMaW5lVHlwZSI6MCwiUGFyZW50U3R5bGUiOm51bGx9LCJJc0JlbG93VGltZWJhbmQiOmZhbHNlLCJQb3NpdGlvbk9uVGFzayI6MCwiSGlkZURhdGUiOmZhbHNlLCJTaGFwZVNpemUiOjEsIlNwYWNpbmciOjIuMCwiUGFkZGluZyI6eyIkaWQiOiIzNzAiLCJUb3AiOjcuMCwiTGVmdCI6My4wLCJSaWdodCI6MC4wLCJCb3R0b20iOjIuMH0sIlNoYXBlU3R5bGUiOnsiJGlkIjoiMzcxIiwiTWFyZ2luIjp7IiRpZCI6IjM3MiIsIlRvcCI6MC4wLCJMZWZ0IjowLjAsIlJpZ2h0IjowLjAsIkJvdHRvbSI6MC4wfSwiUGFkZGluZyI6eyIkaWQiOiIzNzMiLCJUb3AiOjAuMCwiTGVmdCI6MC4wLCJSaWdodCI6MC4wLCJCb3R0b20iOjAuMH0sIkJhY2tncm91bmQiOnsiJGlkIjoiMzc0IiwiQ29sb3IiOnsiJGlkIjoiMzc1IiwiQSI6MjU1LCJSIjoyMzQsIkciOjIyLCJCIjozMH19LCJJc1Zpc2libGUiOnRydWUsIldpZHRoIjoxMy4wLCJIZWlnaHQiOjEzLjAsIkJvcmRlclN0eWxlIjp7IiRpZCI6IjM3NiIsIkxpbmVDb2xvciI6eyIkaWQiOiIzNzciLCIkdHlwZSI6Ik5MUkUuQ29tbW9uLkRvbS5Tb2xpZENvbG9yQnJ1c2gsIE5MUkUuQ29tbW9uIiwiQ29sb3IiOnsiJGlkIjoiMzc4IiwiQSI6MjU1LCJSIjoyNTUsIkciOjAsIkIiOjB9fSwiTGluZVdlaWdodCI6MC4wLCJMaW5lVHlwZSI6MCwiUGFyZW50U3R5bGUiOm51bGx9LCJQYXJlbnRTdHlsZSI6bnVsbH0sIlRpdGxlU3R5bGUiOnsiJGlkIjoiMzc5IiwiRm9udFNldHRpbmdzIjp7IiRpZCI6IjM4MCIsIkZvbnRTaXplIjoxMSwiRm9udE5hbWUiOiJDYWxpYnJpIiwiSXNCb2xkIjp0cnVlLCJJc0l0YWxpYyI6ZmFsc2UsIklzVW5kZXJsaW5lZCI6ZmFsc2UsIlBhcmVudFN0eWxlIjpudWxsfSwiQXV0b1NpemUiOjAsIkZvcmVncm91bmQiOnsiJGlkIjoiMzgxIiwiQ29sb3IiOnsiJGlkIjoiMzgy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4MyIsIlRvcCI6MC4wLCJMZWZ0IjowLjAsIlJpZ2h0IjowLjAsIkJvdHRvbSI6MC4wfSwiUGFkZGluZyI6eyIkaWQiOiIzODQiLCJUb3AiOjAuMCwiTGVmdCI6MC4wLCJSaWdodCI6MC4wLCJCb3R0b20iOjAuMH0sIkJhY2tncm91bmQiOnsiJGlkIjoiMzg1IiwiQ29sb3IiOnsiJGlkIjoiMzg2IiwiQSI6MCwiUiI6MCwiRyI6MCwiQiI6MH19LCJJc1Zpc2libGUiOnRydWUsIldpZHRoIjowLjAsIkhlaWdodCI6MC4wLCJCb3JkZXJTdHlsZSI6eyIkaWQiOiIzODciLCJMaW5lQ29sb3IiOm51bGwsIkxpbmVXZWlnaHQiOjAuMCwiTGluZVR5cGUiOjAsIlBhcmVudFN0eWxlIjpudWxsfSwiUGFyZW50U3R5bGUiOm51bGx9LCJEYXRlU3R5bGUiOnsiJGlkIjoiMzg4IiwiRm9udFNldHRpbmdzIjp7IiRpZCI6IjM4OSIsIkZvbnRTaXplIjoxMCwiRm9udE5hbWUiOiJDYWxpYnJpIiwiSXNCb2xkIjpmYWxzZSwiSXNJdGFsaWMiOmZhbHNlLCJJc1VuZGVybGluZWQiOmZhbHNlLCJQYXJlbnRTdHlsZSI6bnVsbH0sIkF1dG9TaXplIjowLCJGb3JlZ3JvdW5kIjp7IiRyZWYiOiIxMjkifSwiTWF4V2lkdGgiOjIwMC4wLCJNYXhIZWlnaHQiOiJJbmZpbml0eSIsIlNtYXJ0Rm9yZWdyb3VuZElzQWN0aXZlIjpmYWxzZSwiSG9yaXpvbnRhbEFsaWdubWVudCI6MCwiVmVydGljYWxBbGlnbm1lbnQiOjAsIlNtYXJ0Rm9yZWdyb3VuZCI6bnVsbCwiQmFja2dyb3VuZEZpbGxUeXBlIjowLCJNYXJnaW4iOnsiJGlkIjoiMzkwIiwiVG9wIjowLjAsIkxlZnQiOjAuMCwiUmlnaHQiOjAuMCwiQm90dG9tIjowLjB9LCJQYWRkaW5nIjp7IiRpZCI6IjM5MSIsIlRvcCI6MC4wLCJMZWZ0IjowLjAsIlJpZ2h0IjowLjAsIkJvdHRvbSI6MC4wfSwiQmFja2dyb3VuZCI6eyIkaWQiOiIzOTIiLCJDb2xvciI6eyIkcmVmIjoiMzg2In19LCJJc1Zpc2libGUiOnRydWUsIldpZHRoIjowLjAsIkhlaWdodCI6MC4wLCJCb3JkZXJTdHlsZSI6eyIkaWQiOiIzOTMiLCJMaW5lQ29sb3IiOm51bGwsIkxpbmVXZWlnaHQiOjAuMCwiTGluZVR5cGUiOjAsIlBhcmVudFN0eWxlIjpudWxsfSwiUGFyZW50U3R5bGUiOm51bGx9LCJEYXRlRm9ybWF0Ijp7IiRpZCI6IjM5NCIsIkZvcm1hdFN0cmluZyI6Ik1NTSB5eXl5IiwiU2VwYXJhdG9yIjoiLyIsIlVzZUludGVybmF0aW9uYWxEYXRlRm9ybWF0Ijp0cnVlLCJEYXRlSXNWaXNpYmxlIjp0cnVlLCJUaW1lSXNWaXNpYmxlIjpmYWxzZSwiSG91ckRpZ2l0cyI6MSwiQW1QbURlc2lnbmF0b3IiOjIsIlRyaW0wME1pbnV0ZXMiOmZhbHNlLCJMYXN0S25vd25WaXNpYmlsaXR5U3RhdGUiOnsiJGlkIjoiMzk1IiwiRGF0ZVBhcnRJc1Zpc2libGUiOnRydWUsIlRpbWVQYXJ0SXNWaXNpYmxlIjpmYWxzZX19LCJXZWVrTnVtYmVyaW5nIjp7IiRpZCI6IjM5NiIsIkZvcm1hdCI6MCwiSXNWaXNpYmxlIjpmYWxzZSwiTGFzdEtub3duVmlzaWJpbGl0eVN0YXRlIjpmYWxzZX0sIklzVmlzaWJsZSI6dHJ1ZSwiUGFyZW50U3R5bGUiOm51bGx9LCJJbmRleCI6OCwiUGVyY2VudGFnZUNvbXBsZXRlIjpudWxsLCJQb3NpdGlvbiI6eyJSYXRpbyI6MC4wLCJJc0N1c3RvbSI6ZmFsc2V9LCJEYXRlRm9ybWF0Ijp7IiRyZWYiOiIzOTQifSwiV2Vla051bWJlcmluZyI6eyIkaWQiOiIzOTciLCJGb3JtYXQiOjAsIklzVmlzaWJsZSI6ZmFsc2UsIkxhc3RLbm93blZpc2liaWxpdHlTdGF0ZSI6ZmFsc2V9LCJSZWxhdGVkVGFza0lkIjoiMDAwMDAwMDAtMDAwMC0wMDAwLTAwMDAtMDAwMDAwMDAwMDAwIiwiSWQiOiI1YmNlMGEyYS1mM2U4LTQxNDktYTk0OS03NzFiMTE4OTZkOTIiLCJJbXBvcnRJZCI6IkNTUiIsIlRpdGxlIjoiQ1NSIiwiTm90ZSI6bnVsbCwiSHlwZXJsaW5rIjp7IiRpZCI6IjM5OCIsIkFkZHJlc3MiOm51bGwsIlN1YkFkZHJlc3MiOm51bGx9LCJJc0NoYW5nZWQiOmZhbHNlLCJJc05ldyI6ZmFsc2V9XSwiVGFza3MiOlt7IiRpZCI6IjM5OSIsIkdyb3VwTmFtZSI6bnVsbCwiU3RhcnREYXRlIjoiMjAxNy0wNi0xNlQwMDowMDowMCIsIkVuZERhdGUiOiIyMDIwLTEyLTMwVDIzOjU5OjAwIiwiUGVyY2VudGFnZUNvbXBsZXRlIjpudWxsLCJTdHlsZSI6eyIkaWQiOiI0MDAiLCJTaGFwZSI6MSwiU2hhcGVUaGlja25lc3MiOjAsIkR1cmF0aW9uRm9ybWF0IjowLCJJbmNsdWRlTm9uV29ya2luZ0RheXNJbkR1cmF0aW9uIjpmYWxzZSwiUGVyY2VudGFnZUNvbXBsZXRlU3R5bGUiOnsiJGlkIjoiNDAxIiwiRm9udFNldHRpbmdzIjp7IiRpZCI6IjQwMiIsIkZvbnRTaXplIjoxMCwiRm9udE5hbWUiOiJDYWxpYnJpIiwiSXNCb2xkIjpmYWxzZSwiSXNJdGFsaWMiOmZhbHNlLCJJc1VuZGVybGluZWQiOmZhbHNlLCJQYXJlbnRTdHlsZSI6bnVsbH0sIkF1dG9TaXplIjowLCJGb3JlZ3JvdW5kIjp7IiRpZCI6IjQwMyIsIkNvbG9yIjp7IiRpZCI6IjQw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QwNSIsIlRvcCI6MC4wLCJMZWZ0IjowLjAsIlJpZ2h0IjowLjAsIkJvdHRvbSI6MC4wfSwiUGFkZGluZyI6eyIkaWQiOiI0MDYiLCJUb3AiOjAuMCwiTGVmdCI6MC4wLCJSaWdodCI6MC4wLCJCb3R0b20iOjAuMH0sIkJhY2tncm91bmQiOnsiJGlkIjoiNDA3IiwiQ29sb3IiOnsiJGlkIjoiNDA4IiwiQSI6ODksIlIiOjAsIkciOjAsIkIiOjB9fSwiSXNWaXNpYmxlIjp0cnVlLCJXaWR0aCI6MC4wLCJIZWlnaHQiOjAuMCwiQm9yZGVyU3R5bGUiOnsiJGlkIjoiNDA5IiwiTGluZUNvbG9yIjpudWxsLCJMaW5lV2VpZ2h0IjowLjAsIkxpbmVUeXBlIjowLCJQYXJlbnRTdHlsZSI6bnVsbH0sIlBhcmVudFN0eWxlIjpudWxsfSwiRHVyYXRpb25TdHlsZSI6eyIkaWQiOiI0MTAiLCJGb250U2V0dGluZ3MiOnsiJGlkIjoiNDExIiwiRm9udFNpemUiOjEwLCJGb250TmFtZSI6IkNhbGlicmkiLCJJc0JvbGQiOmZhbHNlLCJJc0l0YWxpYyI6ZmFsc2UsIklzVW5kZXJsaW5lZCI6ZmFsc2UsIlBhcmVudFN0eWxlIjpudWxsfSwiQXV0b1NpemUiOjAsIkZvcmVncm91bmQiOnsiJGlkIjoiNDEyIiwiQ29sb3IiOnsiJGlkIjoiNDEz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DE0IiwiVG9wIjowLjAsIkxlZnQiOjAuMCwiUmlnaHQiOjAuMCwiQm90dG9tIjowLjB9LCJQYWRkaW5nIjp7IiRpZCI6IjQxNSIsIlRvcCI6MC4wLCJMZWZ0IjowLjAsIlJpZ2h0IjowLjAsIkJvdHRvbSI6MC4wfSwiQmFja2dyb3VuZCI6eyIkaWQiOiI0MTYiLCJDb2xvciI6eyIkcmVmIjoiNDA4In19LCJJc1Zpc2libGUiOnRydWUsIldpZHRoIjowLjAsIkhlaWdodCI6MC4wLCJCb3JkZXJTdHlsZSI6eyIkaWQiOiI0MTciLCJMaW5lQ29sb3IiOm51bGwsIkxpbmVXZWlnaHQiOjAuMCwiTGluZVR5cGUiOjAsIlBhcmVudFN0eWxlIjpudWxsfSwiUGFyZW50U3R5bGUiOm51bGx9LCJIb3Jpem9udGFsQ29ubmVjdG9yU3R5bGUiOnsiJGlkIjoiNDE4IiwiTGluZUNvbG9yIjp7IiRpZCI6IjQxOSIsIiR0eXBlIjoiTkxSRS5Db21tb24uRG9tLlNvbGlkQ29sb3JCcnVzaCwgTkxSRS5Db21tb24iLCJDb2xvciI6eyIkaWQiOiI0MjAiLCJBIjoyNTUsIlIiOjIwNCwiRyI6MjA0LCJCIjoyMDR9fSwiTGluZVdlaWdodCI6MS4wLCJMaW5lVHlwZSI6MCwiUGFyZW50U3R5bGUiOm51bGx9LCJWZXJ0aWNhbENvbm5lY3RvclN0eWxlIjp7IiRpZCI6IjQyMSIsIkxpbmVDb2xvciI6eyIkaWQiOiI0MjIiLCIkdHlwZSI6Ik5MUkUuQ29tbW9uLkRvbS5Tb2xpZENvbG9yQnJ1c2gsIE5MUkUuQ29tbW9uIiwiQ29sb3IiOnsiJGlkIjoiNDIzIiwiQSI6MjU1LCJSIjoyMDQsIkciOjIwNCwiQiI6MjA0fX0sIkxpbmVXZWlnaHQiOjAuMCwiTGluZVR5cGUiOjAsIlBhcmVudFN0eWxlIjpudWxsfSwiTWFyZ2luIjpudWxsLCJTdGFydERhdGVQb3NpdGlvbiI6NCwiRW5kRGF0ZVBvc2l0aW9uIjo0LCJEYXRlSXNWaXNpYmxlIjp0cnVlLCJUaXRsZVBvc2l0aW9uIjozLCJEdXJhdGlvblBvc2l0aW9uIjo2LCJQZXJjZW50YWdlQ29tcGxldGVkUG9zaXRpb24iOjYsIlNwYWNpbmciOjUsIklzQmVsb3dUaW1lYmFuZCI6dHJ1ZSwiUGVyY2VudGFnZUNvbXBsZXRlU2hhcGVPcGFjaXR5IjozNSwiU2hhcGVTdHlsZSI6eyIkaWQiOiI0MjQiLCJNYXJnaW4iOnsiJGlkIjoiNDI1IiwiVG9wIjowLjAsIkxlZnQiOjQuMCwiUmlnaHQiOjQuMCwiQm90dG9tIjowLjB9LCJQYWRkaW5nIjp7IiRpZCI6IjQyNiIsIlRvcCI6MC4wLCJMZWZ0IjowLjAsIlJpZ2h0IjowLjAsIkJvdHRvbSI6MC4wfSwiQmFja2dyb3VuZCI6eyIkaWQiOiI0MjciLCJDb2xvciI6eyIkaWQiOiI0MjgiLCJBIjoyNTUsIlIiOjE1MCwiRyI6MjE0LCJCIjo2Nn19LCJJc1Zpc2libGUiOnRydWUsIldpZHRoIjowLjAsIkhlaWdodCI6MTAuMCwiQm9yZGVyU3R5bGUiOnsiJGlkIjoiNDI5IiwiTGluZUNvbG9yIjp7IiRpZCI6IjQzMCIsIiR0eXBlIjoiTkxSRS5Db21tb24uRG9tLlNvbGlkQ29sb3JCcnVzaCwgTkxSRS5Db21tb24iLCJDb2xvciI6eyIkaWQiOiI0MzEiLCJBIjoyNTUsIlIiOjI1NSwiRyI6MCwiQiI6MH19LCJMaW5lV2VpZ2h0IjowLjAsIkxpbmVUeXBlIjowLCJQYXJlbnRTdHlsZSI6bnVsbH0sIlBhcmVudFN0eWxlIjpudWxsfSwiVGl0bGVTdHlsZSI6eyIkaWQiOiI0MzIiLCJGb250U2V0dGluZ3MiOnsiJGlkIjoiNDMzIiwiRm9udFNpemUiOjEyLCJGb250TmFtZSI6IkNhbGlicmkiLCJJc0JvbGQiOnRydWUsIklzSXRhbGljIjpmYWxzZSwiSXNVbmRlcmxpbmVkIjpmYWxzZSwiUGFyZW50U3R5bGUiOm51bGx9LCJBdXRvU2l6ZSI6MCwiRm9yZWdyb3VuZCI6eyIkaWQiOiI0MzQiLCJDb2xvciI6eyIkaWQiOiI0MzU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NDM2IiwiVG9wIjowLjAsIkxlZnQiOjAuMCwiUmlnaHQiOjAuMCwiQm90dG9tIjowLjB9LCJQYWRkaW5nIjp7IiRpZCI6IjQzNyIsIlRvcCI6MC4wLCJMZWZ0IjowLjAsIlJpZ2h0IjowLjAsIkJvdHRvbSI6MC4wfSwiQmFja2dyb3VuZCI6eyIkaWQiOiI0MzgiLCJDb2xvciI6eyIkcmVmIjoiNDA4In19LCJJc1Zpc2libGUiOnRydWUsIldpZHRoIjowLjAsIkhlaWdodCI6MC4wLCJCb3JkZXJTdHlsZSI6eyIkaWQiOiI0MzkiLCJMaW5lQ29sb3IiOm51bGwsIkxpbmVXZWlnaHQiOjAuMCwiTGluZVR5cGUiOjAsIlBhcmVudFN0eWxlIjpudWxsfSwiUGFyZW50U3R5bGUiOm51bGx9LCJEYXRlU3R5bGUiOnsiJGlkIjoiNDQwIiwiRm9udFNldHRpbmdzIjp7IiRpZCI6IjQ0MSIsIkZvbnRTaXplIjoxMCwiRm9udE5hbWUiOiJDYWxpYnJpIiwiSXNCb2xkIjpmYWxzZSwiSXNJdGFsaWMiOmZhbHNlLCJJc1VuZGVybGluZWQiOmZhbHNlLCJQYXJlbnRTdHlsZSI6bnVsbH0sIkF1dG9TaXplIjowLCJGb3JlZ3JvdW5kIjp7IiRyZWYiOiIxNzUifSwiTWF4V2lkdGgiOjIwMC4wLCJNYXhIZWlnaHQiOiJJbmZpbml0eSIsIlNtYXJ0Rm9yZWdyb3VuZElzQWN0aXZlIjpmYWxzZSwiSG9yaXpvbnRhbEFsaWdubWVudCI6MCwiVmVydGljYWxBbGlnbm1lbnQiOjAsIlNtYXJ0Rm9yZWdyb3VuZCI6bnVsbCwiQmFja2dyb3VuZEZpbGxUeXBlIjowLCJNYXJnaW4iOnsiJGlkIjoiNDQyIiwiVG9wIjowLjAsIkxlZnQiOjAuMCwiUmlnaHQiOjAuMCwiQm90dG9tIjowLjB9LCJQYWRkaW5nIjp7IiRpZCI6IjQ0MyIsIlRvcCI6MC4wLCJMZWZ0IjowLjAsIlJpZ2h0IjowLjAsIkJvdHRvbSI6MC4wfSwiQmFja2dyb3VuZCI6eyIkaWQiOiI0NDQiLCJDb2xvciI6eyIkcmVmIjoiNDA4In19LCJJc1Zpc2libGUiOnRydWUsIldpZHRoIjowLjAsIkhlaWdodCI6MC4wLCJCb3JkZXJTdHlsZSI6eyIkaWQiOiI0NDUiLCJMaW5lQ29sb3IiOm51bGwsIkxpbmVXZWlnaHQiOjAuMCwiTGluZVR5cGUiOjAsIlBhcmVudFN0eWxlIjpudWxsfSwiUGFyZW50U3R5bGUiOm51bGx9LCJEYXRlRm9ybWF0Ijp7IiRpZCI6IjQ0NiIsIkZvcm1hdFN0cmluZyI6Ik1NTSB5eXl5IiwiU2VwYXJhdG9yIjoiLyIsIlVzZUludGVybmF0aW9uYWxEYXRlRm9ybWF0Ijp0cnVlLCJEYXRlSXNWaXNpYmxlIjp0cnVlLCJUaW1lSXNWaXNpYmxlIjpmYWxzZSwiSG91ckRpZ2l0cyI6MSwiQW1QbURlc2lnbmF0b3IiOjIsIlRyaW0wME1pbnV0ZXMiOmZhbHNlLCJMYXN0S25vd25WaXNpYmlsaXR5U3RhdGUiOm51bGx9LCJXZWVrTnVtYmVyaW5nIjp7IiRpZCI6IjQ0NyIsIkZvcm1hdCI6MCwiSXNWaXNpYmxlIjpmYWxzZSwiTGFzdEtub3duVmlzaWJpbGl0eVN0YXRlIjpmYWxzZX0sIklzVmlzaWJsZSI6dHJ1ZSwiUGFyZW50U3R5bGUiOm51bGx9LCJJbmRleCI6MSwiU21hcnREdXJhdGlvbkFjdGl2YXRlZCI6ZmFsc2UsIkRhdGVGb3JtYXQiOnsiJHJlZiI6IjQ0NiJ9LCJXZWVrTnVtYmVyaW5nIjp7IiRpZCI6IjQ0OCIsIkZvcm1hdCI6MCwiSXNWaXNpYmxlIjpmYWxzZSwiTGFzdEtub3duVmlzaWJpbGl0eVN0YXRlIjpmYWxzZX0sIklkIjoiZjEzMmZjOWItYzlkYy00ODYyLWE3ZTUtZDhjNGI1MWJkNTRmIiwiSW1wb3J0SWQiOiJQw6lyaW9kZSBkJ2luY2x1c2lvbiIsIlRpdGxlIjoiUMOpcmlvZGUgZCdpbmNsdXNpb24iLCJOb3RlIjpudWxsLCJIeXBlcmxpbmsiOnsiJGlkIjoiNDQ5IiwiQWRkcmVzcyI6bnVsbCwiU3ViQWRkcmVzcyI6bnVsbH0sIklzQ2hhbmdlZCI6ZmFsc2UsIklzTmV3IjpmYWxzZX0seyIkaWQiOiI0NTAiLCJHcm91cE5hbWUiOm51bGwsIlN0YXJ0RGF0ZSI6IjIwMTctMDYtMTZUMDA6MDA6MDAiLCJFbmREYXRlIjoiMjAyMi0xMi0zMVQyMzo1OTowMCIsIlBlcmNlbnRhZ2VDb21wbGV0ZSI6bnVsbCwiU3R5bGUiOnsiJGlkIjoiNDUxIiwiU2hhcGUiOjEsIlNoYXBlVGhpY2tuZXNzIjowLCJEdXJhdGlvbkZvcm1hdCI6MCwiSW5jbHVkZU5vbldvcmtpbmdEYXlzSW5EdXJhdGlvbiI6ZmFsc2UsIlBlcmNlbnRhZ2VDb21wbGV0ZVN0eWxlIjp7IiRpZCI6IjQ1MiIsIkZvbnRTZXR0aW5ncyI6eyIkaWQiOiI0NTMiLCJGb250U2l6ZSI6MTAsIkZvbnROYW1lIjoiQ2FsaWJyaSIsIklzQm9sZCI6ZmFsc2UsIklzSXRhbGljIjpmYWxzZSwiSXNVbmRlcmxpbmVkIjpmYWxzZSwiUGFyZW50U3R5bGUiOm51bGx9LCJBdXRvU2l6ZSI6MCwiRm9yZWdyb3VuZCI6eyIkcmVmIjoiMTQwIn0sIk1heFdpZHRoIjoyMDAuMCwiTWF4SGVpZ2h0IjoiSW5maW5pdHkiLCJTbWFydEZvcmVncm91bmRJc0FjdGl2ZSI6ZmFsc2UsIkhvcml6b250YWxBbGlnbm1lbnQiOjAsIlZlcnRpY2FsQWxpZ25tZW50IjowLCJTbWFydEZvcmVncm91bmQiOm51bGwsIkJhY2tncm91bmRGaWxsVHlwZSI6MCwiTWFyZ2luIjp7IiRyZWYiOiIxNDIifSwiUGFkZGluZyI6eyIkcmVmIjoiMTQzIn0sIkJhY2tncm91bmQiOnsiJHJlZiI6IjE0NCJ9LCJJc1Zpc2libGUiOnRydWUsIldpZHRoIjowLjAsIkhlaWdodCI6MC4wLCJCb3JkZXJTdHlsZSI6eyIkaWQiOiI0NTQiLCJMaW5lQ29sb3IiOm51bGwsIkxpbmVXZWlnaHQiOjAuMCwiTGluZVR5cGUiOjAsIlBhcmVudFN0eWxlIjpudWxsfSwiUGFyZW50U3R5bGUiOm51bGx9LCJEdXJhdGlvblN0eWxlIjp7IiRpZCI6IjQ1NSIsIkZvbnRTZXR0aW5ncyI6eyIkaWQiOiI0NTYiLCJGb250U2l6ZSI6MTAsIkZvbnROYW1lIjoiQ2FsaWJyaSIsIklzQm9sZCI6ZmFsc2UsIklzSXRhbGljIjpmYWxzZSwiSXNVbmRlcmxpbmVkIjpmYWxzZSwiUGFyZW50U3R5bGUiOm51bGx9LCJBdXRvU2l6ZSI6MCwiRm9yZWdyb3VuZCI6eyIkcmVmIjoiMTQ3In0sIk1heFdpZHRoIjoyMDAuMCwiTWF4SGVpZ2h0IjoiSW5maW5pdHkiLCJTbWFydEZvcmVncm91bmRJc0FjdGl2ZSI6ZmFsc2UsIkhvcml6b250YWxBbGlnbm1lbnQiOjAsIlZlcnRpY2FsQWxpZ25tZW50IjowLCJTbWFydEZvcmVncm91bmQiOm51bGwsIkJhY2tncm91bmRGaWxsVHlwZSI6MCwiTWFyZ2luIjp7IiRyZWYiOiIxNDkifSwiUGFkZGluZyI6eyIkcmVmIjoiMTUwIn0sIkJhY2tncm91bmQiOnsiJHJlZiI6IjE1MSJ9LCJJc1Zpc2libGUiOnRydWUsIldpZHRoIjowLjAsIkhlaWdodCI6MC4wLCJCb3JkZXJTdHlsZSI6eyIkaWQiOiI0NTciLCJMaW5lQ29sb3IiOm51bGwsIkxpbmVXZWlnaHQiOjAuMCwiTGluZVR5cGUiOjAsIlBhcmVudFN0eWxlIjpudWxsfSwiUGFyZW50U3R5bGUiOm51bGx9LCJIb3Jpem9udGFsQ29ubmVjdG9yU3R5bGUiOnsiJGlkIjoiNDU4IiwiTGluZUNvbG9yIjp7IiRyZWYiOiIxNTMifSwiTGluZVdlaWdodCI6MS4wLCJMaW5lVHlwZSI6MCwiUGFyZW50U3R5bGUiOm51bGx9LCJWZXJ0aWNhbENvbm5lY3RvclN0eWxlIjp7IiRpZCI6IjQ1OSIsIkxpbmVDb2xvciI6eyIkcmVmIjoiMTU2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0NjAiLCJNYXJnaW4iOnsiJHJlZiI6IjE1OSJ9LCJQYWRkaW5nIjp7IiRyZWYiOiIxNjAifSwiQmFja2dyb3VuZCI6eyIkaWQiOiI0NjEiLCJDb2xvciI6eyIkaWQiOiI0NjIiLCJBIjoyNTUsIlIiOjAsIkciOjExNCwiQiI6MTg4fX0sIklzVmlzaWJsZSI6dHJ1ZSwiV2lkdGgiOjAuMCwiSGVpZ2h0IjoxMC4wLCJCb3JkZXJTdHlsZSI6eyIkaWQiOiI0NjMiLCJMaW5lQ29sb3IiOnsiJHJlZiI6IjE2NCJ9LCJMaW5lV2VpZ2h0IjowLjAsIkxpbmVUeXBlIjowLCJQYXJlbnRTdHlsZSI6bnVsbH0sIlBhcmVudFN0eWxlIjpudWxsfSwiVGl0bGVTdHlsZSI6eyIkaWQiOiI0NjQiLCJGb250U2V0dGluZ3MiOnsiJGlkIjoiNDY1IiwiRm9udFNpemUiOjEyLCJGb250TmFtZSI6IkNhbGlicmkiLCJJc0JvbGQiOnRydWUsIklzSXRhbGljIjpmYWxzZSwiSXNVbmRlcmxpbmVkIjpmYWxzZSwiUGFyZW50U3R5bGUiOm51bGx9LCJBdXRvU2l6ZSI6MCwiRm9yZWdyb3VuZCI6eyIkcmVmIjoiMTY4In0sIk1heFdpZHRoIjo5NjAuMCwiTWF4SGVpZ2h0IjoiSW5maW5pdHkiLCJTbWFydEZvcmVncm91bmRJc0FjdGl2ZSI6ZmFsc2UsIkhvcml6b250YWxBbGlnbm1lbnQiOjAsIlZlcnRpY2FsQWxpZ25tZW50IjowLCJTbWFydEZvcmVncm91bmQiOm51bGwsIkJhY2tncm91bmRGaWxsVHlwZSI6MCwiTWFyZ2luIjp7IiRyZWYiOiIxNzAifSwiUGFkZGluZyI6eyIkcmVmIjoiMTcxIn0sIkJhY2tncm91bmQiOnsiJHJlZiI6IjE3MiJ9LCJJc1Zpc2libGUiOnRydWUsIldpZHRoIjowLjAsIkhlaWdodCI6MC4wLCJCb3JkZXJTdHlsZSI6eyIkaWQiOiI0NjYiLCJMaW5lQ29sb3IiOm51bGwsIkxpbmVXZWlnaHQiOjAuMCwiTGluZVR5cGUiOjAsIlBhcmVudFN0eWxlIjpudWxsfSwiUGFyZW50U3R5bGUiOm51bGx9LCJEYXRlU3R5bGUiOnsiJGlkIjoiNDY3IiwiRm9udFNldHRpbmdzIjp7IiRpZCI6IjQ2OCIsIkZvbnRTaXplIjoxMCwiRm9udE5hbWUiOiJDYWxpYnJpIiwiSXNCb2xkIjpmYWxzZSwiSXNJdGFsaWMiOmZhbHNlLCJJc1VuZGVybGluZWQiOmZhbHNlLCJQYXJlbnRTdHlsZSI6bnVsbH0sIkF1dG9TaXplIjowLCJGb3JlZ3JvdW5kIjp7IiRyZWYiOiIxNzUifSwiTWF4V2lkdGgiOjIwMC4wLCJNYXhIZWlnaHQiOiJJbmZpbml0eSIsIlNtYXJ0Rm9yZWdyb3VuZElzQWN0aXZlIjpmYWxzZSwiSG9yaXpvbnRhbEFsaWdubWVudCI6MCwiVmVydGljYWxBbGlnbm1lbnQiOjAsIlNtYXJ0Rm9yZWdyb3VuZCI6bnVsbCwiQmFja2dyb3VuZEZpbGxUeXBlIjowLCJNYXJnaW4iOnsiJHJlZiI6IjE3NyJ9LCJQYWRkaW5nIjp7IiRyZWYiOiIxNzgifSwiQmFja2dyb3VuZCI6eyIkcmVmIjoiMTc5In0sIklzVmlzaWJsZSI6dHJ1ZSwiV2lkdGgiOjAuMCwiSGVpZ2h0IjowLjAsIkJvcmRlclN0eWxlIjp7IiRpZCI6IjQ2OSIsIkxpbmVDb2xvciI6bnVsbCwiTGluZVdlaWdodCI6MC4wLCJMaW5lVHlwZSI6MCwiUGFyZW50U3R5bGUiOm51bGx9LCJQYXJlbnRTdHlsZSI6bnVsbH0sIkRhdGVGb3JtYXQiOnsiJHJlZiI6IjE4MCJ9LCJXZWVrTnVtYmVyaW5nIjp7IiRpZCI6IjQ3MCIsIkZvcm1hdCI6MCwiSXNWaXNpYmxlIjpmYWxzZSwiTGFzdEtub3duVmlzaWJpbGl0eVN0YXRlIjpmYWxzZX0sIklzVmlzaWJsZSI6dHJ1ZSwiUGFyZW50U3R5bGUiOm51bGx9LCJJbmRleCI6MiwiU21hcnREdXJhdGlvbkFjdGl2YXRlZCI6ZmFsc2UsIkRhdGVGb3JtYXQiOnsiJHJlZiI6IjE4MCJ9LCJXZWVrTnVtYmVyaW5nIjp7IiRpZCI6IjQ3MSIsIkZvcm1hdCI6MCwiSXNWaXNpYmxlIjpmYWxzZSwiTGFzdEtub3duVmlzaWJpbGl0eVN0YXRlIjpmYWxzZX0sIklkIjoiMzhmYzEzNTAtMDdmYy00YTNjLWE4NGEtODllN2VjYWQ1NGQwIiwiSW1wb3J0SWQiOiJQw6lyaW9kZSBkZSB0cmFpdGVtZW50IiwiVGl0bGUiOiJQw6lyaW9kZSBkZSBUVFQiLCJOb3RlIjpudWxsLCJIeXBlcmxpbmsiOnsiJGlkIjoiNDcyIiwiQWRkcmVzcyI6bnVsbCwiU3ViQWRkcmVzcyI6bnVsbH0sIklzQ2hhbmdlZCI6ZmFsc2UsIklzTmV3IjpmYWxzZX0seyIkaWQiOiI0NzMiLCJHcm91cE5hbWUiOm51bGwsIlN0YXJ0RGF0ZSI6IjIwMjAtMTItMzFUMDA6MDA6MDAiLCJFbmREYXRlIjoiMjAyMy0xMi0zMVQyMzo1OTowMCIsIlBlcmNlbnRhZ2VDb21wbGV0ZSI6bnVsbCwiU3R5bGUiOnsiJGlkIjoiNDc0IiwiU2hhcGUiOjEsIlNoYXBlVGhpY2tuZXNzIjowLCJEdXJhdGlvbkZvcm1hdCI6MCwiSW5jbHVkZU5vbldvcmtpbmdEYXlzSW5EdXJhdGlvbiI6ZmFsc2UsIlBlcmNlbnRhZ2VDb21wbGV0ZVN0eWxlIjp7IiRpZCI6IjQ3NSIsIkZvbnRTZXR0aW5ncyI6eyIkaWQiOiI0NzYiLCJGb250U2l6ZSI6MTAsIkZvbnROYW1lIjoiQ2FsaWJyaSIsIklzQm9sZCI6ZmFsc2UsIklzSXRhbGljIjpmYWxzZSwiSXNVbmRlcmxpbmVkIjpmYWxzZSwiUGFyZW50U3R5bGUiOm51bGx9LCJBdXRvU2l6ZSI6MCwiRm9yZWdyb3VuZCI6eyIkaWQiOiI0NzciLCJDb2xvciI6eyIkaWQiOiI0Nzg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0NzkiLCJUb3AiOjAuMCwiTGVmdCI6MC4wLCJSaWdodCI6MC4wLCJCb3R0b20iOjAuMH0sIlBhZGRpbmciOnsiJGlkIjoiNDgwIiwiVG9wIjowLjAsIkxlZnQiOjAuMCwiUmlnaHQiOjAuMCwiQm90dG9tIjowLjB9LCJCYWNrZ3JvdW5kIjp7IiRpZCI6IjQ4MSIsIkNvbG9yIjp7IiRpZCI6IjQ4MiIsIkEiOjg5LCJSIjowLCJHIjowLCJCIjowfX0sIklzVmlzaWJsZSI6dHJ1ZSwiV2lkdGgiOjAuMCwiSGVpZ2h0IjowLjAsIkJvcmRlclN0eWxlIjp7IiRpZCI6IjQ4MyIsIkxpbmVDb2xvciI6bnVsbCwiTGluZVdlaWdodCI6MC4wLCJMaW5lVHlwZSI6MCwiUGFyZW50U3R5bGUiOm51bGx9LCJQYXJlbnRTdHlsZSI6bnVsbH0sIkR1cmF0aW9uU3R5bGUiOnsiJGlkIjoiNDg0IiwiRm9udFNldHRpbmdzIjp7IiRpZCI6IjQ4NSIsIkZvbnRTaXplIjoxMCwiRm9udE5hbWUiOiJDYWxpYnJpIiwiSXNCb2xkIjpmYWxzZSwiSXNJdGFsaWMiOmZhbHNlLCJJc1VuZGVybGluZWQiOmZhbHNlLCJQYXJlbnRTdHlsZSI6bnVsbH0sIkF1dG9TaXplIjowLCJGb3JlZ3JvdW5kIjp7IiRpZCI6IjQ4NiIsIkNvbG9yIjp7IiRpZCI6IjQ4N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Q4OCIsIlRvcCI6MC4wLCJMZWZ0IjowLjAsIlJpZ2h0IjowLjAsIkJvdHRvbSI6MC4wfSwiUGFkZGluZyI6eyIkaWQiOiI0ODkiLCJUb3AiOjAuMCwiTGVmdCI6MC4wLCJSaWdodCI6MC4wLCJCb3R0b20iOjAuMH0sIkJhY2tncm91bmQiOnsiJGlkIjoiNDkwIiwiQ29sb3IiOnsiJHJlZiI6IjQ4MiJ9fSwiSXNWaXNpYmxlIjp0cnVlLCJXaWR0aCI6MC4wLCJIZWlnaHQiOjAuMCwiQm9yZGVyU3R5bGUiOnsiJGlkIjoiNDkxIiwiTGluZUNvbG9yIjpudWxsLCJMaW5lV2VpZ2h0IjowLjAsIkxpbmVUeXBlIjowLCJQYXJlbnRTdHlsZSI6bnVsbH0sIlBhcmVudFN0eWxlIjpudWxsfSwiSG9yaXpvbnRhbENvbm5lY3RvclN0eWxlIjp7IiRpZCI6IjQ5MiIsIkxpbmVDb2xvciI6eyIkaWQiOiI0OTMiLCIkdHlwZSI6Ik5MUkUuQ29tbW9uLkRvbS5Tb2xpZENvbG9yQnJ1c2gsIE5MUkUuQ29tbW9uIiwiQ29sb3IiOnsiJGlkIjoiNDk0IiwiQSI6MjU1LCJSIjoyMDQsIkciOjIwNCwiQiI6MjA0fX0sIkxpbmVXZWlnaHQiOjEuMCwiTGluZVR5cGUiOjAsIlBhcmVudFN0eWxlIjpudWxsfSwiVmVydGljYWxDb25uZWN0b3JTdHlsZSI6eyIkaWQiOiI0OTUiLCJMaW5lQ29sb3IiOnsiJGlkIjoiNDk2IiwiJHR5cGUiOiJOTFJFLkNvbW1vbi5Eb20uU29saWRDb2xvckJydXNoLCBOTFJFLkNvbW1vbiIsIkNvbG9yIjp7IiRpZCI6IjQ5Ny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NDk4IiwiTWFyZ2luIjp7IiRpZCI6IjQ5OSIsIlRvcCI6MC4wLCJMZWZ0Ijo0LjAsIlJpZ2h0Ijo0LjAsIkJvdHRvbSI6MC4wfSwiUGFkZGluZyI6eyIkaWQiOiI1MDAiLCJUb3AiOjAuMCwiTGVmdCI6MC4wLCJSaWdodCI6MC4wLCJCb3R0b20iOjAuMH0sIkJhY2tncm91bmQiOnsiJGlkIjoiNTAxIiwiQ29sb3IiOnsiJGlkIjoiNTAyIiwiQSI6MjU1LCJSIjoxNzMsIkciOjQsIkIiOjExMn19LCJJc1Zpc2libGUiOnRydWUsIldpZHRoIjowLjAsIkhlaWdodCI6MTAuMCwiQm9yZGVyU3R5bGUiOnsiJGlkIjoiNTAzIiwiTGluZUNvbG9yIjp7IiRpZCI6IjUwNCIsIiR0eXBlIjoiTkxSRS5Db21tb24uRG9tLlNvbGlkQ29sb3JCcnVzaCwgTkxSRS5Db21tb24iLCJDb2xvciI6eyIkaWQiOiI1MDUiLCJBIjoyNTUsIlIiOjI1NSwiRyI6MCwiQiI6MH19LCJMaW5lV2VpZ2h0IjowLjAsIkxpbmVUeXBlIjowLCJQYXJlbnRTdHlsZSI6bnVsbH0sIlBhcmVudFN0eWxlIjpudWxsfSwiVGl0bGVTdHlsZSI6eyIkaWQiOiI1MDYiLCJGb250U2V0dGluZ3MiOnsiJGlkIjoiNTA3IiwiRm9udFNpemUiOjEyLCJGb250TmFtZSI6IkNhbGlicmkiLCJJc0JvbGQiOnRydWUsIklzSXRhbGljIjpmYWxzZSwiSXNVbmRlcmxpbmVkIjpmYWxzZSwiUGFyZW50U3R5bGUiOm51bGx9LCJBdXRvU2l6ZSI6MCwiRm9yZWdyb3VuZCI6eyIkaWQiOiI1MDgiLCJDb2xvciI6eyIkaWQiOiI1MDk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NTEwIiwiVG9wIjowLjAsIkxlZnQiOjAuMCwiUmlnaHQiOjAuMCwiQm90dG9tIjowLjB9LCJQYWRkaW5nIjp7IiRpZCI6IjUxMSIsIlRvcCI6MC4wLCJMZWZ0IjowLjAsIlJpZ2h0IjowLjAsIkJvdHRvbSI6MC4wfSwiQmFja2dyb3VuZCI6eyIkaWQiOiI1MTIiLCJDb2xvciI6eyIkcmVmIjoiNDgyIn19LCJJc1Zpc2libGUiOnRydWUsIldpZHRoIjowLjAsIkhlaWdodCI6MC4wLCJCb3JkZXJTdHlsZSI6eyIkaWQiOiI1MTMiLCJMaW5lQ29sb3IiOm51bGwsIkxpbmVXZWlnaHQiOjAuMCwiTGluZVR5cGUiOjAsIlBhcmVudFN0eWxlIjpudWxsfSwiUGFyZW50U3R5bGUiOm51bGx9LCJEYXRlU3R5bGUiOnsiJGlkIjoiNTE0IiwiRm9udFNldHRpbmdzIjp7IiRpZCI6IjUxNSIsIkZvbnRTaXplIjoxMCwiRm9udE5hbWUiOiJDYWxpYnJpIiwiSXNCb2xkIjpmYWxzZSwiSXNJdGFsaWMiOmZhbHNlLCJJc1VuZGVybGluZWQiOmZhbHNlLCJQYXJlbnRTdHlsZSI6bnVsbH0sIkF1dG9TaXplIjowLCJGb3JlZ3JvdW5kIjp7IiRyZWYiOiIxNzUifSwiTWF4V2lkdGgiOjIwMC4wLCJNYXhIZWlnaHQiOiJJbmZpbml0eSIsIlNtYXJ0Rm9yZWdyb3VuZElzQWN0aXZlIjpmYWxzZSwiSG9yaXpvbnRhbEFsaWdubWVudCI6MCwiVmVydGljYWxBbGlnbm1lbnQiOjAsIlNtYXJ0Rm9yZWdyb3VuZCI6bnVsbCwiQmFja2dyb3VuZEZpbGxUeXBlIjowLCJNYXJnaW4iOnsiJGlkIjoiNTE2IiwiVG9wIjowLjAsIkxlZnQiOjAuMCwiUmlnaHQiOjAuMCwiQm90dG9tIjowLjB9LCJQYWRkaW5nIjp7IiRpZCI6IjUxNyIsIlRvcCI6MC4wLCJMZWZ0IjowLjAsIlJpZ2h0IjowLjAsIkJvdHRvbSI6MC4wfSwiQmFja2dyb3VuZCI6eyIkaWQiOiI1MTgiLCJDb2xvciI6eyIkcmVmIjoiNDgyIn19LCJJc1Zpc2libGUiOnRydWUsIldpZHRoIjowLjAsIkhlaWdodCI6MC4wLCJCb3JkZXJTdHlsZSI6eyIkaWQiOiI1MTkiLCJMaW5lQ29sb3IiOm51bGwsIkxpbmVXZWlnaHQiOjAuMCwiTGluZVR5cGUiOjAsIlBhcmVudFN0eWxlIjpudWxsfSwiUGFyZW50U3R5bGUiOm51bGx9LCJEYXRlRm9ybWF0Ijp7IiRpZCI6IjUyMCIsIkZvcm1hdFN0cmluZyI6Ik1NTSB5eXl5IiwiU2VwYXJhdG9yIjoiLyIsIlVzZUludGVybmF0aW9uYWxEYXRlRm9ybWF0Ijp0cnVlLCJEYXRlSXNWaXNpYmxlIjp0cnVlLCJUaW1lSXNWaXNpYmxlIjpmYWxzZSwiSG91ckRpZ2l0cyI6MSwiQW1QbURlc2lnbmF0b3IiOjIsIlRyaW0wME1pbnV0ZXMiOmZhbHNlLCJMYXN0S25vd25WaXNpYmlsaXR5U3RhdGUiOm51bGx9LCJXZWVrTnVtYmVyaW5nIjp7IiRpZCI6IjUyMSIsIkZvcm1hdCI6MCwiSXNWaXNpYmxlIjpmYWxzZSwiTGFzdEtub3duVmlzaWJpbGl0eVN0YXRlIjpmYWxzZX0sIklzVmlzaWJsZSI6dHJ1ZSwiUGFyZW50U3R5bGUiOm51bGx9LCJJbmRleCI6NCwiU21hcnREdXJhdGlvbkFjdGl2YXRlZCI6ZmFsc2UsIkRhdGVGb3JtYXQiOnsiJHJlZiI6IjUyMCJ9LCJXZWVrTnVtYmVyaW5nIjp7IiRpZCI6IjUyMiIsIkZvcm1hdCI6MCwiSXNWaXNpYmxlIjpmYWxzZSwiTGFzdEtub3duVmlzaWJpbGl0eVN0YXRlIjpmYWxzZX0sIklkIjoiYWVjY2ZjMWQtN2JmNC00NzUzLTkyMjEtNTE4NGFiMTQzOTAwIiwiSW1wb3J0SWQiOiJTdWl2IFBvc3QtVFRUIiwiVGl0bGUiOiJTdWl2IFBvc3QtVFRUIiwiTm90ZSI6bnVsbCwiSHlwZXJsaW5rIjp7IiRpZCI6IjUyMyIsIkFkZHJlc3MiOm51bGwsIlN1YkFkZHJlc3MiOm51bGx9LCJJc0NoYW5nZWQiOmZhbHNlLCJJc05ldyI6ZmFsc2V9XSwiU3dpbWxhbmVzIjpbXSwiTXNQcm9qZWN0SXRlbXNUcmVlIjp7IiRpZCI6IjUyNCIsIlJvb3QiOnsiSW1wb3J0SWQiOm51bGwsIklzSW1wb3J0ZWQiOmZhbHNlLCJDaGlsZHJlbiI6W119fSwiTWV0YWRhdGEiOnsiJGlkIjoiNTI1IiwiRXhjZWxTaGVldE5hbWUiOiJGZXVpbDEiLCJJdGVtc1RpdGxlcyI6IltcIlDDqXJpb2RlIGQnaW5jbHVzaW9uXCIsXCJQw6lyaW9kZSBkZSB0cmFpdGVtZW50XCIsXCJTdWl2IFBvc3QtVFRUXCIsXCJGUElcIixcIkxQSVwiLFwiTFBMVlwiLFwiR2VsIGRlIGJhc2VcIixcIkNTUlwiXSIsIkl0ZW1zU3dpbWxhbmVzIjoiW10iLCJNc2VMYXRlc3RJbXBvcnRJdGVtcyI6IntcIiRpZFwiOlwiMVwiLFwiUm9vdFwiOntcIkltcG9ydElkXCI6bnVsbCxcIklzSW1wb3J0ZWRcIjpmYWxzZSxcIkNoaWxkcmVuXCI6W3tcIiRpZFwiOlwiMlwiLFwiSW1wb3J0SWRcIjpcIkF1dG9yaXNhdGlvbnMgcsOpZ2xlbWVudGFpcmVzXCIsXCJJc0ltcG9ydGVkXCI6dHJ1ZSxcIkNoaWxkcmVuXCI6W119LHtcIiRpZFwiOlwiM1wiLFwiSW1wb3J0SWRcIjpcIjHDqHJlIGNvbnZlbnRpb24gc2lnbsOpZVwiLFwiSXNJbXBvcnRlZFwiOnRydWUsXCJDaGlsZHJlblwiOltdfSx7XCIkaWRcIjpcIjRcIixcIkltcG9ydElkXCI6XCIxw6hyZSBNRVBcIixcIklzSW1wb3J0ZWRcIjp0cnVlLFwiQ2hpbGRyZW5cIjpbXX0se1wiJGlkXCI6XCI1XCIsXCJJbXBvcnRJZFwiOlwiUMOpcmlvZGUgZCdpbmNsdXNpb25cIixcIklzSW1wb3J0ZWRcIjp0cnVlLFwiQ2hpbGRyZW5cIjpbXX0se1wiJGlkXCI6XCI2XCIsXCJJbXBvcnRJZFwiOlwiUMOpcmlvZGUgZGUgdHJhaXRlbWVudFwiLFwiSXNJbXBvcnRlZFwiOnRydWUsXCJDaGlsZHJlblwiOltdfSx7XCIkaWRcIjpcIjdcIixcIkltcG9ydElkXCI6XCJTdWl2IFBvc3QtVFRUXCIsXCJJc0ltcG9ydGVkXCI6dHJ1ZSxcIkNoaWxkcmVuXCI6W119LHtcIiRpZFwiOlwiOFwiLFwiSW1wb3J0SWRcIjpcIkZQSVwiLFwiSXNJbXBvcnRlZFwiOnRydWUsXCJDaGlsZHJlblwiOltdfSx7XCIkaWRcIjpcIjlcIixcIkltcG9ydElkXCI6XCJMUElcIixcIklzSW1wb3J0ZWRcIjp0cnVlLFwiQ2hpbGRyZW5cIjpbXX0se1wiJGlkXCI6XCIxMFwiLFwiSW1wb3J0SWRcIjpcIkxQTFZcIixcIklzSW1wb3J0ZWRcIjp0cnVlLFwiQ2hpbGRyZW5cIjpbXX0se1wiJGlkXCI6XCIxMVwiLFwiSW1wb3J0SWRcIjpcIkdlbCBkZSBiYXNlXCIsXCJJc0ltcG9ydGVkXCI6dHJ1ZSxcIkNoaWxkcmVuXCI6W119LHtcIiRpZFwiOlwiMTJcIixcIkltcG9ydElkXCI6XCJDU1JcIixcIklzSW1wb3J0ZWRcIjp0cnVlLFwiQ2hpbGRyZW5cIjpbXX1dfX0iLCJDb2x1bW5zTWFwcGluZyI6Ilt7XCIkaWRcIjpcIjFcIixcIlNlbGVjdGVkTWFwcGluZ1wiOjIsXCJDb2x1bW5IZWFkZXJcIjpcIkNvbHVtbjBcIixcIkNvbHVtbkZyaWVuZGx5TmFtZVwiOlwiXCJ9LHtcIiRpZFwiOlwiMlwiLFwiU2VsZWN0ZWRNYXBwaW5nXCI6MyxcIkNvbHVtbkhlYWRlclwiOlwiQ29sdW1uMVwiLFwiQ29sdW1uRnJpZW5kbHlOYW1lXCI6XCJcIn0se1wiJGlkXCI6XCIzXCIsXCJTZWxlY3RlZE1hcHBpbmdcIjo0LFwiQ29sdW1uSGVhZGVyXCI6XCJDb2x1bW4yXCIsXCJDb2x1bW5GcmllbmRseU5hbWVcIjpcIlwifV0iLCJIZWFkZXJSb3dJbmRleCI6IjAiLCJNc2VTeW5jQnlVaWQiOiJGYWxzZSIsIlNvdXJjZVRlbXBsYXRlIjoie1wiJGlkXCI6XCIxXCIsXCJJZFwiOlwiY2MyNmY4NjMtMjdjZS00ODBlLWE1ODktYjNmMTJmMmQ2ZWIwXCIsXCJDdWx0dXJlSW5mb05hbWVcIjpcImVuLVVTXCIsXCJWZXJzaW9uXCI6e1wiJGlkXCI6XCIyXCIsXCJUZW1wbGF0ZURvbVZlcnNpb25cIjpcIjEuMi4wXCJ9LFwiRWZmZWN0XCI6MSxcIlN0eWxlXCI6e1wiJGlkXCI6XCIzXCIsXCJUaW1lYmFuZFN0eWxlXCI6e1wiJGlkXCI6XCI0XCIsXCJTY2FsZU1hcmtpbmdcIjoxLFwiU2hhcGVcIjoxMCxcIlNoYXBlU3R5bGVcIjp7XCIkaWRcIjpcIjVcIixcIk1hcmdpblwiOntcIiRpZFwiOlwiNlwiLFwiVG9wXCI6MC4wLFwiTGVmdFwiOjEwLjAsXCJSaWdodFwiOjEwLjAsXCJCb3R0b21cIjowLjB9LFwiUGFkZGluZ1wiOntcIiRpZFwiOlwiN1wiLFwiVG9wXCI6My4wLFwiTGVmdFwiOjAuMCxcIlJpZ2h0XCI6MC4wLFwiQm90dG9tXCI6My4wfSxcIkJhY2tncm91bmRcIjp7XCIkaWRcIjpcIjhcIixcIkNvbG9yXCI6e1wiJGlkXCI6XCI5XCIsXCJBXCI6MjU1LFwiUlwiOjY4LFwiR1wiOjg0LFwiQlwiOjEwNn19LFwiSXNWaXNpYmxlXCI6dHJ1ZSxcIldpZHRoXCI6ODU4LjAsXCJIZWlnaHRcIjoyMC4wLFwiQm9yZGVyU3R5bGVcIjp7XCIkaWRcIjpcIjEwXCIsXCJMaW5lQ29sb3JcIjp7XCIkaWRcIjpcIjExXCIsXCIkdHlwZVwiOlwiTkxSRS5Db21tb24uRG9tLlNvbGlkQ29sb3JCcnVzaCwgTkxSRS5Db21tb25cIixcIkNvbG9yXCI6e1wiJGlkXCI6XCIxMlwiLFwiQVwiOjI1NSxcIlJcIjoyNTUsXCJHXCI6MCxcIkJcIjowfX0sXCJMaW5lV2VpZ2h0XCI6MC4wLFwiTGluZVR5cGVcIjowfX0sXCJNaWRkbGVUaWVyU2hhcGVTdHlsZVwiOntcIiRpZFwiOlwiMTNcIixcIk1hcmdpblwiOntcIiRpZFwiOlwiMTRcIixcIlRvcFwiOjAuMCxcIkxlZnRcIjoxMC4wLFwiUmlnaHRcIjoxMC4wLFwiQm90dG9tXCI6MC4wfSxcIlBhZGRpbmdcIjp7XCIkaWRcIjpcIjE1XCIsXCJUb3BcIjozLjAsXCJMZWZ0XCI6MC4wLFwiUmlnaHRcIjowLjAsXCJCb3R0b21cIjozLjB9LFwiQmFja2dyb3VuZFwiOntcIiRpZFwiOlwiMTZcIixcIkNvbG9yXCI6e1wiJGlkXCI6XCIxN1wiLFwiQVwiOjI1NSxcIlJcIjo2OCxcIkdcIjo4NCxcIkJcIjoxMDZ9fSxcIklzVmlzaWJsZVwiOnRydWUsXCJXaWR0aFwiOjg1OC4wLFwiSGVpZ2h0XCI6MjAuMCxcIkJvcmRlclN0eWxlXCI6e1wiJGlkXCI6XCIxOFwiLFwiTGluZUNvbG9yXCI6e1wiJGlkXCI6XCIxOVwiLFwiJHR5cGVcIjpcIk5MUkUuQ29tbW9uLkRvbS5Tb2xpZENvbG9yQnJ1c2gsIE5MUkUuQ29tbW9uXCIsXCJDb2xvclwiOntcIiRpZFwiOlwiMjBcIixcIkFcIjoyNTUsXCJSXCI6MjU1LFwiR1wiOjAsXCJCXCI6MH19LFwiTGluZVdlaWdodFwiOjAuMCxcIkxpbmVUeXBlXCI6MH19LFwiQm90dG9tVGllclNoYXBlU3R5bGVcIjp7XCIkaWRcIjpcIjIxXCIsXCJNYXJnaW5cIjp7XCIkaWRcIjpcIjIyXCIsXCJUb3BcIjowLjAsXCJMZWZ0XCI6MTAuMCxcIlJpZ2h0XCI6MTAuMCxcIkJvdHRvbVwiOjAuMH0sXCJQYWRkaW5nXCI6e1wiJGlkXCI6XCIyM1wiLFwiVG9wXCI6My4wLFwiTGVmdFwiOjAuMCxcIlJpZ2h0XCI6MC4wLFwiQm90dG9tXCI6My4wfSxcIkJhY2tncm91bmRcIjp7XCIkaWRcIjpcIjI0XCIsXCJDb2xvclwiOntcIiRpZFwiOlwiMjVcIixcIkFcIjoyNTUsXCJSXCI6NjgsXCJHXCI6ODQsXCJCXCI6MTA2fX0sXCJJc1Zpc2libGVcIjp0cnVlLFwiV2lkdGhcIjo4NTguMCxcIkhlaWdodFwiOjIwLjAsXCJCb3JkZXJTdHlsZVwiOntcIiRpZFwiOlwiMjZcIixcIkxpbmVDb2xvclwiOntcIiRpZFwiOlwiMjdcIixcIiR0eXBlXCI6XCJOTFJFLkNvbW1vbi5Eb20uU29saWRDb2xvckJydXNoLCBOTFJFLkNvbW1vblwiLFwiQ29sb3JcIjp7XCIkaWRcIjpcIjI4XCIsXCJBXCI6MjU1LFwiUlwiOjI1NSxcIkdcIjowLFwiQlwiOjB9fSxcIkxpbmVXZWlnaHRcIjowLjAsXCJMaW5lVHlwZVwiOjB9fSxcIlJpZ2h0RW5kQ2Fwc1N0eWxlXCI6e1wiJGlkXCI6XCIyOVwiLFwiRm9udFNldHRpbmdzXCI6e1wiJGlkXCI6XCIzMFwiLFwiRm9udFNpemVcIjoxOCxcIkZvbnROYW1lXCI6XCJDYWxpYnJpXCIsXCJJc0JvbGRcIjp0cnVlLFwiSXNJdGFsaWNcIjpmYWxzZSxcIklzVW5kZXJsaW5lZFwiOmZhbHNlfSxcIkF1dG9TaXplXCI6MCxcIkZvcmVncm91bmRcIjp7XCIkaWRcIjpcIjMxXCIsXCJDb2xvclwiOntcIiRpZFwiOlwiMzJcIixcIkFcIjoyNTUsXCJSXCI6MjM3LFwiR1wiOjEyNSxcIkJcIjo0OX19LFwiQmFja2dyb3VuZEZpbGxUeXBlXCI6MCxcIk1heFdpZHRoXCI6XCJJbmZpbml0eVwiLFwiTWF4SGVpZ2h0XCI6XCJJbmZpbml0eVwiLFwiU21hcnRGb3JlZ3JvdW5kSXNBY3RpdmVcIjpmYWxzZSxcIkhvcml6b250YWxBbGlnbm1lbnRcIjowLFwiVmVydGljYWxBbGlnbm1lbnRcIjowLFwiU21hcnRGb3JlZ3JvdW5kXCI6bnVsbCxcIk1hcmdpblwiOntcIiRpZFwiOlwiMzNcIixcIlRvcFwiOjAuMCxcIkxlZnRcIjowLjAsXCJSaWdodFwiOjIwLjAsXCJCb3R0b21cIjowLjB9LFwiUGFkZGluZ1wiOntcIiRpZFwiOlwiMzRcIixcIlRvcFwiOjAuMCxcIkxlZnRcIjowLjAsXCJSaWdodFwiOjAuMCxcIkJvdHRvbVwiOjAuMH0sXCJCYWNrZ3JvdW5kXCI6e1wiJGlkXCI6XCIzNVwiLFwiQ29sb3JcIjp7XCIkaWRcIjpcIjM2XCIsXCJBXCI6MCxcIlJcIjowLFwiR1wiOjAsXCJCXCI6MH19LFwiSXNWaXNpYmxlXCI6dHJ1ZSxcIldpZHRoXCI6MC4wLFwiSGVpZ2h0XCI6MC4wLFwiQm9yZGVyU3R5bGVcIjpudWxsfSxcIkxlZnRFbmRDYXBzU3R5bGVcIjp7XCIkaWRcIjpcIjM3XCIsXCJGb250U2V0dGluZ3NcIjp7XCIkaWRcIjpcIjM4XCIsXCJGb250U2l6ZVwiOjE4LFwiRm9udE5hbWVcIjpcIkNhbGlicmlcIixcIklzQm9sZFwiOnRydWUsXCJJc0l0YWxpY1wiOmZhbHNlLFwiSXNVbmRlcmxpbmVkXCI6ZmFsc2V9LFwiQXV0b1NpemVcIjowLFwiRm9yZWdyb3VuZFwiOntcIiRpZFwiOlwiMzlcIixcIkNvbG9yXCI6e1wiJGlkXCI6XCI0MF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0MVwiLFwiVG9wXCI6MC4wLFwiTGVmdFwiOjIwLjAsXCJSaWdodFwiOjAuMCxcIkJvdHRvbVwiOjAuMH0sXCJQYWRkaW5nXCI6e1wiJGlkXCI6XCI0MlwiLFwiVG9wXCI6MC4wLFwiTGVmdFwiOjAuMCxcIlJpZ2h0XCI6MC4wLFwiQm90dG9tXCI6MC4wfSxcIkJhY2tncm91bmRcIjp7XCIkaWRcIjpcIjQzXCIsXCJDb2xvclwiOntcIiRyZWZcIjpcIjM2XCJ9fSxcIklzVmlzaWJsZVwiOmZhbHNlLFwiV2lkdGhcIjowLjAsXCJIZWlnaHRcIjowLjAsXCJCb3JkZXJTdHlsZVwiOm51bGx9LFwiVG9kYXlUZXh0U3R5bGVcIjp7XCIkaWRcIjpcIjQ0XCIsXCJGb250U2V0dGluZ3NcIjp7XCIkaWRcIjpcIjQ1XCIsXCJGb250U2l6ZVwiOjEyLFwiRm9udE5hbWVcIjpcIkNhbGlicmlcIixcIklzQm9sZFwiOmZhbHNlLFwiSXNJdGFsaWNcIjpmYWxzZSxcIklzVW5kZXJsaW5lZFwiOmZhbHNlfSxcIkF1dG9TaXplXCI6MCxcIkZvcmVncm91bmRcIjp7XCIkaWRcIjpcIjQ2XCIsXCJDb2xvclwiOntcIiRpZFwiOlwiNDd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DhcIixcIlRvcFwiOjAuMCxcIkxlZnRcIjowLjAsXCJSaWdodFwiOjAuMCxcIkJvdHRvbVwiOjAuMH0sXCJQYWRkaW5nXCI6e1wiJGlkXCI6XCI0OVwiLFwiVG9wXCI6MC4wLFwiTGVmdFwiOjAuMCxcIlJpZ2h0XCI6MC4wLFwiQm90dG9tXCI6MC4wfSxcIkJhY2tncm91bmRcIjp7XCIkaWRcIjpcIjUwXCIsXCJDb2xvclwiOntcIiRyZWZcIjpcIjM2XCJ9fSxcIklzVmlzaWJsZVwiOnRydWUsXCJXaWR0aFwiOjAuMCxcIkhlaWdodFwiOjAuMCxcIkJvcmRlclN0eWxlXCI6bnVsbH0sXCJUb2RheU1hcmtlclN0eWxlXCI6e1wiJGlkXCI6XCI1MVwiLFwiTWFyZ2luXCI6e1wiJGlkXCI6XCI1MlwiLFwiVG9wXCI6MC4wLFwiTGVmdFwiOjAuMCxcIlJpZ2h0XCI6MC4wLFwiQm90dG9tXCI6MC4wfSxcIlBhZGRpbmdcIjp7XCIkaWRcIjpcIjUzXCIsXCJUb3BcIjowLjAsXCJMZWZ0XCI6MC4wLFwiUmlnaHRcIjowLjAsXCJCb3R0b21cIjowLjB9LFwiQmFja2dyb3VuZFwiOntcIiRpZFwiOlwiNTRcIixcIkNvbG9yXCI6e1wiJGlkXCI6XCI1NVwiLFwiQVwiOjI1NSxcIlJcIjoyNTUsXCJHXCI6MCxcIkJcIjowfX0sXCJJc1Zpc2libGVcIjp0cnVlLFwiV2lkdGhcIjowLjAsXCJIZWlnaHRcIjowLjAsXCJCb3JkZXJTdHlsZVwiOm51bGx9LFwiU2NhbGVTdHlsZVwiOntcIiRpZFwiOlwiNTZcIixcIlNob3dTZWdtZW50U2VwYXJhdG9yc1wiOmZhbHNlLFwiU2VnbWVudFNlcGFyYXRvck9wYWNpdHlcIjozMCxcIlNoYXBlXCI6MyxcIkhhc0JlZW5WaXNpYmxlQmVmb3JlXCI6dHJ1ZSxcIkZvbnRTZXR0aW5nc1wiOntcIiRpZFwiOlwiNTdcIixcIkZvbnRTaXplXCI6MTIsXCJGb250TmFtZVwiOlwiQ2FsaWJyaVwiLFwiSXNCb2xkXCI6ZmFsc2UsXCJJc0l0YWxpY1wiOmZhbHNlLFwiSXNVbmRlcmxpbmVkXCI6ZmFsc2V9LFwiQXV0b1NpemVcIjowLFwiRm9yZWdyb3VuZFwiOntcIiRpZFwiOlwiNThcIixcIkNvbG9yXCI6e1wiJGlkXCI6XCI1OV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2MFwiLFwiVG9wXCI6MC4wLFwiTGVmdFwiOjUuMCxcIlJpZ2h0XCI6MC4wLFwiQm90dG9tXCI6MC4wfSxcIlBhZGRpbmdcIjp7XCIkaWRcIjpcIjYxXCIsXCJUb3BcIjowLjAsXCJMZWZ0XCI6MC4wLFwiUmlnaHRcIjowLjAsXCJCb3R0b21cIjowLjB9LFwiQmFja2dyb3VuZFwiOntcIiRpZFwiOlwiNjJcIixcIkNvbG9yXCI6e1wiJHJlZlwiOlwiMzZcIn19LFwiSXNWaXNpYmxlXCI6dHJ1ZSxcIldpZHRoXCI6MC4wLFwiSGVpZ2h0XCI6MC4wLFwiQm9yZGVyU3R5bGVcIjpudWxsfSxcIk1pZGRsZVRpZXJTY2FsZVN0eWxlXCI6e1wiJGlkXCI6XCI2M1wiLFwiU2hvd1NlZ21lbnRTZXBhcmF0b3JzXCI6ZmFsc2UsXCJTZWdtZW50U2VwYXJhdG9yT3BhY2l0eVwiOjMwLFwiU2hhcGVcIjozLFwiSGFzQmVlblZpc2libGVCZWZvcmVcIjpmYWxzZSxcIkZvbnRTZXR0aW5nc1wiOntcIiRpZFwiOlwiNjRcIixcIkZvbnRTaXplXCI6MTIsXCJGb250TmFtZVwiOlwiQ2FsaWJyaVwiLFwiSXNCb2xkXCI6ZmFsc2UsXCJJc0l0YWxpY1wiOmZhbHNlLFwiSXNVbmRlcmxpbmVkXCI6ZmFsc2V9LFwiQXV0b1NpemVcIjowLFwiRm9yZWdyb3VuZFwiOntcIiRpZFwiOlwiNjVcIixcIkNvbG9yXCI6e1wiJGlkXCI6XCI2Nl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2N1wiLFwiVG9wXCI6MC4wLFwiTGVmdFwiOjUuMCxcIlJpZ2h0XCI6MC4wLFwiQm90dG9tXCI6MC4wfSxcIlBhZGRpbmdcIjp7XCIkaWRcIjpcIjY4XCIsXCJUb3BcIjowLjAsXCJMZWZ0XCI6MC4wLFwiUmlnaHRcIjowLjAsXCJCb3R0b21cIjowLjB9LFwiQmFja2dyb3VuZFwiOntcIiRpZFwiOlwiNjlcIixcIkNvbG9yXCI6e1wiJGlkXCI6XCI3MFwiLFwiQVwiOjAsXCJSXCI6MCxcIkdcIjowLFwiQlwiOjB9fSxcIklzVmlzaWJsZVwiOmZhbHNlLFwiV2lkdGhcIjowLjAsXCJIZWlnaHRcIjowLjAsXCJCb3JkZXJTdHlsZVwiOm51bGx9LFwiQm90dG9tVGllclNjYWxlU3R5bGVcIjp7XCIkaWRcIjpcIjcxXCIsXCJTaG93U2VnbWVudFNlcGFyYXRvcnNcIjpmYWxzZSxcIlNlZ21lbnRTZXBhcmF0b3JPcGFjaXR5XCI6MzAsXCJTaGFwZVwiOjMsXCJIYXNCZWVuVmlzaWJsZUJlZm9yZVwiOmZhbHNlLFwiRm9udFNldHRpbmdzXCI6e1wiJGlkXCI6XCI3MlwiLFwiRm9udFNpemVcIjoxMixcIkZvbnROYW1lXCI6XCJDYWxpYnJpXCIsXCJJc0JvbGRcIjpmYWxzZSxcIklzSXRhbGljXCI6ZmFsc2UsXCJJc1VuZGVybGluZWRcIjpmYWxzZX0sXCJBdXRvU2l6ZVwiOjAsXCJGb3JlZ3JvdW5kXCI6e1wiJGlkXCI6XCI3M1wiLFwiQ29sb3JcIjp7XCIkaWRcIjpcIjc0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c1XCIsXCJUb3BcIjowLjAsXCJMZWZ0XCI6NS4wLFwiUmlnaHRcIjowLjAsXCJCb3R0b21cIjowLjB9LFwiUGFkZGluZ1wiOntcIiRpZFwiOlwiNzZcIixcIlRvcFwiOjAuMCxcIkxlZnRcIjowLjAsXCJSaWdodFwiOjAuMCxcIkJvdHRvbVwiOjAuMH0sXCJCYWNrZ3JvdW5kXCI6e1wiJGlkXCI6XCI3N1wiLFwiQ29sb3JcIjp7XCIkaWRcIjpcIjc4XCIsXCJBXCI6MCxcIlJcIjowLFwiR1wiOjAsXCJCXCI6MH19LFwiSXNWaXNpYmxlXCI6ZmFsc2UsXCJXaWR0aFwiOjAuMCxcIkhlaWdodFwiOjAuMCxcIkJvcmRlclN0eWxlXCI6bnVsbH0sXCJTaW5nbGVTY2FsZVNoYXBlU3R5bGVcIjpudWxsLFwiRWxhcHNlZFRpbWVCYWNrZ3JvdW5kXCI6e1wiJGlkXCI6XCI3OVwiLFwiQ29sb3JcIjp7XCIkaWRcIjpcIjgwXCIsXCJBXCI6MTkxLFwiUlwiOjI1NSxcIkdcIjowLFwiQlwiOjB9fSxcIkFwcGVuZFllYXJPblllYXJDaGFuZ2VcIjpmYWxzZSxcIkVsYXBzZWRUaW1lRm9ybWF0XCI6MixcIlRvZGF5TWFya2VyUG9zaXRpb25cIjozLFwiUXVpY2tQb3NpdGlvblwiOjIsXCJBYnNvbHV0ZVBvc2l0aW9uXCI6NDA1LjAsXCJNYXJnaW5cIjp7XCIkaWRcIjpcIjgxXCIsXCJUb3BcIjowLjAsXCJMZWZ0XCI6MTAuMCxcIlJpZ2h0XCI6MTAuMCxcIkJvdHRvbVwiOjAuMH0sXCJQYWRkaW5nXCI6e1wiJGlkXCI6XCI4MlwiLFwiVG9wXCI6MC4wLFwiTGVmdFwiOjAuMCxcIlJpZ2h0XCI6MC4wLFwiQm90dG9tXCI6MC4wfSxcIkJhY2tncm91bmRcIjp7XCIkaWRcIjpcIjgzXCIsXCJDb2xvclwiOntcIiRpZFwiOlwiODRcIixcIkFcIjoyNTUsXCJSXCI6NDcsXCJHXCI6NTQsXCJCXCI6MTUzfX0sXCJJc1Zpc2libGVcIjp0cnVlLFwiV2lkdGhcIjowLjAsXCJIZWlnaHRcIjowLjAsXCJCb3JkZXJTdHlsZVwiOm51bGx9LFwiRGVmYXVsdE1pbGVzdG9uZVN0eWxlXCI6e1wiJGlkXCI6XCI4NVwiLFwiU2hhcGVcIjoyLFwiQ29ubmVjdG9yTWFyZ2luXCI6e1wiJGlkXCI6XCI4NlwiLFwiVG9wXCI6MC4wLFwiTGVmdFwiOjIuMCxcIlJpZ2h0XCI6Mi4wLFwiQm90dG9tXCI6MC4wfSxcIkNvbm5lY3RvclN0eWxlXCI6e1wiJGlkXCI6XCI4N1wiLFwiTGluZUNvbG9yXCI6e1wiJGlkXCI6XCI4OFwiLFwiJHR5cGVcIjpcIk5MUkUuQ29tbW9uLkRvbS5Tb2xpZENvbG9yQnJ1c2gsIE5MUkUuQ29tbW9uXCIsXCJDb2xvclwiOntcIiRpZFwiOlwiODlcIixcIkFcIjoxMjcsXCJSXCI6NzksXCJHXCI6MTI5LFwiQlwiOjE4OX19LFwiTGluZVdlaWdodFwiOjEuMCxcIkxpbmVUeXBlXCI6MH0sXCJJc0JlbG93VGltZWJhbmRcIjpmYWxzZSxcIkhpZGVEYXRlXCI6ZmFsc2UsXCJTaGFwZVNpemVcIjoxLFwiU3BhY2luZ1wiOjIuMCxcIlBhZGRpbmdcIjp7XCIkaWRcIjpcIjkwXCIsXCJUb3BcIjo3LjAsXCJMZWZ0XCI6My4wLFwiUmlnaHRcIjowLjAsXCJCb3R0b21cIjoyLjB9LFwiUG9zaXRpb25cIjpudWxsLFwiUG9zaXRpb25PblRhc2tcIjowLFwiU2hhcGVTdHlsZVwiOntcIiRpZFwiOlwiOTFcIixcIk1hcmdpblwiOntcIiRpZFwiOlwiOTJcIixcIlRvcFwiOjAuMCxcIkxlZnRcIjowLjAsXCJSaWdodFwiOjAuMCxcIkJvdHRvbVwiOjAuMH0sXCJQYWRkaW5nXCI6e1wiJGlkXCI6XCI5M1wiLFwiVG9wXCI6MC4wLFwiTGVmdFwiOjAuMCxcIlJpZ2h0XCI6MC4wLFwiQm90dG9tXCI6MC4wfSxcIkJhY2tncm91bmRcIjp7XCIkaWRcIjpcIjk0XCIsXCJDb2xvclwiOntcIiRpZFwiOlwiOTVcIixcIkFcIjoyNTUsXCJSXCI6MCxcIkdcIjoxMTQsXCJCXCI6MTg4fX0sXCJJc1Zpc2libGVcIjp0cnVlLFwiV2lkdGhcIjoxMy4wLFwiSGVpZ2h0XCI6MTMuMCxcIkJvcmRlclN0eWxlXCI6e1wiJGlkXCI6XCI5NlwiLFwiTGluZUNvbG9yXCI6e1wiJGlkXCI6XCI5N1wiLFwiJHR5cGVcIjpcIk5MUkUuQ29tbW9uLkRvbS5Tb2xpZENvbG9yQnJ1c2gsIE5MUkUuQ29tbW9uXCIsXCJDb2xvclwiOntcIiRpZFwiOlwiOThcIixcIkFcIjoyNTUsXCJSXCI6MjU1LFwiR1wiOjAsXCJCXCI6MH19LFwiTGluZVdlaWdodFwiOjAuMCxcIkxpbmVUeXBlXCI6MH19LFwiVGl0bGVTdHlsZVwiOntcIiRpZFwiOlwiOTlcIixcIkZvbnRTZXR0aW5nc1wiOntcIiRpZFwiOlwiMTAwXCIsXCJGb250U2l6ZVwiOjExLFwiRm9udE5hbWVcIjpcIkNhbGlicmlcIixcIklzQm9sZFwiOnRydWUsXCJJc0l0YWxpY1wiOmZhbHNlLFwiSXNVbmRlcmxpbmVkXCI6ZmFsc2V9LFwiQXV0b1NpemVcIjowLFwiRm9yZWdyb3VuZFwiOntcIiRpZFwiOlwiMTAxXCIsXCJDb2xvclwiOntcIiRpZFwiOlwiMTAy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EwM1wiLFwiVG9wXCI6MC4wLFwiTGVmdFwiOjAuMCxcIlJpZ2h0XCI6MC4wLFwiQm90dG9tXCI6MC4wfSxcIlBhZGRpbmdcIjp7XCIkaWRcIjpcIjEwNFwiLFwiVG9wXCI6MC4wLFwiTGVmdFwiOjAuMCxcIlJpZ2h0XCI6MC4wLFwiQm90dG9tXCI6MC4wfSxcIkJhY2tncm91bmRcIjp7XCIkaWRcIjpcIjEwNVwiLFwiQ29sb3JcIjp7XCIkcmVmXCI6XCIzNlwifX0sXCJJc1Zpc2libGVcIjp0cnVlLFwiV2lkdGhcIjowLjAsXCJIZWlnaHRcIjowLjAsXCJCb3JkZXJTdHlsZVwiOm51bGx9LFwiRGF0ZVN0eWxlXCI6e1wiJGlkXCI6XCIxMDZcIixcIkZvbnRTZXR0aW5nc1wiOntcIiRpZFwiOlwiMTA3XCIsXCJGb250U2l6ZVwiOjEwLFwiRm9udE5hbWVcIjpcIkNhbGlicmlcIixcIklzQm9sZFwiOmZhbHNlLFwiSXNJdGFsaWNcIjpmYWxzZSxcIklzVW5kZXJsaW5lZFwiOmZhbHNlfSxcIkF1dG9TaXplXCI6MCxcIkZvcmVncm91bmRcIjp7XCIkaWRcIjpcIjEwOFwiLFwiQ29sb3JcIjp7XCIkaWRcIjpcIjEwOV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TEwXCIsXCJUb3BcIjowLjAsXCJMZWZ0XCI6MC4wLFwiUmlnaHRcIjowLjAsXCJCb3R0b21cIjowLjB9LFwiUGFkZGluZ1wiOntcIiRpZFwiOlwiMTExXCIsXCJUb3BcIjowLjAsXCJMZWZ0XCI6MC4wLFwiUmlnaHRcIjowLjAsXCJCb3R0b21cIjowLjB9LFwiQmFja2dyb3VuZFwiOntcIiRpZFwiOlwiMTEyXCIsXCJDb2xvclwiOntcIiRyZWZcIjpcIjM2XCJ9fSxcIklzVmlzaWJsZVwiOnRydWUsXCJXaWR0aFwiOjAuMCxcIkhlaWdodFwiOjAuMCxcIkJvcmRlclN0eWxlXCI6bnVsbH0sXCJEYXRlRm9ybWF0XCI6e1wiJGlkXCI6XCIxMTN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RGVmYXVsdFRhc2tTdHlsZVwiOntcIiRpZFwiOlwiMTE0XCIsXCJTaGFwZVwiOjEsXCJTaGFwZVRoaWNrbmVzc1wiOjAsXCJEdXJhdGlvbkZvcm1hdFwiOjAsXCJQZXJjZW50YWdlQ29tcGxldGVTdHlsZVwiOntcIiRpZFwiOlwiMTE1XCIsXCJGb250U2V0dGluZ3NcIjp7XCIkaWRcIjpcIjExNlwiLFwiRm9udFNpemVcIjoxMCxcIkZvbnROYW1lXCI6XCJDYWxpYnJpXCIsXCJJc0JvbGRcIjpmYWxzZSxcIklzSXRhbGljXCI6ZmFsc2UsXCJJc1VuZGVybGluZWRcIjpmYWxzZX0sXCJBdXRvU2l6ZVwiOjAsXCJGb3JlZ3JvdW5kXCI6e1wiJGlkXCI6XCIxMTdcIixcIkNvbG9yXCI6e1wiJGlkXCI6XCIxMTh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xMTlcIixcIlRvcFwiOjAuMCxcIkxlZnRcIjowLjAsXCJSaWdodFwiOjAuMCxcIkJvdHRvbVwiOjAuMH0sXCJQYWRkaW5nXCI6e1wiJGlkXCI6XCIxMjBcIixcIlRvcFwiOjAuMCxcIkxlZnRcIjowLjAsXCJSaWdodFwiOjAuMCxcIkJvdHRvbVwiOjAuMH0sXCJCYWNrZ3JvdW5kXCI6e1wiJGlkXCI6XCIxMjFcIixcIkNvbG9yXCI6e1wiJHJlZlwiOlwiMzZcIn19LFwiSXNWaXNpYmxlXCI6dHJ1ZSxcIldpZHRoXCI6MC4wLFwiSGVpZ2h0XCI6MC4wLFwiQm9yZGVyU3R5bGVcIjpudWxsfSxcIkR1cmF0aW9uU3R5bGVcIjp7XCIkaWRcIjpcIjEyMlwiLFwiRm9udFNldHRpbmdzXCI6e1wiJGlkXCI6XCIxMjNcIixcIkZvbnRTaXplXCI6MTAsXCJGb250TmFtZVwiOlwiQ2FsaWJyaVwiLFwiSXNCb2xkXCI6ZmFsc2UsXCJJc0l0YWxpY1wiOmZhbHNlLFwiSXNVbmRlcmxpbmVkXCI6ZmFsc2V9LFwiQXV0b1NpemVcIjowLFwiRm9yZWdyb3VuZFwiOntcIiRpZFwiOlwiMTI0XCIsXCJDb2xvclwiOntcIiRpZFwiOlwiMTI1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I2XCIsXCJUb3BcIjowLjAsXCJMZWZ0XCI6MC4wLFwiUmlnaHRcIjowLjAsXCJCb3R0b21cIjowLjB9LFwiUGFkZGluZ1wiOntcIiRpZFwiOlwiMTI3XCIsXCJUb3BcIjowLjAsXCJMZWZ0XCI6MC4wLFwiUmlnaHRcIjowLjAsXCJCb3R0b21cIjowLjB9LFwiQmFja2dyb3VuZFwiOntcIiRpZFwiOlwiMTI4XCIsXCJDb2xvclwiOntcIiRyZWZcIjpcIjM2XCJ9fSxcIklzVmlzaWJsZVwiOnRydWUsXCJXaWR0aFwiOjAuMCxcIkhlaWdodFwiOjAuMCxcIkJvcmRlclN0eWxlXCI6bnVsbH0sXCJIb3Jpem9udGFsQ29ubmVjdG9yU3R5bGVcIjp7XCIkaWRcIjpcIjEyOVwiLFwiTGluZUNvbG9yXCI6e1wiJGlkXCI6XCIxMzBcIixcIiR0eXBlXCI6XCJOTFJFLkNvbW1vbi5Eb20uU29saWRDb2xvckJydXNoLCBOTFJFLkNvbW1vblwiLFwiQ29sb3JcIjp7XCIkaWRcIjpcIjEzMVwiLFwiQVwiOjI1NSxcIlJcIjoyMDQsXCJHXCI6MjA0LFwiQlwiOjIwNH19LFwiTGluZVdlaWdodFwiOjEuMCxcIkxpbmVUeXBlXCI6MH0sXCJWZXJ0aWNhbENvbm5lY3RvclN0eWxlXCI6e1wiJGlkXCI6XCIxMzJcIixcIkxpbmVDb2xvclwiOntcIiRpZFwiOlwiMTMzXCIsXCIkdHlwZVwiOlwiTkxSRS5Db21tb24uRG9tLlNvbGlkQ29sb3JCcnVzaCwgTkxSRS5Db21tb25cIixcIkNvbG9yXCI6e1wiJGlkXCI6XCIxMzRcIixcIkFcIjoyNTUsXCJSXCI6MjA0LFwiR1wiOjIwNCxcIkJcIjoyMDR9fSxcIkxpbmVXZWlnaHRcIjowLjAsXCJMaW5lVHlwZVwiOjB9LFwiTWFyZ2luXCI6bnVsbCxcIlN0YXJ0RGF0ZVBvc2l0aW9uXCI6MyxcIkVuZERhdGVQb3NpdGlvblwiOjMsXCJUaXRsZVBvc2l0aW9uXCI6NCxcIkR1cmF0aW9uUG9zaXRpb25cIjo2LFwiUGVyY2VudGFnZUNvbXBsZXRlZFBvc2l0aW9uXCI6NixcIlNwYWNpbmdcIjo1LFwiSXNCZWxvd1RpbWViYW5kXCI6ZmFsc2UsXCJQZXJjZW50YWdlQ29tcGxldGVTaGFwZU9wYWNpdHlcIjozNSxcIkdyb3VwTmFtZVwiOm51bGwsXCJBdHRhY2hlZE1pbGVzdG9uZXNTdHlsZXNcIjpudWxsLFwiU2hhcGVTdHlsZVwiOntcIiRpZFwiOlwiMTM1XCIsXCJNYXJnaW5cIjp7XCIkaWRcIjpcIjEzNlwiLFwiVG9wXCI6MC4wLFwiTGVmdFwiOjQuMCxcIlJpZ2h0XCI6NC4wLFwiQm90dG9tXCI6MC4wfSxcIlBhZGRpbmdcIjp7XCIkaWRcIjpcIjEzN1wiLFwiVG9wXCI6MC4wLFwiTGVmdFwiOjAuMCxcIlJpZ2h0XCI6MC4wLFwiQm90dG9tXCI6MC4wfSxcIkJhY2tncm91bmRcIjp7XCIkaWRcIjpcIjEzOFwiLFwiQ29sb3JcIjp7XCIkaWRcIjpcIjEzOVwiLFwiQVwiOjI1NSxcIlJcIjowLFwiR1wiOjExNCxcIkJcIjoxODh9fSxcIklzVmlzaWJsZVwiOnRydWUsXCJXaWR0aFwiOjAuMCxcIkhlaWdodFwiOjEwLjAsXCJCb3JkZXJTdHlsZVwiOntcIiRpZFwiOlwiMTQwXCIsXCJMaW5lQ29sb3JcIjp7XCIkaWRcIjpcIjE0MVwiLFwiJHR5cGVcIjpcIk5MUkUuQ29tbW9uLkRvbS5Tb2xpZENvbG9yQnJ1c2gsIE5MUkUuQ29tbW9uXCIsXCJDb2xvclwiOntcIiRpZFwiOlwiMTQyXCIsXCJBXCI6MjU1LFwiUlwiOjI1NSxcIkdcIjowLFwiQlwiOjB9fSxcIkxpbmVXZWlnaHRcIjowLjAsXCJMaW5lVHlwZVwiOjB9fSxcIlRpdGxlU3R5bGVcIjp7XCIkaWRcIjpcIjE0M1wiLFwiRm9udFNldHRpbmdzXCI6e1wiJGlkXCI6XCIxNDRcIixcIkZvbnRTaXplXCI6MTEsXCJGb250TmFtZVwiOlwiQ2FsaWJyaVwiLFwiSXNCb2xkXCI6dHJ1ZSxcIklzSXRhbGljXCI6ZmFsc2UsXCJJc1VuZGVybGluZWRcIjpmYWxzZX0sXCJBdXRvU2l6ZVwiOjAsXCJGb3JlZ3JvdW5kXCI6e1wiJGlkXCI6XCIxNDVcIixcIkNvbG9yXCI6e1wiJGlkXCI6XCIxNDZ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MTQ3XCIsXCJUb3BcIjowLjAsXCJMZWZ0XCI6MC4wLFwiUmlnaHRcIjowLjAsXCJCb3R0b21cIjowLjB9LFwiUGFkZGluZ1wiOntcIiRpZFwiOlwiMTQ4XCIsXCJUb3BcIjowLjAsXCJMZWZ0XCI6MC4wLFwiUmlnaHRcIjowLjAsXCJCb3R0b21cIjowLjB9LFwiQmFja2dyb3VuZFwiOntcIiRpZFwiOlwiMTQ5XCIsXCJDb2xvclwiOntcIiRyZWZcIjpcIjM2XCJ9fSxcIklzVmlzaWJsZVwiOnRydWUsXCJXaWR0aFwiOjAuMCxcIkhlaWdodFwiOjAuMCxcIkJvcmRlclN0eWxlXCI6bnVsbH0sXCJEYXRlU3R5bGVcIjp7XCIkaWRcIjpcIjE1MFwiLFwiRm9udFNldHRpbmdzXCI6e1wiJGlkXCI6XCIxNTFcIixcIkZvbnRTaXplXCI6MTAsXCJGb250TmFtZVwiOlwiQ2FsaWJyaVwiLFwiSXNCb2xkXCI6ZmFsc2UsXCJJc0l0YWxpY1wiOmZhbHNlLFwiSXNVbmRlcmxpbmVkXCI6ZmFsc2V9LFwiQXV0b1NpemVcIjowLFwiRm9yZWdyb3VuZFwiOntcIiRpZFwiOlwiMTUyXCIsXCJDb2xvclwiOntcIiRpZFwiOlwiMTUzXCIsXCJBXCI6MjU1LFwiUlwiOjY4LFwiR1wiOjg0LFwiQlwiOjEwNn19LFwiQmFja2dyb3VuZEZpbGxUeXBlXCI6MCxcIk1heFdpZHRoXCI6MjAwLjAsXCJNYXhIZWlnaHRcIjpcIkluZmluaXR5XCIsXCJTbWFydEZvcmVncm91bmRJc0FjdGl2ZVwiOmZhbHNlLFwiSG9yaXpvbnRhbEFsaWdubWVudFwiOjIsXCJWZXJ0aWNhbEFsaWdubWVudFwiOjAsXCJTbWFydEZvcmVncm91bmRcIjpudWxsLFwiTWFyZ2luXCI6e1wiJGlkXCI6XCIxNTRcIixcIlRvcFwiOjAuMCxcIkxlZnRcIjowLjAsXCJSaWdodFwiOjAuMCxcIkJvdHRvbVwiOjAuMH0sXCJQYWRkaW5nXCI6e1wiJGlkXCI6XCIxNTVcIixcIlRvcFwiOjAuMCxcIkxlZnRcIjowLjAsXCJSaWdodFwiOjAuMCxcIkJvdHRvbVwiOjAuMH0sXCJCYWNrZ3JvdW5kXCI6e1wiJGlkXCI6XCIxNTZcIixcIkNvbG9yXCI6e1wiJHJlZlwiOlwiMzZcIn19LFwiSXNWaXNpYmxlXCI6dHJ1ZSxcIldpZHRoXCI6MC4wLFwiSGVpZ2h0XCI6MC4wLFwiQm9yZGVyU3R5bGVcIjpudWxsfSxcIkRhdGVGb3JtYXRcIjp7XCIkaWRcIjpcIjE1N1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TaG93RWxhcHNlZFRpbWVHcmFkaWVudFN0eWxlXCI6ZmFsc2UsXCJUaW1lYmFuZFJlc2VydmVkTGVmdEFyZWFTdHlsZVwiOm51bGwsXCJEZWZhdWx0U3dpbWxhbmVTdHlsZVwiOntcIiRpZFwiOlwiMTU4XCIsXCJIZWFkZXJTdHlsZVwiOntcIiRpZFwiOlwiMTU5XCIsXCJUZXh0U3R5bGVcIjp7XCIkaWRcIjpcIjE2MFwiLFwiRm9udFNldHRpbmdzXCI6e1wiJGlkXCI6XCIxNjFcIixcIkZvbnRTaXplXCI6MTIsXCJGb250TmFtZVwiOlwiQ2FsaWJyaVwiLFwiSXNCb2xkXCI6ZmFsc2UsXCJJc0l0YWxpY1wiOmZhbHNlLFwiSXNVbmRlcmxpbmVkXCI6ZmFsc2V9LFwiQXV0b1NpemVcIjowLFwiRm9yZWdyb3VuZFwiOntcIiRpZFwiOlwiMTYyXCIsXCJDb2xvclwiOntcIiRpZFwiOlwiMTYzXCIsXCJBXCI6MjU1LFwiUlwiOjMyLFwiR1wiOjU2LFwiQlwiOjEwMH19LFwiQmFja2dyb3VuZEZpbGxUeXBlXCI6MCxcIk1heFdpZHRoXCI6MC4wLFwiTWF4SGVpZ2h0XCI6MC4wLFwiU21hcnRGb3JlZ3JvdW5kSXNBY3RpdmVcIjpmYWxzZSxcIkhvcml6b250YWxBbGlnbm1lbnRcIjowLFwiVmVydGljYWxBbGlnbm1lbnRcIjowLFwiU21hcnRGb3JlZ3JvdW5kXCI6bnVsbCxcIk1hcmdpblwiOntcIiRpZFwiOlwiMTY0XCIsXCJUb3BcIjowLjAsXCJMZWZ0XCI6MC4wLFwiUmlnaHRcIjowLjAsXCJCb3R0b21cIjowLjB9LFwiUGFkZGluZ1wiOntcIiRpZFwiOlwiMTY1XCIsXCJUb3BcIjowLjAsXCJMZWZ0XCI6MC4wLFwiUmlnaHRcIjowLjAsXCJCb3R0b21cIjowLjB9LFwiQmFja2dyb3VuZFwiOm51bGwsXCJJc1Zpc2libGVcIjpmYWxzZSxcIldpZHRoXCI6MC4wLFwiSGVpZ2h0XCI6MC4wLFwiQm9yZGVyU3R5bGVcIjpudWxsfSxcIlJlY3RhbmdsZVN0eWxlXCI6e1wiJGlkXCI6XCIxNjZcIixcIk1hcmdpblwiOntcIiRpZFwiOlwiMTY3XCIsXCJUb3BcIjowLjAsXCJMZWZ0XCI6MC4wLFwiUmlnaHRcIjowLjAsXCJCb3R0b21cIjowLjB9LFwiUGFkZGluZ1wiOntcIiRpZFwiOlwiMTY4XCIsXCJUb3BcIjowLjAsXCJMZWZ0XCI6MC4wLFwiUmlnaHRcIjowLjAsXCJCb3R0b21cIjowLjB9LFwiQmFja2dyb3VuZFwiOntcIiRpZFwiOlwiMTY5XCIsXCJDb2xvclwiOntcIiRpZFwiOlwiMTcwXCIsXCJBXCI6MTI3LFwiUlwiOjkxLFwiR1wiOjE1NSxcIkJcIjoyMTN9fSxcIklzVmlzaWJsZVwiOmZhbHNlLFwiV2lkdGhcIjowLjAsXCJIZWlnaHRcIjowLjAsXCJCb3JkZXJTdHlsZVwiOntcIiRpZFwiOlwiMTcxXCIsXCJMaW5lQ29sb3JcIjp7XCIkaWRcIjpcIjE3MlwiLFwiJHR5cGVcIjpcIk5MUkUuQ29tbW9uLkRvbS5Tb2xpZENvbG9yQnJ1c2gsIE5MUkUuQ29tbW9uXCIsXCJDb2xvclwiOntcIiRpZFwiOlwiMTczXCIsXCJBXCI6MjU1LFwiUlwiOjI1NSxcIkdcIjowLFwiQlwiOjB9fSxcIkxpbmVXZWlnaHRcIjowLjAsXCJMaW5lVHlwZVwiOjB9fSxcIlRleHRJc1ZlcnRpY2FsXCI6ZmFsc2V9LFwiQmFja2dyb3VuZFN0eWxlXCI6e1wiJGlkXCI6XCIxNzRcIixcIk1hcmdpblwiOntcIiRpZFwiOlwiMTc1XCIsXCJUb3BcIjowLjAsXCJMZWZ0XCI6MC4wLFwiUmlnaHRcIjowLjAsXCJCb3R0b21cIjowLjB9LFwiUGFkZGluZ1wiOntcIiRpZFwiOlwiMTc2XCIsXCJUb3BcIjowLjAsXCJMZWZ0XCI6MC4wLFwiUmlnaHRcIjowLjAsXCJCb3R0b21cIjowLjB9LFwiQmFja2dyb3VuZFwiOntcIiRpZFwiOlwiMTc3XCIsXCJDb2xvclwiOntcIiRpZFwiOlwiMTc4XCIsXCJBXCI6MzgsXCJSXCI6OTEsXCJHXCI6MTU1LFwiQlwiOjIxM319LFwiSXNWaXNpYmxlXCI6dHJ1ZSxcIldpZHRoXCI6MC4wLFwiSGVpZ2h0XCI6MC4wLFwiQm9yZGVyU3R5bGVcIjp7XCIkaWRcIjpcIjE3OVwiLFwiTGluZUNvbG9yXCI6e1wiJGlkXCI6XCIxODBcIixcIiR0eXBlXCI6XCJOTFJFLkNvbW1vbi5Eb20uU29saWRDb2xvckJydXNoLCBOTFJFLkNvbW1vblwiLFwiQ29sb3JcIjp7XCIkaWRcIjpcIjE4MVwiLFwiQVwiOjI1NSxcIlJcIjoyNTUsXCJHXCI6MCxcIkJcIjowfX0sXCJMaW5lV2VpZ2h0XCI6MC4wLFwiTGluZVR5cGVcIjowfX0sXCJJc0Fib3ZlVGltZWJhbmRcIjpmYWxzZX0sXCJDdXN0b21NaWxlc3RvbmVTdHlsZUxpc3RcIjpbXSxcIkN1c3RvbVRhc2tTdHlsZUxpc3RcIjpbXSxcIkN1c3RvbVN3aW1sYW5lRGVmaW5pdGlvblN0eWxlTGlzdFwiOltdLFwiQ3VzdG9tU3dpbWxhbmVWMlN0eWxlTGlzdFwiOltdLFwiR3JpZGxpbmVQYW5lbFN0eWxlXCI6e1wiJGlkXCI6XCIxODJcIixcIkdyaWRsaW5lU3R5bGVcIjp7XCIkaWRcIjpcIjE4M1wiLFwiTGluZUNvbG9yXCI6e1wiJGlkXCI6XCIxODRcIixcIiR0eXBlXCI6XCJOTFJFLkNvbW1vbi5Eb20uU29saWRDb2xvckJydXNoLCBOTFJFLkNvbW1vblwiLFwiQ29sb3JcIjp7XCIkaWRcIjpcIjE4NVwiLFwiQVwiOjM4LFwiUlwiOjkxLFwiR1wiOjE1NSxcIkJcIjoyMTN9fSxcIkxpbmVXZWlnaHRcIjoxLjAsXCJMaW5lVHlwZVwiOjB9LFwiSXNWaXNpYmxlXCI6dHJ1ZX0sXCJBY3Rpdml0eUxpbmVQYW5lbFN0eWxlXCI6e1wiJGlkXCI6XCIxODZcIixcIkFjdGl2aXR5TGluZVN0eWxlXCI6e1wiJGlkXCI6XCIxODdcIixcIkxpbmVDb2xvclwiOntcIiRpZFwiOlwiMTg4XCIsXCIkdHlwZVwiOlwiTkxSRS5Db21tb24uRG9tLlNvbGlkQ29sb3JCcnVzaCwgTkxSRS5Db21tb25cIixcIkNvbG9yXCI6e1wiJGlkXCI6XCIxODlcIixcIkFcIjozOCxcIlJcIjo2OCxcIkdcIjoxMTQsXCJCXCI6MTk2fX0sXCJMaW5lV2VpZ2h0XCI6MS4wLFwiTGluZVR5cGVcIjowfSxcIklzVmlzaWJsZVwiOnRydWV9fSxcIlNjYWxlXCI6e1wiJGlkXCI6XCIxOTBcIixcIlN0YXJ0RGF0ZVwiOlwiMDAwMS0wMS0wMVQwMDowMDowMFwiLFwiRW5kRGF0ZVwiOlwiMDAwMS0wMS0wMVQwMDowMDowMFwiLFwiRm9ybWF0XCI6XCJ3XCIsXCJUeXBlXCI6MSxcIkF1dG9EYXRlUmFuZ2VcIjp0cnVlLFwiV29ya2luZ0RheXNcIjozMSxcIlRvZGF5TWFya2VyVGV4dFwiOlwiVG9kYXlcIixcIkF1dG9TY2FsZVR5cGVcIjp0cnVlfSxcIlNjYWxlVjJcIjp7XCIkaWRcIjpcIjE5MVwiLFwiU3RhcnREYXRlXCI6XCIwMDAxLTAxLTAxVDAwOjAwOjAwXCIsXCJFbmREYXRlXCI6XCIwMDAxLTAxLTAxVDAwOjAwOjAwXCIsXCJBdXRvRGF0ZVJhbmdlXCI6dHJ1ZSxcIldvcmtpbmdEYXlzXCI6MzEsXCJUb2RheU1hcmtlclRleHRcIjpcIlRvZGF5XCIsXCJBdXRvU2NhbGVUeXBlXCI6dHJ1ZSxcIlRpbWViYW5kU2NhbGVzXCI6e1wiJGlkXCI6XCIxOTJcIixcIlRvcFNjYWxlTGF5ZXJcIjp7XCIkaWRcIjpcIjE5M1wiLFwiRm9ybWF0XCI6XCJ3XCIsXCJUeXBlXCI6MX0sXCJNaWRkbGVTY2FsZUxheWVyXCI6e1wiJGlkXCI6XCIxOTRcIixcIkZvcm1hdFwiOm51bGwsXCJUeXBlXCI6MH0sXCJCb3R0b21TY2FsZUxheWVyXCI6e1wiJGlkXCI6XCIxOTVcIixcIkZvcm1hdFwiOm51bGwsXCJUeXBlXCI6MH19fSxcIk1pbGVzdG9uZXNcIjpbXSxcIlRhc2tzXCI6W10sXCJTd2ltbGFuZXNcIjpbXSxcIlN3aW1sYW5lc1YyXCI6W10sXCJTZXR0aW5nc1wiOntcIiRpZFwiOlwiMTk2XCIsXCJJbXBhT3B0aW9uc1wiOntcIiRpZFwiOlwiMTk3XCIsXCJMZWZ0VG9SaWdodFwiOmZhbHNlLFwiUGF5bG9hZE9wdGlvbnNcIjoyfX0sXCJUaW1lQ29uZmlndXJhdGlvblwiOntcIiRpZFwiOlwiMTk4XCIsXCJVc2VUaW1lXCI6ZmFsc2UsXCJXb3JrRGF5U3RhcnRcIjpcIjAwOjAwOjAwXCIsXCJXb3JrRGF5RW5kXCI6XCIyMzo1OTowMFwifX0iLCJSZWNlbnRDb2xvcnNDb2xsZWN0aW9uIjoiW10ifSwiU2V0dGluZ3MiOnsiJGlkIjoiNTI2IiwiSW1wYU9wdGlvbnMiOnsiJGlkIjoiNTI3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0LCJGaWxlUGF0aCI6Ik06XFxHci1JLU9cXElNTTAxIC0gQWNTZSBOaXZvbHVtYWJcXDdfVE1GX1LDqXVuaW9ucyBkZSBwaWxvdGFnZVxcMS0gU0MgQ2xpbmlxdWVcXDEuNCBSw6l1bmlvbnNcXDIwMjJcXFNDMi0gMTggbm92ZW1icmUgMjAyMlxcUHLDqXNlbnRhdGlvbnNcXGRvY3VtZW50cyBkZSB0cmF2YWlsXFxyZXRyb3BsYW5uaW5nIEFjU8OpLnhsc3giLCJUaW1lQ29uZmlndXJhdGlvbiI6eyIkaWQiOiI1MjgiLCJVc2VUaW1lIjpmYWxzZSwiV29ya0RheVN0YXJ0IjoiMDA6MDA6MDAiLCJXb3JrRGF5RW5kIjoiMjM6NTk6MDAifSwiTGFzdFVzZWRUZW1wbGF0ZUlkIjoiY2MyNmY4NjMtMjdjZS00ODBlLWE1ODktYjNmMTJmMmQ2ZWIwIiwiRmlyc3RXZWVrT2ZZZWFyIjowLCJQbGFjZU1pbGVzdG9uZUF0VGhlQmVnaW5uaW5nT2ZUaGVEYXkiOmZhbHNlLCJEZXBlbmRlbmN5U2NoZWR1bGluZ1NldHRpbmdzIjp7IiRpZCI6IjUyOSIsIkRlcGVuZGVuY2llc1NjaGVkdWxpbmdNb2RlU2V0dGluZyI6IkZsZXhpYmxlIiwiRGVwZW5kZW5jaWVzUHJldmlvdXNTY2hlZHVsaW5nTW9kZSI6IkZsZXhpYmxlIiwiT25CcmVha2luZ0ZsZXhpYmxlU2NoZWR1bGluZ01vZGVTZXR0aW5nIjoiQXNrRXZlcnl0aW1lIiwiT25CcmVha2luZ1N0cmljdFNjaGVkdWxpbmdNb2RlU2V0dGluZyI6IkFza0V2ZXJ5dGltZSJ9LCJEZXBlbmRlbmN5TW9kdWxlRW5hYmxlZCI6ZmFsc2UsIkRlcGVuZGVuY2llcyI6eyJfZGVwZW5kZW5jaWVzIjpbXX19"/>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 name="OTLTIMEBANDCULTUREINFO" val="fr"/>
  <p:tag name="OTLTIMEBANDQUICKPOSITION" val="Custom"/>
  <p:tag name="OTLTIMEBANDTHREEDEFFECTS" val="Gel"/>
  <p:tag name="OTLTIMEBANDAUTODATERANGE" val="True"/>
  <p:tag name="OTLTIMEBANDSTARTDATE" val="0001-01-01T00:00:00.0000000"/>
  <p:tag name="OTLTIMEBANDENDDATE" val="2024-12-01T23:59:00.0000000"/>
  <p:tag name="OTLTIMEBANDWORKINGDAYS" val="Standard"/>
  <p:tag name="OTLTIMEBANDELAPSEDTIMEEXTENSION" val="False"/>
  <p:tag name="OTLTIMEBANDUSETIME" val="False"/>
  <p:tag name="OTLTIMEBANDTIMECONFIGWORKDAYSTART" val="00:00:00"/>
  <p:tag name="OTLTIMEBANDTIMECONFIGWORKDAYEND" val="23:59:00"/>
  <p:tag name="OTLTIMEBANDAPPENDYEARONYEARCHANGE" val="False"/>
  <p:tag name="OTLTIMEBANDSCALEMARKING" val="Years"/>
  <p:tag name="OTLRIGHTENDCAPSMARGINRIGHT" val="20"/>
  <p:tag name="OTLLEFTENDCAPSMARGINLEFT" val="20"/>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False"/>
  <p:tag name="OTLTIMEBANDDEPSCHEDULINGMODE" val="Flexible"/>
  <p:tag name="OTLTIMEBANDDEPPREVIOUSSCHEDULINGMODE" val="Flexible"/>
  <p:tag name="OTLTIMEBANDDEPONBREAKINGSTRICTSCHEDULINGMODE" val="AskEverytime"/>
  <p:tag name="OTLTIMEBANDDEPONBREAKINGFLEXIBLESCHEDULINGMODE" val="AskEverytime"/>
  <p:tag name="OTLTIMEBANDSCALEFORMAT" val="MMM"/>
  <p:tag name="OTLTIMEBANDSCALETYPE" val="Years"/>
  <p:tag name="OTLTIMEBANDSHAPETYPE" val="RoundedCornerRectangleTimeband"/>
  <p:tag name="OTLTIMEBANDSHAPEHEIGHT" val="20"/>
  <p:tag name="OTLTIMEBANDSHAPEPADDINGLEFT" val="0"/>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 name="OTLELAPSEDSTYLE" val="Thin"/>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 name="OTLTODAYPOSITION" val="Below"/>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DATEFORMATSEPARATOR" val="/"/>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17-06-16T00:00:00.0000000"/>
  <p:tag name="OTLENDDATE" val="2020-12-30T23:59:00.0000000"/>
  <p:tag name="OTLDURATIONFORMAT" val="day"/>
  <p:tag name="OTLSPACING" val="5"/>
  <p:tag name="OTLSHAPETHICKNESSTYPE" val="Thin"/>
  <p:tag name="OTLDATEFORMATSTRING" val="MMM yyyy"/>
  <p:tag name="OTLDATEFORMATUSEUS" val="False"/>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DATEFORMATSEPARATOR" val="/"/>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17-06-16T00:00:00.0000000"/>
  <p:tag name="OTLENDDATE" val="2022-12-31T23:59:00.0000000"/>
  <p:tag name="OTLDURATIONFORMAT" val="day"/>
  <p:tag name="OTLSPACING" val="5"/>
  <p:tag name="OTLSHAPETHICKNESSTYPE" val="Thin"/>
  <p:tag name="OTLDATEFORMATSTRING" val="MMM yyyy"/>
  <p:tag name="OTLDATEFORMATUSEUS" val="False"/>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DATEFORMATSEPARATOR" val="/"/>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19-06-16T00:00:00.0000000"/>
  <p:tag name="OTLENDDATE" val="2023-12-31T23:59:00.0000000"/>
  <p:tag name="OTLDURATIONFORMAT" val="day"/>
  <p:tag name="OTLSPACING" val="5"/>
  <p:tag name="OTLSHAPETHICKNESSTYPE" val="Thin"/>
  <p:tag name="OTLDATEFORMATSTRING" val="MMM yyyy"/>
  <p:tag name="OTLDATEFORMATUSEUS" val="False"/>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DATEFORMATSEPARATOR" val="/"/>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Autorisations réglementaires"/>
  <p:tag name="OTLDATE" val="2017-02-16T23:59:00.0000000"/>
  <p:tag name="OTLPOSITIONONTASK" val="None"/>
  <p:tag name="OTLRELATEDTASKID" val="00000000-0000-0000-0000-000000000000"/>
  <p:tag name="OTLDATEFORMATSTRING" val="MMM yyyy"/>
  <p:tag name="OTLDATEFORMATUSEUS" val="False"/>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DATEFORMATSTRING" val="MMM yyyy"/>
  <p:tag name="OTLDATEFORMATSEPARATOR" val="/"/>
  <p:tag name="OTLDATEFORMATUSEUS" val="Fals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FPI"/>
  <p:tag name="OTLDATE" val="2017-06-16T23:59:00.0000000"/>
  <p:tag name="OTLPOSITIONONTASK" val="None"/>
  <p:tag name="OTLRELATEDTASKID" val="00000000-0000-0000-0000-000000000000"/>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DATEFORMATSTRING" val="MMM yyyy"/>
  <p:tag name="OTLDATEFORMATSEPARATOR" val="/"/>
  <p:tag name="OTLDATEFORMATUSEUS" val="Fals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LPI"/>
  <p:tag name="OTLDATE" val="2020-12-30T23:59:00.0000000"/>
  <p:tag name="OTLPOSITIONONTASK" val="None"/>
  <p:tag name="OTLRELATEDTASKID" val="00000000-0000-0000-0000-000000000000"/>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DATEFORMATSTRING" val="MMM yyyy"/>
  <p:tag name="OTLDATEFORMATSEPARATOR" val="/"/>
  <p:tag name="OTLDATEFORMATUSEUS" val="Fals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LPLV"/>
  <p:tag name="OTLDATE" val="2023-12-26T23:59:00.0000000"/>
  <p:tag name="OTLPOSITIONONTASK" val="None"/>
  <p:tag name="OTLRELATEDTASKID" val="00000000-0000-0000-0000-000000000000"/>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DATEFORMATSTRING" val="MMM yyyy"/>
  <p:tag name="OTLDATEFORMATSEPARATOR" val="/"/>
  <p:tag name="OTLDATEFORMATUSEUS" val="Fals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Gel de base"/>
  <p:tag name="OTLDATE" val="2024-08-01T23:59:00.0000000"/>
  <p:tag name="OTLPOSITIONONTASK" val="None"/>
  <p:tag name="OTLRELATEDTASKID" val="00000000-0000-0000-0000-000000000000"/>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DATEFORMATSTRING" val="MMM yyyy"/>
  <p:tag name="OTLDATEFORMATSEPARATOR" val="/"/>
  <p:tag name="OTLDATEFORMATUSEUS" val="Fals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CSR"/>
  <p:tag name="OTLDATE" val="2024-12-01T23:59:00.0000000"/>
  <p:tag name="OTLPOSITIONONTASK" val="None"/>
  <p:tag name="OTLRELATEDTASKID" val="00000000-0000-0000-0000-000000000000"/>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Unicancer">
  <a:themeElements>
    <a:clrScheme name="Unicancer_Couleurs">
      <a:dk1>
        <a:sysClr val="windowText" lastClr="000000"/>
      </a:dk1>
      <a:lt1>
        <a:sysClr val="window" lastClr="FFFFFF"/>
      </a:lt1>
      <a:dk2>
        <a:srgbClr val="AD0470"/>
      </a:dk2>
      <a:lt2>
        <a:srgbClr val="F1EFED"/>
      </a:lt2>
      <a:accent1>
        <a:srgbClr val="EA560D"/>
      </a:accent1>
      <a:accent2>
        <a:srgbClr val="6A1D58"/>
      </a:accent2>
      <a:accent3>
        <a:srgbClr val="0068A3"/>
      </a:accent3>
      <a:accent4>
        <a:srgbClr val="006A78"/>
      </a:accent4>
      <a:accent5>
        <a:srgbClr val="005847"/>
      </a:accent5>
      <a:accent6>
        <a:srgbClr val="74A220"/>
      </a:accent6>
      <a:hlink>
        <a:srgbClr val="EA560D"/>
      </a:hlink>
      <a:folHlink>
        <a:srgbClr val="EA560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36000" tIns="36000" rIns="36000" bIns="36000"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Unicancer Diaporama Modèle v2.potx" id="{3D7230A7-D895-4D57-822A-A626E46993F6}" vid="{C32EFDB5-7292-4FB5-A32D-FF3C7B81677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Unicancer</Template>
  <TotalTime>8639</TotalTime>
  <Words>5399</Words>
  <Application>Microsoft Office PowerPoint</Application>
  <PresentationFormat>Affichage à l'écran (4:3)</PresentationFormat>
  <Paragraphs>651</Paragraphs>
  <Slides>53</Slides>
  <Notes>32</Notes>
  <HiddenSlides>1</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53</vt:i4>
      </vt:variant>
    </vt:vector>
  </HeadingPairs>
  <TitlesOfParts>
    <vt:vector size="64" baseType="lpstr">
      <vt:lpstr>Arial</vt:lpstr>
      <vt:lpstr>Calibri</vt:lpstr>
      <vt:lpstr>Courier New</vt:lpstr>
      <vt:lpstr>Gill Sans</vt:lpstr>
      <vt:lpstr>Heiti SC Light</vt:lpstr>
      <vt:lpstr>Microsoft Sans Serif</vt:lpstr>
      <vt:lpstr>Times New Roman</vt:lpstr>
      <vt:lpstr>Trebuchet MS</vt:lpstr>
      <vt:lpstr>Ubuntu</vt:lpstr>
      <vt:lpstr>Wingdings</vt:lpstr>
      <vt:lpstr>Unicancer</vt:lpstr>
      <vt:lpstr>Essais cliniques du programme AcSé promus par UNICANCER</vt:lpstr>
      <vt:lpstr>UNICANCER</vt:lpstr>
      <vt:lpstr>Unicancer, premier promoteur académique  d'essais cliniques en oncologie, à l'échelle européenne</vt:lpstr>
      <vt:lpstr>Groupes d’experts dynamiques chargés de répondre à des questions de stratégies thérapeutiques et de recherche.</vt:lpstr>
      <vt:lpstr>Programme AcSé – contexte 2012</vt:lpstr>
      <vt:lpstr>Programme AcSé</vt:lpstr>
      <vt:lpstr>Programme AcSé</vt:lpstr>
      <vt:lpstr>AcSé crizotinib et vemurafenib</vt:lpstr>
      <vt:lpstr>AcSé Crizotinib</vt:lpstr>
      <vt:lpstr>AcSé crizotinib</vt:lpstr>
      <vt:lpstr>AcSé crizotinib: statut par cohorte </vt:lpstr>
      <vt:lpstr>AcSé crizotinib – les réseaux</vt:lpstr>
      <vt:lpstr>AcSé crizotinib – critère principal</vt:lpstr>
      <vt:lpstr>Présentation PowerPoint</vt:lpstr>
      <vt:lpstr>Présentation PowerPoint</vt:lpstr>
      <vt:lpstr>Présentation PowerPoint</vt:lpstr>
      <vt:lpstr>Conclusions</vt:lpstr>
      <vt:lpstr>Publications cohortes</vt:lpstr>
      <vt:lpstr>Publications case report</vt:lpstr>
      <vt:lpstr>AcSé vemurafenib</vt:lpstr>
      <vt:lpstr>Présentation PowerPoint</vt:lpstr>
      <vt:lpstr>AcSé vemurafenib: Statut par cohorte</vt:lpstr>
      <vt:lpstr>AcSé vemurafenib – les réseaux</vt:lpstr>
      <vt:lpstr>AcSé vemurafenib – critère principal</vt:lpstr>
      <vt:lpstr>AcSé vemurafenib Cohorte poumon</vt:lpstr>
      <vt:lpstr>Conclusions</vt:lpstr>
      <vt:lpstr>Publications cohortes</vt:lpstr>
      <vt:lpstr>Publications case report</vt:lpstr>
      <vt:lpstr>AcSé Immunothérapie et cancers rares</vt:lpstr>
      <vt:lpstr>AcSé Immunothérapie</vt:lpstr>
      <vt:lpstr>AcSé Immunothérapie</vt:lpstr>
      <vt:lpstr>AcSé Immunothérapie</vt:lpstr>
      <vt:lpstr>Présentation PowerPoint</vt:lpstr>
      <vt:lpstr>AcSé Immunothérapie</vt:lpstr>
      <vt:lpstr>AcSé Immunothérapie</vt:lpstr>
      <vt:lpstr>AcSé Immunothérapie </vt:lpstr>
      <vt:lpstr>AcSé Immunothérapie - Communications</vt:lpstr>
      <vt:lpstr>AcSé Nivolumab - Publications 2022</vt:lpstr>
      <vt:lpstr>AcSé Nivolumab - Publications 2022</vt:lpstr>
      <vt:lpstr>AcSé Nivolumab - Publications 2022</vt:lpstr>
      <vt:lpstr>AcSé Nivolumab - Publications 2022</vt:lpstr>
      <vt:lpstr>AcSé Nivolumab - Publications 2022</vt:lpstr>
      <vt:lpstr>AcSé Nivolumab - Publications 2023</vt:lpstr>
      <vt:lpstr>AcSé Pembrolizumab - Publications 2023</vt:lpstr>
      <vt:lpstr>AcSé Pembrolizumab - Publications 2023</vt:lpstr>
      <vt:lpstr>AcSé CIBLE Programme ancillaire</vt:lpstr>
      <vt:lpstr>AcSé CIBLE </vt:lpstr>
      <vt:lpstr>AcSé CIBLE</vt:lpstr>
      <vt:lpstr>AcSé CIBLE Workpackages</vt:lpstr>
      <vt:lpstr>Présentation PowerPoint</vt:lpstr>
      <vt:lpstr>Présentation PowerPoint</vt:lpstr>
      <vt:lpstr>Merci pour votre attention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Xavier Mercier</dc:creator>
  <cp:lastModifiedBy>Assia LAMRANI-GHAOUTI</cp:lastModifiedBy>
  <cp:revision>407</cp:revision>
  <cp:lastPrinted>2020-02-19T08:02:53Z</cp:lastPrinted>
  <dcterms:created xsi:type="dcterms:W3CDTF">2020-02-19T06:10:22Z</dcterms:created>
  <dcterms:modified xsi:type="dcterms:W3CDTF">2023-04-06T05:39:36Z</dcterms:modified>
</cp:coreProperties>
</file>